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8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u-world.com/Compare/995/AMD_Opteron_6300_series_6328_vs_Intel_Xeon_E5-2650_v2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ideals for achieving computational goals.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Cluster Design &amp; Budgeting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55869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&amp; Education</a:t>
            </a:r>
          </a:p>
          <a:p>
            <a:pPr lvl="1"/>
            <a:r>
              <a:rPr lang="en-US" dirty="0" smtClean="0"/>
              <a:t>Take the time to understand the problems the scientists are working on.</a:t>
            </a:r>
          </a:p>
          <a:p>
            <a:pPr lvl="1"/>
            <a:r>
              <a:rPr lang="en-US" dirty="0" smtClean="0"/>
              <a:t>What is new out in the market place?</a:t>
            </a:r>
          </a:p>
          <a:p>
            <a:pPr lvl="1"/>
            <a:r>
              <a:rPr lang="en-US" dirty="0" smtClean="0"/>
              <a:t>Do comparison shopping, CPU, Memory, Storage, i.e. -&gt; Intel VS AMD.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err="1">
                <a:solidFill>
                  <a:srgbClr val="FF0000"/>
                </a:solidFill>
              </a:rPr>
              <a:t>www.cpu-world.com</a:t>
            </a:r>
            <a:r>
              <a:rPr lang="en-US" dirty="0">
                <a:solidFill>
                  <a:srgbClr val="FF0000"/>
                </a:solidFill>
              </a:rPr>
              <a:t>/Compare/995/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AMD_Opteron_6300_series_6328_vs_Intel_Xeon_E5</a:t>
            </a:r>
            <a:r>
              <a:rPr lang="en-US" dirty="0">
                <a:solidFill>
                  <a:srgbClr val="FF0000"/>
                </a:solidFill>
              </a:rPr>
              <a:t>-2650_v2.html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Understand the CPU options (see the comparison shopping), there are other minor differences that could provide better results, i.e. floating point unit. </a:t>
            </a:r>
          </a:p>
          <a:p>
            <a:pPr lvl="1"/>
            <a:r>
              <a:rPr lang="en-US" dirty="0"/>
              <a:t>What settings </a:t>
            </a:r>
            <a:r>
              <a:rPr lang="en-US" dirty="0" smtClean="0"/>
              <a:t>will optimize </a:t>
            </a:r>
            <a:r>
              <a:rPr lang="en-US" dirty="0"/>
              <a:t>the problem set?</a:t>
            </a:r>
          </a:p>
          <a:p>
            <a:pPr lvl="2"/>
            <a:r>
              <a:rPr lang="en-US" dirty="0"/>
              <a:t>BIOS?</a:t>
            </a:r>
          </a:p>
          <a:p>
            <a:pPr lvl="2"/>
            <a:r>
              <a:rPr lang="en-US" dirty="0"/>
              <a:t>NUMACTL?</a:t>
            </a:r>
          </a:p>
          <a:p>
            <a:pPr lvl="2"/>
            <a:r>
              <a:rPr lang="en-US" dirty="0"/>
              <a:t>SYSCTL?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8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32514"/>
          </a:xfrm>
        </p:spPr>
        <p:txBody>
          <a:bodyPr/>
          <a:lstStyle/>
          <a:p>
            <a:r>
              <a:rPr lang="en-US" dirty="0" smtClean="0"/>
              <a:t>Hardware Manufacturer Contacts</a:t>
            </a:r>
          </a:p>
          <a:p>
            <a:pPr lvl="1"/>
            <a:r>
              <a:rPr lang="en-US" dirty="0" smtClean="0"/>
              <a:t>Talk to peers, find out who they know</a:t>
            </a:r>
          </a:p>
          <a:p>
            <a:pPr lvl="1"/>
            <a:r>
              <a:rPr lang="en-US" dirty="0" smtClean="0"/>
              <a:t>Most important to find out key developments in hardware. The hardware you’re building should be viable in 3 years.</a:t>
            </a:r>
          </a:p>
          <a:p>
            <a:pPr lvl="1"/>
            <a:r>
              <a:rPr lang="en-US" dirty="0" smtClean="0"/>
              <a:t>The newest and best can be $$$ but it gives a cutting edge.</a:t>
            </a:r>
          </a:p>
          <a:p>
            <a:pPr lvl="1"/>
            <a:r>
              <a:rPr lang="en-US" dirty="0" smtClean="0"/>
              <a:t>Work on getting samples, give </a:t>
            </a:r>
            <a:r>
              <a:rPr lang="en-US" dirty="0" err="1" smtClean="0"/>
              <a:t>aways</a:t>
            </a:r>
            <a:r>
              <a:rPr lang="en-US" dirty="0" smtClean="0"/>
              <a:t>, short term loans.</a:t>
            </a:r>
          </a:p>
          <a:p>
            <a:pPr lvl="1"/>
            <a:r>
              <a:rPr lang="en-US" dirty="0" smtClean="0"/>
              <a:t>If you attend a conference, talk to Manufacturers – 1</a:t>
            </a:r>
            <a:r>
              <a:rPr lang="en-US" baseline="30000" dirty="0" smtClean="0"/>
              <a:t>st</a:t>
            </a:r>
            <a:r>
              <a:rPr lang="en-US" dirty="0" smtClean="0"/>
              <a:t> tier – AMD, INTEL, NVIDIA, ATI, etc., ask them to show you the latest, get business cards.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8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5501255"/>
          </a:xfrm>
        </p:spPr>
        <p:txBody>
          <a:bodyPr>
            <a:normAutofit/>
          </a:bodyPr>
          <a:lstStyle/>
          <a:p>
            <a:r>
              <a:rPr lang="en-US" dirty="0" smtClean="0"/>
              <a:t>Vendor Contacts, Integrators</a:t>
            </a:r>
          </a:p>
          <a:p>
            <a:pPr lvl="1"/>
            <a:r>
              <a:rPr lang="en-US" dirty="0" smtClean="0"/>
              <a:t>Who are they? What are they selling?</a:t>
            </a:r>
          </a:p>
          <a:p>
            <a:pPr lvl="1"/>
            <a:r>
              <a:rPr lang="en-US" dirty="0" smtClean="0"/>
              <a:t>Check and recheck that hard specs in the quote, as well as all the items – ask do you need them?</a:t>
            </a:r>
          </a:p>
          <a:p>
            <a:pPr lvl="1"/>
            <a:r>
              <a:rPr lang="en-US" dirty="0" smtClean="0"/>
              <a:t>Will the vendor allow you to diagnose the problem and send you a replacement in cross- shipment? F&amp;O help?</a:t>
            </a:r>
          </a:p>
          <a:p>
            <a:pPr lvl="1"/>
            <a:r>
              <a:rPr lang="en-US" dirty="0" smtClean="0"/>
              <a:t>Will the vendor talk with you about changes and stand by your expertise? </a:t>
            </a:r>
          </a:p>
          <a:p>
            <a:pPr lvl="1"/>
            <a:r>
              <a:rPr lang="en-US" dirty="0" smtClean="0"/>
              <a:t>What is the vendors experience?</a:t>
            </a:r>
          </a:p>
          <a:p>
            <a:pPr lvl="1"/>
            <a:r>
              <a:rPr lang="en-US" dirty="0" smtClean="0"/>
              <a:t>What are their warranties? How long is it? Will they honor hardware parts warranties (ex. Seagate drives are 5 years?).</a:t>
            </a:r>
          </a:p>
          <a:p>
            <a:pPr lvl="1"/>
            <a:r>
              <a:rPr lang="en-US" dirty="0" smtClean="0"/>
              <a:t>Will you be able to talk with the engineers at a vendor? Will they give you a tour of their facility?</a:t>
            </a:r>
          </a:p>
        </p:txBody>
      </p:sp>
    </p:spTree>
    <p:extLst>
      <p:ext uri="{BB962C8B-B14F-4D97-AF65-F5344CB8AC3E}">
        <p14:creationId xmlns:p14="http://schemas.microsoft.com/office/powerpoint/2010/main" val="96440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05330" y="1456079"/>
            <a:ext cx="6400800" cy="41222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Understanding the problem domain</a:t>
            </a:r>
          </a:p>
          <a:p>
            <a:r>
              <a:rPr lang="en-US" sz="2800" dirty="0" smtClean="0"/>
              <a:t>Budget = when, how, why, where, overhead</a:t>
            </a:r>
          </a:p>
          <a:p>
            <a:r>
              <a:rPr lang="en-US" sz="2800" dirty="0" smtClean="0"/>
              <a:t>Development &amp; design involvement</a:t>
            </a:r>
          </a:p>
          <a:p>
            <a:r>
              <a:rPr lang="en-US" sz="2800" dirty="0" smtClean="0"/>
              <a:t>Research &amp; Education</a:t>
            </a:r>
          </a:p>
          <a:p>
            <a:r>
              <a:rPr lang="en-US" sz="2800" dirty="0" smtClean="0"/>
              <a:t>Hardware manufacture contacts</a:t>
            </a:r>
          </a:p>
          <a:p>
            <a:r>
              <a:rPr lang="en-US" sz="2800" dirty="0" smtClean="0"/>
              <a:t>Vendor Contacts, integrators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989453"/>
            <a:ext cx="6400800" cy="4908310"/>
          </a:xfrm>
        </p:spPr>
        <p:txBody>
          <a:bodyPr>
            <a:noAutofit/>
          </a:bodyPr>
          <a:lstStyle/>
          <a:p>
            <a:r>
              <a:rPr lang="en-US" sz="2400" dirty="0" smtClean="0"/>
              <a:t>Understanding the Problem Domain</a:t>
            </a:r>
          </a:p>
          <a:p>
            <a:pPr lvl="1"/>
            <a:r>
              <a:rPr lang="en-US" sz="2400" dirty="0" smtClean="0"/>
              <a:t>What are the target points of the cluster?</a:t>
            </a:r>
          </a:p>
          <a:p>
            <a:pPr lvl="2"/>
            <a:r>
              <a:rPr lang="en-US" sz="2400" dirty="0" smtClean="0"/>
              <a:t>What are the scientists doing?</a:t>
            </a:r>
          </a:p>
          <a:p>
            <a:pPr lvl="2"/>
            <a:r>
              <a:rPr lang="en-US" sz="2400" dirty="0" smtClean="0"/>
              <a:t>What is the main goal of their computation?</a:t>
            </a:r>
          </a:p>
          <a:p>
            <a:pPr lvl="2"/>
            <a:r>
              <a:rPr lang="en-US" sz="2400" dirty="0" smtClean="0"/>
              <a:t>What is the expected lifetime?</a:t>
            </a:r>
          </a:p>
          <a:p>
            <a:pPr lvl="2"/>
            <a:r>
              <a:rPr lang="en-US" sz="2400" dirty="0" smtClean="0"/>
              <a:t>What is the bound (</a:t>
            </a:r>
            <a:r>
              <a:rPr lang="en-US" sz="2400" dirty="0" err="1" smtClean="0"/>
              <a:t>cpu</a:t>
            </a:r>
            <a:r>
              <a:rPr lang="en-US" sz="2400" dirty="0" smtClean="0"/>
              <a:t>, memory, message passing)?</a:t>
            </a:r>
          </a:p>
          <a:p>
            <a:pPr lvl="2"/>
            <a:r>
              <a:rPr lang="en-US" sz="2400" dirty="0" smtClean="0"/>
              <a:t>What will your involvement be after deployment?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35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53921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Budget</a:t>
            </a:r>
          </a:p>
          <a:p>
            <a:pPr lvl="1"/>
            <a:r>
              <a:rPr lang="en-US" sz="2400" dirty="0" smtClean="0"/>
              <a:t>When – when will the funds be available?</a:t>
            </a:r>
          </a:p>
          <a:p>
            <a:pPr lvl="1"/>
            <a:r>
              <a:rPr lang="en-US" sz="2400" dirty="0"/>
              <a:t>Why – Why are they building this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How – how will the project be billed, how will you time be billed?</a:t>
            </a:r>
          </a:p>
          <a:p>
            <a:pPr lvl="1"/>
            <a:r>
              <a:rPr lang="en-US" sz="2400" dirty="0" smtClean="0"/>
              <a:t>Overhead – the costs that are generated behind the scenes – Lab Taxes, State Taxes, extra supplies (cable ties, </a:t>
            </a:r>
            <a:r>
              <a:rPr lang="en-US" sz="2400" dirty="0" err="1" smtClean="0"/>
              <a:t>etc</a:t>
            </a:r>
            <a:r>
              <a:rPr lang="en-US" sz="2400" dirty="0" smtClean="0"/>
              <a:t>) – this is at least 22.9% over your quote + F &amp; O costs. </a:t>
            </a:r>
          </a:p>
          <a:p>
            <a:pPr lvl="1"/>
            <a:r>
              <a:rPr lang="en-US" sz="2400" dirty="0" smtClean="0"/>
              <a:t>Where – where will the cluster live?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50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0841925"/>
              </p:ext>
            </p:extLst>
          </p:nvPr>
        </p:nvGraphicFramePr>
        <p:xfrm>
          <a:off x="322263" y="1061915"/>
          <a:ext cx="8361362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7289800" imgH="4013200" progId="Excel.Sheet.12">
                  <p:embed/>
                </p:oleObj>
              </mc:Choice>
              <mc:Fallback>
                <p:oleObj name="Worksheet" r:id="rId3" imgW="72898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63" y="1061915"/>
                        <a:ext cx="8361362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67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5470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 and Design Involvement.</a:t>
            </a:r>
          </a:p>
          <a:p>
            <a:pPr lvl="1"/>
            <a:r>
              <a:rPr lang="en-US" dirty="0" smtClean="0"/>
              <a:t>The biggest part of development and design is understanding the problem set the scientists are looking at/using.</a:t>
            </a:r>
          </a:p>
          <a:p>
            <a:pPr lvl="1"/>
            <a:r>
              <a:rPr lang="en-US" dirty="0" smtClean="0"/>
              <a:t> Where are the bottlenecks? </a:t>
            </a:r>
          </a:p>
          <a:p>
            <a:pPr lvl="2"/>
            <a:r>
              <a:rPr lang="en-US" dirty="0" smtClean="0"/>
              <a:t>Is the problem CPU bound? </a:t>
            </a:r>
          </a:p>
          <a:p>
            <a:pPr lvl="2"/>
            <a:r>
              <a:rPr lang="en-US" dirty="0" smtClean="0"/>
              <a:t>Is it Memory bound? </a:t>
            </a:r>
          </a:p>
          <a:p>
            <a:pPr lvl="2"/>
            <a:r>
              <a:rPr lang="en-US" dirty="0" smtClean="0"/>
              <a:t>Is PCI bus bound (message passing)?</a:t>
            </a:r>
          </a:p>
          <a:p>
            <a:pPr lvl="2"/>
            <a:r>
              <a:rPr lang="en-US" dirty="0" smtClean="0"/>
              <a:t>Is it floating point intensive?</a:t>
            </a:r>
          </a:p>
          <a:p>
            <a:pPr lvl="1"/>
            <a:r>
              <a:rPr lang="en-US" dirty="0" smtClean="0"/>
              <a:t>What CPU do you use?</a:t>
            </a:r>
          </a:p>
          <a:p>
            <a:pPr lvl="2"/>
            <a:r>
              <a:rPr lang="en-US" dirty="0" smtClean="0"/>
              <a:t>AMD</a:t>
            </a:r>
          </a:p>
          <a:p>
            <a:pPr lvl="2"/>
            <a:r>
              <a:rPr lang="en-US" dirty="0" smtClean="0"/>
              <a:t>Intel</a:t>
            </a:r>
          </a:p>
          <a:p>
            <a:pPr lvl="1"/>
            <a:r>
              <a:rPr lang="en-US" dirty="0" smtClean="0"/>
              <a:t>What is the interconnect that is expected?</a:t>
            </a:r>
          </a:p>
          <a:p>
            <a:pPr lvl="2"/>
            <a:r>
              <a:rPr lang="en-US" dirty="0" err="1" smtClean="0"/>
              <a:t>Infinaband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10Gb/s </a:t>
            </a:r>
            <a:r>
              <a:rPr lang="en-US" dirty="0" err="1" smtClean="0"/>
              <a:t>ethernet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Myrinet</a:t>
            </a:r>
            <a:r>
              <a:rPr lang="en-US" dirty="0" smtClean="0"/>
              <a:t> (</a:t>
            </a:r>
            <a:r>
              <a:rPr lang="en-US" dirty="0" err="1" smtClean="0"/>
              <a:t>Myricom</a:t>
            </a:r>
            <a:r>
              <a:rPr lang="en-US" dirty="0" smtClean="0"/>
              <a:t>)?</a:t>
            </a:r>
          </a:p>
          <a:p>
            <a:pPr marL="640080" lvl="2" indent="0">
              <a:buNone/>
            </a:pPr>
            <a:endParaRPr lang="en-US" dirty="0"/>
          </a:p>
          <a:p>
            <a:pPr marL="64008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3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952" y="1753475"/>
            <a:ext cx="41123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Intel</a:t>
            </a:r>
          </a:p>
          <a:p>
            <a:endParaRPr lang="en-US" sz="1600" u="sng" dirty="0"/>
          </a:p>
          <a:p>
            <a:endParaRPr lang="en-US" sz="1600" u="sng" dirty="0" smtClean="0"/>
          </a:p>
          <a:p>
            <a:pPr lvl="1"/>
            <a:r>
              <a:rPr lang="en-US" sz="1600" dirty="0" smtClean="0"/>
              <a:t>Number of Cores: 	288</a:t>
            </a:r>
          </a:p>
          <a:p>
            <a:pPr lvl="1"/>
            <a:r>
              <a:rPr lang="en-US" sz="1600" dirty="0" smtClean="0"/>
              <a:t>Number of ex-threads:	576</a:t>
            </a:r>
          </a:p>
          <a:p>
            <a:pPr lvl="1"/>
            <a:r>
              <a:rPr lang="en-US" sz="1600" dirty="0" smtClean="0"/>
              <a:t>Total memory (GB):	768</a:t>
            </a:r>
          </a:p>
          <a:p>
            <a:pPr lvl="1"/>
            <a:r>
              <a:rPr lang="en-US" sz="1600" dirty="0" smtClean="0"/>
              <a:t>Memory/Core (GB):	2.67</a:t>
            </a:r>
          </a:p>
          <a:p>
            <a:pPr lvl="1"/>
            <a:r>
              <a:rPr lang="en-US" sz="1600" dirty="0" smtClean="0"/>
              <a:t>Memory/Thread (GB):	1.33</a:t>
            </a:r>
          </a:p>
          <a:p>
            <a:pPr lvl="1"/>
            <a:r>
              <a:rPr lang="en-US" sz="1600" u="sng" dirty="0" smtClean="0"/>
              <a:t>DATA POINTS:</a:t>
            </a:r>
          </a:p>
          <a:p>
            <a:pPr lvl="1"/>
            <a:r>
              <a:rPr lang="en-US" sz="1600" dirty="0" smtClean="0"/>
              <a:t>Introduction Date:	9/10/13</a:t>
            </a:r>
          </a:p>
          <a:p>
            <a:pPr lvl="1"/>
            <a:r>
              <a:rPr lang="en-US" sz="1600" dirty="0" smtClean="0"/>
              <a:t>Core Name:		Ivy Bridge –EP</a:t>
            </a:r>
          </a:p>
          <a:p>
            <a:pPr lvl="1"/>
            <a:r>
              <a:rPr lang="en-US" sz="1600" dirty="0" err="1" smtClean="0"/>
              <a:t>Mirco</a:t>
            </a:r>
            <a:r>
              <a:rPr lang="en-US" sz="1600" dirty="0" smtClean="0"/>
              <a:t> Arch Name:	Ivy Bridge</a:t>
            </a:r>
          </a:p>
          <a:p>
            <a:pPr lvl="1"/>
            <a:r>
              <a:rPr lang="en-US" sz="1600" dirty="0" smtClean="0"/>
              <a:t>L1 Cache:           384KB(code)/384KB(data)</a:t>
            </a:r>
          </a:p>
          <a:p>
            <a:pPr lvl="1"/>
            <a:r>
              <a:rPr lang="en-US" sz="1600" dirty="0" smtClean="0"/>
              <a:t>L2 Cache:		3072KB</a:t>
            </a:r>
          </a:p>
          <a:p>
            <a:pPr lvl="1"/>
            <a:r>
              <a:rPr lang="en-US" sz="1600" dirty="0" smtClean="0"/>
              <a:t>L3 Cache:		30720KB</a:t>
            </a:r>
          </a:p>
          <a:p>
            <a:pPr lvl="1"/>
            <a:r>
              <a:rPr lang="en-US" sz="1600" dirty="0" smtClean="0"/>
              <a:t>Multiprocessing:	2</a:t>
            </a:r>
          </a:p>
          <a:p>
            <a:pPr lvl="1"/>
            <a:r>
              <a:rPr lang="en-US" sz="1600" dirty="0" smtClean="0"/>
              <a:t>Street Price:		$2336</a:t>
            </a:r>
          </a:p>
          <a:p>
            <a:pPr lvl="1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41" y="375400"/>
            <a:ext cx="6512511" cy="1478849"/>
          </a:xfrm>
        </p:spPr>
        <p:txBody>
          <a:bodyPr/>
          <a:lstStyle/>
          <a:p>
            <a:pPr algn="ctr"/>
            <a:r>
              <a:rPr lang="en-US" dirty="0" smtClean="0"/>
              <a:t>Intel and AMD CPU specs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6855" y="1768588"/>
            <a:ext cx="41123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AMD</a:t>
            </a:r>
          </a:p>
          <a:p>
            <a:endParaRPr lang="en-US" sz="1600" u="sng" dirty="0" smtClean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Number of Cores:	      </a:t>
            </a:r>
            <a:r>
              <a:rPr lang="en-US" sz="1600" dirty="0"/>
              <a:t> </a:t>
            </a:r>
            <a:r>
              <a:rPr lang="en-US" sz="1600" dirty="0" smtClean="0"/>
              <a:t>	512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Number of ex-threads:      	512</a:t>
            </a:r>
          </a:p>
          <a:p>
            <a:r>
              <a:rPr lang="en-US" sz="1600" dirty="0" smtClean="0"/>
              <a:t>Total Memory(GB):	       	1024</a:t>
            </a:r>
          </a:p>
          <a:p>
            <a:r>
              <a:rPr lang="en-US" sz="1600" dirty="0" smtClean="0"/>
              <a:t>Memory/Core (GB):	       	2</a:t>
            </a:r>
          </a:p>
          <a:p>
            <a:r>
              <a:rPr lang="en-US" sz="1600" dirty="0" smtClean="0"/>
              <a:t>Memory/Thread (GB):       	2</a:t>
            </a:r>
          </a:p>
          <a:p>
            <a:r>
              <a:rPr lang="en-US" sz="1600" u="sng" dirty="0" smtClean="0"/>
              <a:t>DATA POINTS:</a:t>
            </a:r>
          </a:p>
          <a:p>
            <a:r>
              <a:rPr lang="en-US" sz="1600" dirty="0" smtClean="0"/>
              <a:t>Introduction Date: 	       	11/5/12</a:t>
            </a:r>
          </a:p>
          <a:p>
            <a:r>
              <a:rPr lang="en-US" sz="1600" dirty="0" smtClean="0"/>
              <a:t>Core Name:		Abu </a:t>
            </a:r>
            <a:r>
              <a:rPr lang="en-US" sz="1600" dirty="0" err="1" smtClean="0"/>
              <a:t>Dahbi</a:t>
            </a:r>
            <a:endParaRPr lang="en-US" sz="1600" dirty="0" smtClean="0"/>
          </a:p>
          <a:p>
            <a:r>
              <a:rPr lang="en-US" sz="1600" dirty="0" smtClean="0"/>
              <a:t>Micro Arch Name:		</a:t>
            </a:r>
            <a:r>
              <a:rPr lang="en-US" sz="1600" dirty="0" err="1" smtClean="0"/>
              <a:t>Piledriver</a:t>
            </a:r>
            <a:endParaRPr lang="en-US" sz="1600" dirty="0" smtClean="0"/>
          </a:p>
          <a:p>
            <a:r>
              <a:rPr lang="en-US" sz="1600" dirty="0" smtClean="0"/>
              <a:t>L1 Cache: 	              512KB(code)/256KB(data)</a:t>
            </a:r>
          </a:p>
          <a:p>
            <a:r>
              <a:rPr lang="en-US" sz="1600" dirty="0" smtClean="0"/>
              <a:t>L2 Cache:			16384KB</a:t>
            </a:r>
          </a:p>
          <a:p>
            <a:r>
              <a:rPr lang="en-US" sz="1600" dirty="0" smtClean="0"/>
              <a:t>L3 Cache:			16384KB</a:t>
            </a:r>
          </a:p>
          <a:p>
            <a:r>
              <a:rPr lang="en-US" sz="1600" dirty="0" smtClean="0"/>
              <a:t>Multiprocessing:		4</a:t>
            </a:r>
          </a:p>
          <a:p>
            <a:r>
              <a:rPr lang="en-US" sz="1600" dirty="0" smtClean="0"/>
              <a:t>Street Price:		$703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6375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28310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Storage needs – Need to determine the type of storage needed, </a:t>
            </a:r>
            <a:endParaRPr lang="en-US" dirty="0" smtClean="0"/>
          </a:p>
          <a:p>
            <a:pPr lvl="2"/>
            <a:r>
              <a:rPr lang="en-US" dirty="0" smtClean="0"/>
              <a:t>generic </a:t>
            </a:r>
            <a:r>
              <a:rPr lang="en-US" dirty="0"/>
              <a:t>NFS? </a:t>
            </a:r>
          </a:p>
          <a:p>
            <a:pPr lvl="2"/>
            <a:r>
              <a:rPr lang="en-US" dirty="0" err="1" smtClean="0"/>
              <a:t>Lustre</a:t>
            </a:r>
            <a:r>
              <a:rPr lang="en-US" dirty="0"/>
              <a:t>? </a:t>
            </a:r>
            <a:endParaRPr lang="en-US" dirty="0" smtClean="0"/>
          </a:p>
          <a:p>
            <a:pPr lvl="2"/>
            <a:r>
              <a:rPr lang="en-US" dirty="0" err="1" smtClean="0"/>
              <a:t>PanFS</a:t>
            </a:r>
            <a:r>
              <a:rPr lang="en-US" dirty="0"/>
              <a:t>? </a:t>
            </a:r>
            <a:endParaRPr lang="en-US" dirty="0" smtClean="0"/>
          </a:p>
          <a:p>
            <a:pPr lvl="2"/>
            <a:r>
              <a:rPr lang="en-US" dirty="0" smtClean="0"/>
              <a:t>High</a:t>
            </a:r>
            <a:r>
              <a:rPr lang="en-US" dirty="0"/>
              <a:t>-end storage?</a:t>
            </a:r>
          </a:p>
          <a:p>
            <a:pPr lvl="1"/>
            <a:r>
              <a:rPr lang="en-US" dirty="0"/>
              <a:t>Rack Space – how big will this be? What is the foot print?</a:t>
            </a:r>
          </a:p>
          <a:p>
            <a:pPr lvl="1"/>
            <a:r>
              <a:rPr lang="en-US" dirty="0"/>
              <a:t>Power – How much power will this consume? </a:t>
            </a:r>
          </a:p>
          <a:p>
            <a:pPr lvl="2"/>
            <a:r>
              <a:rPr lang="en-US" dirty="0"/>
              <a:t>There is a difference if it CPU based computation vs. GPU (</a:t>
            </a:r>
            <a:r>
              <a:rPr lang="en-US" dirty="0" err="1"/>
              <a:t>Telsa</a:t>
            </a:r>
            <a:r>
              <a:rPr lang="en-US" dirty="0"/>
              <a:t>) based computation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Cooling – We don’t worry about this much here, however, it’s good to know.</a:t>
            </a:r>
          </a:p>
          <a:p>
            <a:pPr lvl="2"/>
            <a:r>
              <a:rPr lang="en-US" dirty="0" smtClean="0"/>
              <a:t>As much as 1/3 of the total wattage used is expelled as heat. This will give you an over estimate, use it.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cks_RACK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657" r="-177657"/>
          <a:stretch>
            <a:fillRect/>
          </a:stretch>
        </p:blipFill>
        <p:spPr>
          <a:xfrm>
            <a:off x="-417463" y="155819"/>
            <a:ext cx="9455307" cy="65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5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319</TotalTime>
  <Words>713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Slipstream</vt:lpstr>
      <vt:lpstr>Microsoft Excel Sheet</vt:lpstr>
      <vt:lpstr>Cluster Design &amp; Budgeting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 and AMD CPU specs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ITSD, 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Design &amp; Budgeting</dc:title>
  <dc:creator>George 'Chip' Smith</dc:creator>
  <cp:lastModifiedBy>George 'Chip' Smith</cp:lastModifiedBy>
  <cp:revision>24</cp:revision>
  <dcterms:created xsi:type="dcterms:W3CDTF">2014-02-10T14:46:33Z</dcterms:created>
  <dcterms:modified xsi:type="dcterms:W3CDTF">2014-02-10T20:05:39Z</dcterms:modified>
</cp:coreProperties>
</file>