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gif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1C90-0C6E-974A-B06B-507642F69E2C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F5D7-703C-874A-B3BB-7E9DCDC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6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1C90-0C6E-974A-B06B-507642F69E2C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F5D7-703C-874A-B3BB-7E9DCDC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1C90-0C6E-974A-B06B-507642F69E2C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F5D7-703C-874A-B3BB-7E9DCDC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8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1C90-0C6E-974A-B06B-507642F69E2C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F5D7-703C-874A-B3BB-7E9DCDC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1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1C90-0C6E-974A-B06B-507642F69E2C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F5D7-703C-874A-B3BB-7E9DCDC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4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1C90-0C6E-974A-B06B-507642F69E2C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F5D7-703C-874A-B3BB-7E9DCDC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1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1C90-0C6E-974A-B06B-507642F69E2C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F5D7-703C-874A-B3BB-7E9DCDC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9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1C90-0C6E-974A-B06B-507642F69E2C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F5D7-703C-874A-B3BB-7E9DCDC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6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1C90-0C6E-974A-B06B-507642F69E2C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F5D7-703C-874A-B3BB-7E9DCDC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3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1C90-0C6E-974A-B06B-507642F69E2C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F5D7-703C-874A-B3BB-7E9DCDC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2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1C90-0C6E-974A-B06B-507642F69E2C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F5D7-703C-874A-B3BB-7E9DCDC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0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C1C90-0C6E-974A-B06B-507642F69E2C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FF5D7-703C-874A-B3BB-7E9DCDC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8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20" Type="http://schemas.openxmlformats.org/officeDocument/2006/relationships/image" Target="../media/image20.jpg"/><Relationship Id="rId21" Type="http://schemas.openxmlformats.org/officeDocument/2006/relationships/image" Target="../media/image21.jpeg"/><Relationship Id="rId22" Type="http://schemas.openxmlformats.org/officeDocument/2006/relationships/image" Target="../media/image22.jpg"/><Relationship Id="rId23" Type="http://schemas.openxmlformats.org/officeDocument/2006/relationships/image" Target="../media/image23.jpeg"/><Relationship Id="rId24" Type="http://schemas.openxmlformats.org/officeDocument/2006/relationships/image" Target="../media/image24.jpeg"/><Relationship Id="rId10" Type="http://schemas.openxmlformats.org/officeDocument/2006/relationships/image" Target="../media/image10.jpeg"/><Relationship Id="rId11" Type="http://schemas.openxmlformats.org/officeDocument/2006/relationships/image" Target="../media/image11.jpeg"/><Relationship Id="rId12" Type="http://schemas.openxmlformats.org/officeDocument/2006/relationships/image" Target="../media/image12.jpeg"/><Relationship Id="rId13" Type="http://schemas.openxmlformats.org/officeDocument/2006/relationships/image" Target="../media/image13.jpeg"/><Relationship Id="rId14" Type="http://schemas.openxmlformats.org/officeDocument/2006/relationships/image" Target="../media/image14.jpeg"/><Relationship Id="rId15" Type="http://schemas.openxmlformats.org/officeDocument/2006/relationships/image" Target="../media/image15.jpg"/><Relationship Id="rId16" Type="http://schemas.openxmlformats.org/officeDocument/2006/relationships/image" Target="../media/image16.jpg"/><Relationship Id="rId17" Type="http://schemas.openxmlformats.org/officeDocument/2006/relationships/image" Target="../media/image17.jpeg"/><Relationship Id="rId18" Type="http://schemas.openxmlformats.org/officeDocument/2006/relationships/image" Target="../media/image18.jpeg"/><Relationship Id="rId19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ernel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the Linux Kernel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</a:p>
          <a:p>
            <a:r>
              <a:rPr lang="en-US" dirty="0" smtClean="0"/>
              <a:t>The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66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22" b="21922"/>
          <a:stretch>
            <a:fillRect/>
          </a:stretch>
        </p:blipFill>
        <p:spPr>
          <a:xfrm>
            <a:off x="457201" y="303213"/>
            <a:ext cx="1355252" cy="958924"/>
          </a:xfrm>
        </p:spPr>
      </p:pic>
      <p:pic>
        <p:nvPicPr>
          <p:cNvPr id="5" name="Picture 4" descr="ARM9-Embedded-Computer-LT-2410A-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22" y="217803"/>
            <a:ext cx="1207943" cy="1207943"/>
          </a:xfrm>
          <a:prstGeom prst="rect">
            <a:avLst/>
          </a:prstGeom>
        </p:spPr>
      </p:pic>
      <p:pic>
        <p:nvPicPr>
          <p:cNvPr id="6" name="Picture 5" descr="imag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265" y="358041"/>
            <a:ext cx="1418190" cy="904096"/>
          </a:xfrm>
          <a:prstGeom prst="rect">
            <a:avLst/>
          </a:prstGeom>
        </p:spPr>
      </p:pic>
      <p:pic>
        <p:nvPicPr>
          <p:cNvPr id="7" name="Picture 6" descr="images (1)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752" y="217803"/>
            <a:ext cx="1623322" cy="1178914"/>
          </a:xfrm>
          <a:prstGeom prst="rect">
            <a:avLst/>
          </a:prstGeom>
        </p:spPr>
      </p:pic>
      <p:pic>
        <p:nvPicPr>
          <p:cNvPr id="8" name="Picture 7" descr="images (2)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424" y="217803"/>
            <a:ext cx="1564417" cy="1173313"/>
          </a:xfrm>
          <a:prstGeom prst="rect">
            <a:avLst/>
          </a:prstGeom>
        </p:spPr>
      </p:pic>
      <p:pic>
        <p:nvPicPr>
          <p:cNvPr id="9" name="Picture 8" descr="download (1)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08" y="1511447"/>
            <a:ext cx="1602214" cy="1108198"/>
          </a:xfrm>
          <a:prstGeom prst="rect">
            <a:avLst/>
          </a:prstGeom>
        </p:spPr>
      </p:pic>
      <p:pic>
        <p:nvPicPr>
          <p:cNvPr id="10" name="Picture 9" descr="images (3)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921" y="1511447"/>
            <a:ext cx="1360446" cy="954343"/>
          </a:xfrm>
          <a:prstGeom prst="rect">
            <a:avLst/>
          </a:prstGeom>
        </p:spPr>
      </p:pic>
      <p:pic>
        <p:nvPicPr>
          <p:cNvPr id="11" name="Picture 10" descr="images (4)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272" y="1511447"/>
            <a:ext cx="1490674" cy="958290"/>
          </a:xfrm>
          <a:prstGeom prst="rect">
            <a:avLst/>
          </a:prstGeom>
        </p:spPr>
      </p:pic>
      <p:pic>
        <p:nvPicPr>
          <p:cNvPr id="12" name="Picture 11" descr="download (2).jpe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878" y="1511447"/>
            <a:ext cx="1139010" cy="1064974"/>
          </a:xfrm>
          <a:prstGeom prst="rect">
            <a:avLst/>
          </a:prstGeom>
        </p:spPr>
      </p:pic>
      <p:pic>
        <p:nvPicPr>
          <p:cNvPr id="13" name="Picture 12" descr="images (5).jpe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525" y="1558508"/>
            <a:ext cx="1343002" cy="1061137"/>
          </a:xfrm>
          <a:prstGeom prst="rect">
            <a:avLst/>
          </a:prstGeom>
        </p:spPr>
      </p:pic>
      <p:pic>
        <p:nvPicPr>
          <p:cNvPr id="14" name="Picture 13" descr="download (3).jpe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09" y="2742467"/>
            <a:ext cx="1632950" cy="1223136"/>
          </a:xfrm>
          <a:prstGeom prst="rect">
            <a:avLst/>
          </a:prstGeom>
        </p:spPr>
      </p:pic>
      <p:pic>
        <p:nvPicPr>
          <p:cNvPr id="15" name="Picture 14" descr="download (4).jpe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591" y="2742467"/>
            <a:ext cx="1366752" cy="1289835"/>
          </a:xfrm>
          <a:prstGeom prst="rect">
            <a:avLst/>
          </a:prstGeom>
        </p:spPr>
      </p:pic>
      <p:pic>
        <p:nvPicPr>
          <p:cNvPr id="16" name="Picture 15" descr="images (6).jpe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597" y="2742467"/>
            <a:ext cx="1206562" cy="1295525"/>
          </a:xfrm>
          <a:prstGeom prst="rect">
            <a:avLst/>
          </a:prstGeom>
        </p:spPr>
      </p:pic>
      <p:pic>
        <p:nvPicPr>
          <p:cNvPr id="17" name="Picture 16" descr="640px-Panasonic-3DO-FZ1-Motherboard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238" y="2934706"/>
            <a:ext cx="1392995" cy="1044746"/>
          </a:xfrm>
          <a:prstGeom prst="rect">
            <a:avLst/>
          </a:prstGeom>
        </p:spPr>
      </p:pic>
      <p:pic>
        <p:nvPicPr>
          <p:cNvPr id="18" name="Picture 17" descr="ordb2a-ep4ce22_main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07" y="4099174"/>
            <a:ext cx="2172837" cy="1119650"/>
          </a:xfrm>
          <a:prstGeom prst="rect">
            <a:avLst/>
          </a:prstGeom>
        </p:spPr>
      </p:pic>
      <p:pic>
        <p:nvPicPr>
          <p:cNvPr id="19" name="Picture 18" descr="download (5).jpe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591" y="4186679"/>
            <a:ext cx="1161613" cy="874574"/>
          </a:xfrm>
          <a:prstGeom prst="rect">
            <a:avLst/>
          </a:prstGeom>
        </p:spPr>
      </p:pic>
      <p:pic>
        <p:nvPicPr>
          <p:cNvPr id="20" name="Picture 19" descr="download (6).jpe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844" y="4032302"/>
            <a:ext cx="1272945" cy="1272945"/>
          </a:xfrm>
          <a:prstGeom prst="rect">
            <a:avLst/>
          </a:prstGeom>
        </p:spPr>
      </p:pic>
      <p:pic>
        <p:nvPicPr>
          <p:cNvPr id="21" name="Picture 20" descr="download (7).jpe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344" y="4186678"/>
            <a:ext cx="775320" cy="1032145"/>
          </a:xfrm>
          <a:prstGeom prst="rect">
            <a:avLst/>
          </a:prstGeom>
        </p:spPr>
      </p:pic>
      <p:pic>
        <p:nvPicPr>
          <p:cNvPr id="22" name="Picture 21" descr="150px-Hitachi_SH3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857" y="4186678"/>
            <a:ext cx="1238573" cy="1032144"/>
          </a:xfrm>
          <a:prstGeom prst="rect">
            <a:avLst/>
          </a:prstGeom>
        </p:spPr>
      </p:pic>
      <p:pic>
        <p:nvPicPr>
          <p:cNvPr id="23" name="Picture 22" descr="download (8).jpe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08" y="5632869"/>
            <a:ext cx="1250699" cy="936817"/>
          </a:xfrm>
          <a:prstGeom prst="rect">
            <a:avLst/>
          </a:prstGeom>
        </p:spPr>
      </p:pic>
      <p:pic>
        <p:nvPicPr>
          <p:cNvPr id="24" name="Picture 23" descr="slide_gx72_0.jp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53" y="5626979"/>
            <a:ext cx="1203924" cy="942707"/>
          </a:xfrm>
          <a:prstGeom prst="rect">
            <a:avLst/>
          </a:prstGeom>
        </p:spPr>
      </p:pic>
      <p:pic>
        <p:nvPicPr>
          <p:cNvPr id="25" name="Picture 24" descr="download (9).jpe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18" y="5597566"/>
            <a:ext cx="1108034" cy="1108034"/>
          </a:xfrm>
          <a:prstGeom prst="rect">
            <a:avLst/>
          </a:prstGeom>
        </p:spPr>
      </p:pic>
      <p:pic>
        <p:nvPicPr>
          <p:cNvPr id="26" name="Picture 25" descr="download (10).jpe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378" y="5527844"/>
            <a:ext cx="1717561" cy="117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0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Linux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Until Kernel 2.5, simple numbering scheme. 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– version number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– type of kernel (used to be even = stable, odd = development)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– release number</a:t>
            </a:r>
          </a:p>
          <a:p>
            <a:r>
              <a:rPr lang="en-US" dirty="0" smtClean="0"/>
              <a:t>Now – 2</a:t>
            </a:r>
            <a:r>
              <a:rPr lang="en-US" baseline="30000" dirty="0" smtClean="0"/>
              <a:t>nd</a:t>
            </a:r>
            <a:r>
              <a:rPr lang="en-US" dirty="0" smtClean="0"/>
              <a:t> number refers to large/significant changes.</a:t>
            </a:r>
          </a:p>
          <a:p>
            <a:r>
              <a:rPr lang="en-US" dirty="0" smtClean="0"/>
              <a:t>Current version is 3.12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21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1.4 Basic Operating System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computer has a basic set of programs called the Operating System (OS).</a:t>
            </a:r>
          </a:p>
          <a:p>
            <a:r>
              <a:rPr lang="en-US" dirty="0" smtClean="0"/>
              <a:t>Provides many of the critical procedures for the system to operate.</a:t>
            </a:r>
          </a:p>
          <a:p>
            <a:r>
              <a:rPr lang="en-US" dirty="0" smtClean="0"/>
              <a:t>Two main objectives:</a:t>
            </a:r>
          </a:p>
          <a:p>
            <a:pPr lvl="1"/>
            <a:r>
              <a:rPr lang="en-US" dirty="0" smtClean="0"/>
              <a:t>Interact with hardware components, servicing all low level programmable elements</a:t>
            </a:r>
          </a:p>
          <a:p>
            <a:pPr lvl="1"/>
            <a:r>
              <a:rPr lang="en-US" dirty="0" smtClean="0"/>
              <a:t>Provide an execution environment to the applications that run on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35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2920"/>
            <a:ext cx="8229600" cy="5713243"/>
          </a:xfrm>
        </p:spPr>
        <p:txBody>
          <a:bodyPr/>
          <a:lstStyle/>
          <a:p>
            <a:r>
              <a:rPr lang="en-US" dirty="0" smtClean="0"/>
              <a:t>Unix-like OS hide all low-level details. </a:t>
            </a:r>
          </a:p>
          <a:p>
            <a:r>
              <a:rPr lang="en-US" dirty="0" smtClean="0"/>
              <a:t>When a program wants to use a hardware resource it must issue a request to the OS.</a:t>
            </a:r>
          </a:p>
          <a:p>
            <a:r>
              <a:rPr lang="en-US" dirty="0" smtClean="0"/>
              <a:t>Hardware introduces at least two different </a:t>
            </a:r>
            <a:r>
              <a:rPr lang="en-US" i="1" dirty="0" smtClean="0"/>
              <a:t>execution modes</a:t>
            </a:r>
            <a:r>
              <a:rPr lang="en-US" dirty="0" smtClean="0"/>
              <a:t> for the CPU:</a:t>
            </a:r>
          </a:p>
          <a:p>
            <a:pPr lvl="1"/>
            <a:r>
              <a:rPr lang="en-US" dirty="0" err="1" smtClean="0"/>
              <a:t>Nonprivilaged</a:t>
            </a:r>
            <a:r>
              <a:rPr lang="en-US" dirty="0" smtClean="0"/>
              <a:t> mode for user programs (user mode)</a:t>
            </a:r>
          </a:p>
          <a:p>
            <a:pPr lvl="1"/>
            <a:r>
              <a:rPr lang="en-US" dirty="0" smtClean="0"/>
              <a:t>Privileged mode for the kernel (Kernel Mode)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23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8622"/>
            <a:ext cx="8229600" cy="56275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Multiuser Systems</a:t>
            </a:r>
          </a:p>
          <a:p>
            <a:r>
              <a:rPr lang="en-US" dirty="0" smtClean="0"/>
              <a:t>Computer that is able to concurrently and independently execute several application belonging to two or more users.</a:t>
            </a:r>
          </a:p>
          <a:p>
            <a:r>
              <a:rPr lang="en-US" dirty="0" smtClean="0"/>
              <a:t>Must include: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uthentication mechanism for verification of user</a:t>
            </a:r>
          </a:p>
          <a:p>
            <a:pPr lvl="1"/>
            <a:r>
              <a:rPr lang="en-US" dirty="0" smtClean="0"/>
              <a:t>Protection mechanism against buggy users programs to could block other applications</a:t>
            </a:r>
          </a:p>
          <a:p>
            <a:pPr lvl="1"/>
            <a:r>
              <a:rPr lang="en-US" dirty="0" smtClean="0"/>
              <a:t>Protection mechanism against malicious user programs that could interfere with others</a:t>
            </a:r>
          </a:p>
          <a:p>
            <a:pPr lvl="1"/>
            <a:r>
              <a:rPr lang="en-US" dirty="0" smtClean="0"/>
              <a:t>Account mechanism that limits the amount of resource units assigned to each user.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75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8622"/>
            <a:ext cx="8229600" cy="56275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Users and Groups</a:t>
            </a:r>
          </a:p>
          <a:p>
            <a:r>
              <a:rPr lang="en-US" dirty="0" smtClean="0"/>
              <a:t>All users are identified by a unique number – User ID or UID.</a:t>
            </a:r>
          </a:p>
          <a:p>
            <a:r>
              <a:rPr lang="en-US" dirty="0" smtClean="0"/>
              <a:t>Each user is a member of one or more groups identified by the Group ID(s).</a:t>
            </a:r>
          </a:p>
          <a:p>
            <a:r>
              <a:rPr lang="en-US" dirty="0" smtClean="0"/>
              <a:t>Special User call root or </a:t>
            </a:r>
            <a:r>
              <a:rPr lang="en-US" dirty="0" err="1" smtClean="0"/>
              <a:t>superuser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Enables handling user accounts, system maintenance, backups, so on.</a:t>
            </a:r>
          </a:p>
          <a:p>
            <a:pPr lvl="1"/>
            <a:r>
              <a:rPr lang="en-US" dirty="0" smtClean="0"/>
              <a:t>Can do almost anything.</a:t>
            </a:r>
          </a:p>
          <a:p>
            <a:pPr lvl="1"/>
            <a:r>
              <a:rPr lang="en-US" dirty="0" smtClean="0"/>
              <a:t>Can access every file on system and manipulate running user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05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774"/>
            <a:ext cx="8229600" cy="59313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Processes:</a:t>
            </a:r>
          </a:p>
          <a:p>
            <a:r>
              <a:rPr lang="en-US" dirty="0" smtClean="0"/>
              <a:t>Defined as: instance of program in execution - or – execution context.</a:t>
            </a:r>
          </a:p>
          <a:p>
            <a:r>
              <a:rPr lang="en-US" dirty="0" smtClean="0"/>
              <a:t>Traditionally, Executes in single sequence of instructions in an address space – a set of memory addresses that is referenced</a:t>
            </a:r>
          </a:p>
          <a:p>
            <a:r>
              <a:rPr lang="en-US" dirty="0" smtClean="0"/>
              <a:t>Modern day, multiple sequences of instructions executed in the same address space.</a:t>
            </a:r>
          </a:p>
          <a:p>
            <a:r>
              <a:rPr lang="en-US" dirty="0" smtClean="0"/>
              <a:t>Multiuser systems enforce an execution </a:t>
            </a:r>
            <a:r>
              <a:rPr lang="en-US" dirty="0" err="1" smtClean="0"/>
              <a:t>env</a:t>
            </a:r>
            <a:r>
              <a:rPr lang="en-US" dirty="0" smtClean="0"/>
              <a:t> in which there are concurrent processes and contention for system resources.</a:t>
            </a:r>
          </a:p>
          <a:p>
            <a:r>
              <a:rPr lang="en-US" dirty="0" smtClean="0"/>
              <a:t>Number of CPUs is always restricted, therefore only a finite number of processes can progress at once.</a:t>
            </a:r>
          </a:p>
        </p:txBody>
      </p:sp>
    </p:spTree>
    <p:extLst>
      <p:ext uri="{BB962C8B-B14F-4D97-AF65-F5344CB8AC3E}">
        <p14:creationId xmlns:p14="http://schemas.microsoft.com/office/powerpoint/2010/main" val="1042262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9786"/>
            <a:ext cx="8229600" cy="559637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scheduler chooses which process may progress.</a:t>
            </a:r>
          </a:p>
          <a:p>
            <a:r>
              <a:rPr lang="en-US" dirty="0" smtClean="0"/>
              <a:t>Two types of scheduler:</a:t>
            </a:r>
          </a:p>
          <a:p>
            <a:pPr lvl="1"/>
            <a:r>
              <a:rPr lang="en-US" i="1" dirty="0" err="1" smtClean="0"/>
              <a:t>Nonpreemptable</a:t>
            </a:r>
            <a:r>
              <a:rPr lang="en-US" i="1" dirty="0" smtClean="0"/>
              <a:t> – </a:t>
            </a:r>
            <a:r>
              <a:rPr lang="en-US" dirty="0" smtClean="0"/>
              <a:t>scheduler only invoked when the process voluntarily releases the CPU</a:t>
            </a:r>
            <a:r>
              <a:rPr lang="en-US" i="1" dirty="0" smtClean="0"/>
              <a:t>.</a:t>
            </a:r>
          </a:p>
          <a:p>
            <a:pPr lvl="1"/>
            <a:r>
              <a:rPr lang="en-US" i="1" dirty="0" err="1" smtClean="0"/>
              <a:t>Preemptable</a:t>
            </a:r>
            <a:r>
              <a:rPr lang="en-US" i="1" dirty="0" smtClean="0"/>
              <a:t> – </a:t>
            </a:r>
            <a:r>
              <a:rPr lang="en-US" dirty="0" smtClean="0"/>
              <a:t>must be on multiuser system, OS tracks how long a process can hold the CPU and periodically calls the scheduler.</a:t>
            </a:r>
          </a:p>
          <a:p>
            <a:r>
              <a:rPr lang="en-US" dirty="0" smtClean="0"/>
              <a:t>Unix-like OS adopt a process/kernel model</a:t>
            </a:r>
          </a:p>
          <a:p>
            <a:pPr lvl="1"/>
            <a:r>
              <a:rPr lang="en-US" dirty="0" smtClean="0"/>
              <a:t>Process makes a system call, hardware changes from User mode to Kernel mode.</a:t>
            </a:r>
          </a:p>
          <a:p>
            <a:pPr lvl="1"/>
            <a:r>
              <a:rPr lang="en-US" dirty="0" smtClean="0"/>
              <a:t>Process starts execution of strictly limited kernel procedure.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0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7102"/>
            <a:ext cx="8229600" cy="58690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Kernel Architecture:</a:t>
            </a:r>
          </a:p>
          <a:p>
            <a:r>
              <a:rPr lang="en-US" dirty="0" smtClean="0"/>
              <a:t>Most UNIX kernels are monolithic – each kernel layer is integrated into the the whole kernel.</a:t>
            </a:r>
          </a:p>
          <a:p>
            <a:r>
              <a:rPr lang="en-US" dirty="0" smtClean="0"/>
              <a:t>Linux offers advantages of Microkernels by using modules.</a:t>
            </a:r>
          </a:p>
          <a:p>
            <a:r>
              <a:rPr lang="en-US" dirty="0" smtClean="0"/>
              <a:t>Module: object file who’s code can be linked and unlinked with the kernel during runtime (try that with Windows)!</a:t>
            </a:r>
          </a:p>
          <a:p>
            <a:r>
              <a:rPr lang="en-US" dirty="0" smtClean="0"/>
              <a:t>Code consists of functions for a </a:t>
            </a:r>
            <a:r>
              <a:rPr lang="en-US" dirty="0" err="1" smtClean="0"/>
              <a:t>filesystem</a:t>
            </a:r>
            <a:r>
              <a:rPr lang="en-US" dirty="0" smtClean="0"/>
              <a:t>, a device, or feature in the kernel’s upper layer.</a:t>
            </a:r>
          </a:p>
        </p:txBody>
      </p:sp>
    </p:spTree>
    <p:extLst>
      <p:ext uri="{BB962C8B-B14F-4D97-AF65-F5344CB8AC3E}">
        <p14:creationId xmlns:p14="http://schemas.microsoft.com/office/powerpoint/2010/main" val="2684198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9786"/>
            <a:ext cx="8229600" cy="5596377"/>
          </a:xfrm>
        </p:spPr>
        <p:txBody>
          <a:bodyPr/>
          <a:lstStyle/>
          <a:p>
            <a:r>
              <a:rPr lang="en-US" dirty="0" smtClean="0"/>
              <a:t>Main advantages of modules are:</a:t>
            </a:r>
          </a:p>
          <a:p>
            <a:pPr lvl="1"/>
            <a:r>
              <a:rPr lang="en-US" dirty="0" smtClean="0"/>
              <a:t>A modularized approach – easy development, can be linked/unlinked during runtime.</a:t>
            </a:r>
          </a:p>
          <a:p>
            <a:pPr lvl="1"/>
            <a:r>
              <a:rPr lang="en-US" dirty="0" smtClean="0"/>
              <a:t>Platform independence – doesn’t depend on a fixed hardware platform. </a:t>
            </a:r>
          </a:p>
          <a:p>
            <a:pPr lvl="1"/>
            <a:r>
              <a:rPr lang="en-US" dirty="0" smtClean="0"/>
              <a:t>Frugal main memory usage – module can be used only when needed, great for embedded systems</a:t>
            </a:r>
          </a:p>
          <a:p>
            <a:pPr lvl="1"/>
            <a:r>
              <a:rPr lang="en-US" dirty="0" smtClean="0"/>
              <a:t>No Performance penalty – once linked, equivalent to the object code of the statically linked kernel.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5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inux-20-year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7" b="4897"/>
          <a:stretch>
            <a:fillRect/>
          </a:stretch>
        </p:blipFill>
        <p:spPr>
          <a:xfrm>
            <a:off x="457200" y="194774"/>
            <a:ext cx="8229600" cy="6295103"/>
          </a:xfrm>
        </p:spPr>
      </p:pic>
    </p:spTree>
    <p:extLst>
      <p:ext uri="{BB962C8B-B14F-4D97-AF65-F5344CB8AC3E}">
        <p14:creationId xmlns:p14="http://schemas.microsoft.com/office/powerpoint/2010/main" val="2499829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Unix </a:t>
            </a:r>
            <a:r>
              <a:rPr lang="en-US" dirty="0" err="1" smtClean="0"/>
              <a:t>Filesystem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Files:</a:t>
            </a:r>
          </a:p>
          <a:p>
            <a:r>
              <a:rPr lang="en-US" dirty="0" smtClean="0"/>
              <a:t>An information container structured as a sequence of bytes – </a:t>
            </a:r>
            <a:r>
              <a:rPr lang="en-US" i="1" dirty="0" smtClean="0"/>
              <a:t>kernel doesn’t interpret the contents of a file.</a:t>
            </a:r>
            <a:endParaRPr lang="en-US" dirty="0" smtClean="0"/>
          </a:p>
          <a:p>
            <a:r>
              <a:rPr lang="en-US" dirty="0" smtClean="0"/>
              <a:t>Libraries implement higher level abstractions.</a:t>
            </a:r>
          </a:p>
          <a:p>
            <a:r>
              <a:rPr lang="en-US" dirty="0" smtClean="0"/>
              <a:t>Programs in libraries must rely on system calls offered by the kernel.</a:t>
            </a:r>
          </a:p>
          <a:p>
            <a:r>
              <a:rPr lang="en-US" dirty="0" smtClean="0"/>
              <a:t>Files are organized in a tree structured namespace – a directory tree.</a:t>
            </a:r>
          </a:p>
          <a:p>
            <a:r>
              <a:rPr lang="en-US" dirty="0" smtClean="0"/>
              <a:t>All nodes of the tree (where it branches) denote directory names. A node contains information about what is below it.</a:t>
            </a:r>
          </a:p>
          <a:p>
            <a:r>
              <a:rPr lang="en-US" dirty="0" smtClean="0"/>
              <a:t>The root of the tree is call the root directory, it’s name is / (slash).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76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6414"/>
            <a:ext cx="8229600" cy="563059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a / is used in showing the path to a directory it is an absolute path name. </a:t>
            </a:r>
          </a:p>
          <a:p>
            <a:r>
              <a:rPr lang="en-US" dirty="0" smtClean="0"/>
              <a:t>If the first item is a file or directory it is a relative path.</a:t>
            </a:r>
          </a:p>
          <a:p>
            <a:r>
              <a:rPr lang="en-US" dirty="0" smtClean="0"/>
              <a:t>. = current directory, .. = parent directory</a:t>
            </a:r>
          </a:p>
          <a:p>
            <a:r>
              <a:rPr lang="en-US" dirty="0" smtClean="0"/>
              <a:t>Hard and Soft Links:</a:t>
            </a:r>
          </a:p>
          <a:p>
            <a:pPr lvl="1"/>
            <a:r>
              <a:rPr lang="en-US" dirty="0" smtClean="0"/>
              <a:t>Hard link = links a target (file) to a link name (filename) – not possible for directories and can only be on the same file system (can’t cross partitions,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Soft Link = symbolic link – are short files that contain the pathname of another file in any </a:t>
            </a:r>
            <a:r>
              <a:rPr lang="en-US" dirty="0" err="1" smtClean="0"/>
              <a:t>filesystem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10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204"/>
            <a:ext cx="8229600" cy="56119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File Types:</a:t>
            </a:r>
          </a:p>
          <a:p>
            <a:r>
              <a:rPr lang="en-US" dirty="0" smtClean="0"/>
              <a:t>Regular Files – text files, shopping list</a:t>
            </a:r>
          </a:p>
          <a:p>
            <a:r>
              <a:rPr lang="en-US" dirty="0" smtClean="0"/>
              <a:t>Directory – node that is part of the </a:t>
            </a:r>
            <a:r>
              <a:rPr lang="en-US" dirty="0" err="1" smtClean="0"/>
              <a:t>filesystem</a:t>
            </a:r>
            <a:r>
              <a:rPr lang="en-US" dirty="0" smtClean="0"/>
              <a:t> tree</a:t>
            </a:r>
          </a:p>
          <a:p>
            <a:r>
              <a:rPr lang="en-US" dirty="0" smtClean="0"/>
              <a:t>Symbolic Link – see above</a:t>
            </a:r>
          </a:p>
          <a:p>
            <a:r>
              <a:rPr lang="en-US" dirty="0" smtClean="0"/>
              <a:t>Block-oriented device – hard drive</a:t>
            </a:r>
          </a:p>
          <a:p>
            <a:r>
              <a:rPr lang="en-US" dirty="0" smtClean="0"/>
              <a:t>Character-oriented device – keyboard</a:t>
            </a:r>
          </a:p>
          <a:p>
            <a:r>
              <a:rPr lang="en-US" dirty="0" smtClean="0"/>
              <a:t>Pipe and named Pipe (FIFO – first in, first out)</a:t>
            </a:r>
          </a:p>
          <a:p>
            <a:r>
              <a:rPr lang="en-US" dirty="0" smtClean="0"/>
              <a:t>Socket – data passages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35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294"/>
            <a:ext cx="8229600" cy="56898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File Descriptor and </a:t>
            </a:r>
            <a:r>
              <a:rPr lang="en-US" dirty="0" err="1" smtClean="0"/>
              <a:t>Inode</a:t>
            </a:r>
            <a:r>
              <a:rPr lang="en-US" dirty="0" smtClean="0"/>
              <a:t>:</a:t>
            </a:r>
          </a:p>
          <a:p>
            <a:r>
              <a:rPr lang="en-US" dirty="0" smtClean="0"/>
              <a:t>All information needed by the </a:t>
            </a:r>
            <a:r>
              <a:rPr lang="en-US" dirty="0" err="1" smtClean="0"/>
              <a:t>filesystem</a:t>
            </a:r>
            <a:r>
              <a:rPr lang="en-US" dirty="0" smtClean="0"/>
              <a:t> to handle a file is included in a </a:t>
            </a:r>
            <a:r>
              <a:rPr lang="en-US" dirty="0" err="1" smtClean="0"/>
              <a:t>datastructure</a:t>
            </a:r>
            <a:r>
              <a:rPr lang="en-US" dirty="0" smtClean="0"/>
              <a:t> called an </a:t>
            </a:r>
            <a:r>
              <a:rPr lang="en-US" i="1" dirty="0" smtClean="0"/>
              <a:t>INODE.</a:t>
            </a:r>
            <a:endParaRPr lang="en-US" dirty="0" smtClean="0"/>
          </a:p>
          <a:p>
            <a:r>
              <a:rPr lang="en-US" dirty="0" smtClean="0"/>
              <a:t>Contains the following:</a:t>
            </a:r>
          </a:p>
          <a:p>
            <a:pPr lvl="1"/>
            <a:r>
              <a:rPr lang="en-US" dirty="0" smtClean="0"/>
              <a:t>File type</a:t>
            </a:r>
          </a:p>
          <a:p>
            <a:pPr lvl="1"/>
            <a:r>
              <a:rPr lang="en-US" dirty="0" smtClean="0"/>
              <a:t># of hard links associated</a:t>
            </a:r>
          </a:p>
          <a:p>
            <a:pPr lvl="1"/>
            <a:r>
              <a:rPr lang="en-US" dirty="0" smtClean="0"/>
              <a:t>File length in bytes</a:t>
            </a:r>
          </a:p>
          <a:p>
            <a:pPr lvl="1"/>
            <a:r>
              <a:rPr lang="en-US" dirty="0" smtClean="0"/>
              <a:t>Device ID (identifying the device the info is on)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 # that identifies the file within the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1"/>
            <a:r>
              <a:rPr lang="en-US" dirty="0" smtClean="0"/>
              <a:t>UID of file owner</a:t>
            </a:r>
          </a:p>
          <a:p>
            <a:pPr lvl="1"/>
            <a:r>
              <a:rPr lang="en-US" dirty="0" smtClean="0"/>
              <a:t>GID of the file</a:t>
            </a:r>
          </a:p>
          <a:p>
            <a:pPr lvl="1"/>
            <a:r>
              <a:rPr lang="en-US" dirty="0" smtClean="0"/>
              <a:t>Timestamps – change time, last access, last modify</a:t>
            </a:r>
          </a:p>
          <a:p>
            <a:pPr lvl="1"/>
            <a:r>
              <a:rPr lang="en-US" dirty="0" smtClean="0"/>
              <a:t>Access right and file mode (next section).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096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Access Rights and File Mode:</a:t>
            </a:r>
          </a:p>
          <a:p>
            <a:r>
              <a:rPr lang="en-US" dirty="0" smtClean="0"/>
              <a:t>Three classes – who owns the file, group who owns the file, and all others.</a:t>
            </a:r>
          </a:p>
          <a:p>
            <a:r>
              <a:rPr lang="en-US" dirty="0" smtClean="0"/>
              <a:t>Three types of access – read, write, execute for each class.</a:t>
            </a:r>
          </a:p>
          <a:p>
            <a:r>
              <a:rPr lang="en-US" dirty="0" smtClean="0"/>
              <a:t>Three additional Flags:</a:t>
            </a:r>
          </a:p>
          <a:p>
            <a:pPr lvl="1"/>
            <a:r>
              <a:rPr lang="en-US" dirty="0" smtClean="0"/>
              <a:t>SUID – with this flag, the process gets the UID of the file owner.</a:t>
            </a:r>
          </a:p>
          <a:p>
            <a:pPr lvl="1"/>
            <a:r>
              <a:rPr lang="en-US" dirty="0" smtClean="0"/>
              <a:t>SGID – the process gets the GIU of the file owner.</a:t>
            </a:r>
          </a:p>
          <a:p>
            <a:pPr lvl="1"/>
            <a:r>
              <a:rPr lang="en-US" dirty="0" smtClean="0"/>
              <a:t>Sticky – requests the kernel to keep the program in memory after its execution terminates.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12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0832"/>
            <a:ext cx="8229600" cy="56353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Opening a File:</a:t>
            </a:r>
          </a:p>
          <a:p>
            <a:r>
              <a:rPr lang="en-US" dirty="0" smtClean="0"/>
              <a:t>Process can access only ‘opened’ files, to open the following happens:</a:t>
            </a:r>
          </a:p>
          <a:p>
            <a:pPr marL="0" indent="0" algn="ctr">
              <a:buNone/>
            </a:pPr>
            <a:r>
              <a:rPr lang="en-US" dirty="0" err="1" smtClean="0"/>
              <a:t>fd</a:t>
            </a:r>
            <a:r>
              <a:rPr lang="en-US" dirty="0" smtClean="0"/>
              <a:t> = open(path, flag, mode)</a:t>
            </a:r>
          </a:p>
          <a:p>
            <a:pPr marL="0" indent="0">
              <a:buNone/>
            </a:pPr>
            <a:r>
              <a:rPr lang="en-US" dirty="0" smtClean="0"/>
              <a:t>Path = where the file is</a:t>
            </a:r>
          </a:p>
          <a:p>
            <a:pPr marL="0" indent="0">
              <a:buNone/>
            </a:pPr>
            <a:r>
              <a:rPr lang="en-US" dirty="0" smtClean="0"/>
              <a:t>Flag = how it must be opened – read, write, w/r, append</a:t>
            </a:r>
          </a:p>
          <a:p>
            <a:pPr marL="0" indent="0">
              <a:buNone/>
            </a:pPr>
            <a:r>
              <a:rPr lang="en-US" dirty="0" smtClean="0"/>
              <a:t>Mode = access rights of newly created file.</a:t>
            </a:r>
          </a:p>
          <a:p>
            <a:r>
              <a:rPr lang="en-US" dirty="0" smtClean="0"/>
              <a:t>System will return an identifier called a file descriptor.</a:t>
            </a:r>
          </a:p>
          <a:p>
            <a:r>
              <a:rPr lang="en-US" dirty="0" smtClean="0"/>
              <a:t>Will be continued in Chapter 12.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74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504"/>
            <a:ext cx="8229600" cy="56976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Accessing an Opened File:</a:t>
            </a:r>
          </a:p>
          <a:p>
            <a:r>
              <a:rPr lang="en-US" dirty="0" smtClean="0"/>
              <a:t>Can be accessed randomly or sequentially, kernel store a file pointer</a:t>
            </a:r>
          </a:p>
          <a:p>
            <a:r>
              <a:rPr lang="en-US" dirty="0" smtClean="0"/>
              <a:t>Read(), write() always refer to position of file pointer</a:t>
            </a:r>
          </a:p>
          <a:p>
            <a:r>
              <a:rPr lang="en-US" dirty="0" err="1" smtClean="0"/>
              <a:t>Lseek</a:t>
            </a:r>
            <a:r>
              <a:rPr lang="en-US" dirty="0" smtClean="0"/>
              <a:t>() – requires </a:t>
            </a:r>
            <a:r>
              <a:rPr lang="en-US" dirty="0" err="1" smtClean="0"/>
              <a:t>fd</a:t>
            </a:r>
            <a:r>
              <a:rPr lang="en-US" dirty="0" smtClean="0"/>
              <a:t>, offset, whence</a:t>
            </a:r>
          </a:p>
          <a:p>
            <a:r>
              <a:rPr lang="en-US" dirty="0" smtClean="0"/>
              <a:t>Read() – requires </a:t>
            </a:r>
            <a:r>
              <a:rPr lang="en-US" dirty="0" err="1" smtClean="0"/>
              <a:t>fd</a:t>
            </a:r>
            <a:r>
              <a:rPr lang="en-US" dirty="0" smtClean="0"/>
              <a:t>, buff, count (bytes to read)</a:t>
            </a:r>
          </a:p>
          <a:p>
            <a:pPr marL="0" indent="0">
              <a:buNone/>
            </a:pPr>
            <a:r>
              <a:rPr lang="en-US" dirty="0" smtClean="0"/>
              <a:t>Closing a file = res = close(</a:t>
            </a:r>
            <a:r>
              <a:rPr lang="en-US" dirty="0" err="1" smtClean="0"/>
              <a:t>fd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Renaming &amp; Deleting: </a:t>
            </a:r>
          </a:p>
          <a:p>
            <a:pPr marL="400050" lvl="1" indent="0">
              <a:buNone/>
            </a:pPr>
            <a:r>
              <a:rPr lang="en-US" dirty="0" smtClean="0"/>
              <a:t>Res = rename(</a:t>
            </a:r>
            <a:r>
              <a:rPr lang="en-US" dirty="0" err="1" smtClean="0"/>
              <a:t>oldpath</a:t>
            </a:r>
            <a:r>
              <a:rPr lang="en-US" dirty="0" smtClean="0"/>
              <a:t>, </a:t>
            </a:r>
            <a:r>
              <a:rPr lang="en-US" dirty="0" err="1" smtClean="0"/>
              <a:t>newpath</a:t>
            </a:r>
            <a:r>
              <a:rPr lang="en-US" dirty="0" smtClean="0"/>
              <a:t>);</a:t>
            </a:r>
          </a:p>
          <a:p>
            <a:pPr marL="400050" lvl="1" indent="0">
              <a:buNone/>
            </a:pPr>
            <a:r>
              <a:rPr lang="en-US" dirty="0" smtClean="0"/>
              <a:t>Res = unlink(pathname);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10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810"/>
            <a:ext cx="8229600" cy="53835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The process/kernel model: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Kernels do much more than handle system calls, kernel routines can be activated by:</a:t>
            </a:r>
          </a:p>
          <a:p>
            <a:pPr lvl="1"/>
            <a:r>
              <a:rPr lang="en-US" dirty="0" smtClean="0"/>
              <a:t>A process invokes a system call</a:t>
            </a:r>
          </a:p>
          <a:p>
            <a:pPr lvl="1"/>
            <a:r>
              <a:rPr lang="en-US" dirty="0" smtClean="0"/>
              <a:t>CPU sends an interrupt (invalid instruction)</a:t>
            </a:r>
          </a:p>
          <a:p>
            <a:pPr lvl="1"/>
            <a:r>
              <a:rPr lang="en-US" dirty="0" smtClean="0"/>
              <a:t>A peripheral device issues an interrupt.</a:t>
            </a:r>
          </a:p>
          <a:p>
            <a:pPr lvl="1"/>
            <a:r>
              <a:rPr lang="en-US" dirty="0" smtClean="0"/>
              <a:t>A kernel thread is executed.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getfi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67" y="1963473"/>
            <a:ext cx="6985000" cy="1916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Unix Kernels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2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1.1 – Linux Versus Other Unix-like Kernels</a:t>
            </a:r>
          </a:p>
          <a:p>
            <a:r>
              <a:rPr lang="en-US" dirty="0" smtClean="0"/>
              <a:t>1.2 – Hardware Dependency</a:t>
            </a:r>
          </a:p>
          <a:p>
            <a:r>
              <a:rPr lang="en-US" dirty="0" smtClean="0"/>
              <a:t>1.3 -- Linux Versions</a:t>
            </a:r>
          </a:p>
          <a:p>
            <a:r>
              <a:rPr lang="en-US" dirty="0" smtClean="0"/>
              <a:t>1.4 – Basic Operating System Concepts</a:t>
            </a:r>
          </a:p>
          <a:p>
            <a:r>
              <a:rPr lang="en-US" dirty="0" smtClean="0"/>
              <a:t>1.5 – Overview of the Unix </a:t>
            </a:r>
            <a:r>
              <a:rPr lang="en-US" dirty="0" err="1" smtClean="0"/>
              <a:t>Filesystem</a:t>
            </a:r>
            <a:endParaRPr lang="en-US" dirty="0" smtClean="0"/>
          </a:p>
          <a:p>
            <a:r>
              <a:rPr lang="en-US" dirty="0" smtClean="0"/>
              <a:t>1.6 – Overview of Linux Kernels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9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is a member of the large family of Unix-like operating systems.</a:t>
            </a:r>
          </a:p>
          <a:p>
            <a:r>
              <a:rPr lang="en-US" dirty="0" smtClean="0"/>
              <a:t>Initially developed by Linus Torvalds in 1991 to run on IBM compatible machines. </a:t>
            </a:r>
          </a:p>
          <a:p>
            <a:r>
              <a:rPr lang="en-US" dirty="0" smtClean="0"/>
              <a:t>Linus remains deeply involved with Linux. </a:t>
            </a:r>
          </a:p>
          <a:p>
            <a:r>
              <a:rPr lang="en-US" dirty="0" smtClean="0"/>
              <a:t>Linux has been ported to run on Alphas, Itanium, AMD64, Power PC, </a:t>
            </a:r>
            <a:r>
              <a:rPr lang="en-US" dirty="0" err="1" smtClean="0"/>
              <a:t>zSeries</a:t>
            </a:r>
            <a:r>
              <a:rPr lang="en-US" dirty="0" smtClean="0"/>
              <a:t>, etc., the list is extensive.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8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 a traditional commercial operating, it’s source code is under the GNU General Public License (GPL).</a:t>
            </a:r>
          </a:p>
          <a:p>
            <a:r>
              <a:rPr lang="en-US" dirty="0" smtClean="0"/>
              <a:t>It’s open and available for anyone to study.</a:t>
            </a:r>
          </a:p>
          <a:p>
            <a:r>
              <a:rPr lang="en-US" dirty="0" smtClean="0"/>
              <a:t>Latest can be downloaded at </a:t>
            </a:r>
            <a:r>
              <a:rPr lang="en-US" dirty="0" smtClean="0">
                <a:hlinkClick r:id="rId2"/>
              </a:rPr>
              <a:t>http://www.kernel.org</a:t>
            </a:r>
            <a:endParaRPr lang="en-US" dirty="0" smtClean="0"/>
          </a:p>
          <a:p>
            <a:r>
              <a:rPr lang="en-US" dirty="0" smtClean="0"/>
              <a:t>Technically, Linux is a true Unix Kernel, but not a full Unix operating system. </a:t>
            </a:r>
          </a:p>
          <a:p>
            <a:r>
              <a:rPr lang="en-US" dirty="0" smtClean="0"/>
              <a:t>Most programs like desktops and editors, </a:t>
            </a:r>
            <a:r>
              <a:rPr lang="en-US" dirty="0" err="1" smtClean="0"/>
              <a:t>etc</a:t>
            </a:r>
            <a:r>
              <a:rPr lang="en-US" dirty="0" smtClean="0"/>
              <a:t>, are available under the GPL license.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2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1.1 Linux Vs. Other Unix-like 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commercial variants were derived from SVR4 or 4.4BSD</a:t>
            </a:r>
          </a:p>
          <a:p>
            <a:r>
              <a:rPr lang="en-US" dirty="0" smtClean="0"/>
              <a:t>Tend to agree on IEEE’s Portable Operating Systems based on Unix (POSIX) and X/Open’s Common Applications Environment (CAE).</a:t>
            </a:r>
          </a:p>
          <a:p>
            <a:r>
              <a:rPr lang="en-US" dirty="0" smtClean="0"/>
              <a:t>Current Standards specify only an API. No restrictions on internal design.</a:t>
            </a:r>
          </a:p>
          <a:p>
            <a:r>
              <a:rPr lang="en-US" dirty="0" smtClean="0"/>
              <a:t>Share fundamental design ideas and features.</a:t>
            </a:r>
          </a:p>
          <a:p>
            <a:r>
              <a:rPr lang="en-US" dirty="0" smtClean="0"/>
              <a:t>Linux kernel 2.6 aims to comply with POSIX.</a:t>
            </a:r>
          </a:p>
        </p:txBody>
      </p:sp>
    </p:spTree>
    <p:extLst>
      <p:ext uri="{BB962C8B-B14F-4D97-AF65-F5344CB8AC3E}">
        <p14:creationId xmlns:p14="http://schemas.microsoft.com/office/powerpoint/2010/main" val="204346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757"/>
            <a:ext cx="8229600" cy="59834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Most existing Unix can be compiled and executed on a Linux System.</a:t>
            </a:r>
          </a:p>
          <a:p>
            <a:r>
              <a:rPr lang="en-US" dirty="0" smtClean="0"/>
              <a:t>Includes all of the modern features of Unix Kernels: virtual memory, virtual </a:t>
            </a:r>
            <a:r>
              <a:rPr lang="en-US" dirty="0" err="1" smtClean="0"/>
              <a:t>filesystems</a:t>
            </a:r>
            <a:r>
              <a:rPr lang="en-US" dirty="0" smtClean="0"/>
              <a:t>, lightweight processes, Unix signals, SVR4 </a:t>
            </a:r>
            <a:r>
              <a:rPr lang="en-US" dirty="0" err="1" smtClean="0"/>
              <a:t>interprocess</a:t>
            </a:r>
            <a:r>
              <a:rPr lang="en-US" dirty="0" smtClean="0"/>
              <a:t> communication, support for SMP, etc.</a:t>
            </a:r>
          </a:p>
          <a:p>
            <a:r>
              <a:rPr lang="en-US" dirty="0" smtClean="0"/>
              <a:t>Following is a list of how Linux competes with other kernels:</a:t>
            </a:r>
          </a:p>
          <a:p>
            <a:pPr lvl="1"/>
            <a:r>
              <a:rPr lang="en-US" dirty="0" smtClean="0"/>
              <a:t>Monolithic Kernel </a:t>
            </a:r>
          </a:p>
          <a:p>
            <a:pPr lvl="1"/>
            <a:r>
              <a:rPr lang="en-US" dirty="0" smtClean="0"/>
              <a:t>Compiled and statically linked traditional Unix Kernels (modules)</a:t>
            </a:r>
          </a:p>
          <a:p>
            <a:pPr lvl="1"/>
            <a:r>
              <a:rPr lang="en-US" dirty="0" smtClean="0"/>
              <a:t>Kernel Threading</a:t>
            </a:r>
          </a:p>
          <a:p>
            <a:pPr lvl="1"/>
            <a:r>
              <a:rPr lang="en-US" dirty="0" smtClean="0"/>
              <a:t>Multithreaded application support</a:t>
            </a:r>
          </a:p>
          <a:p>
            <a:pPr lvl="1"/>
            <a:r>
              <a:rPr lang="en-US" dirty="0" smtClean="0"/>
              <a:t>Preemptive kernel</a:t>
            </a:r>
          </a:p>
          <a:p>
            <a:pPr lvl="1"/>
            <a:r>
              <a:rPr lang="en-US" dirty="0" smtClean="0"/>
              <a:t>Multiprocessor support</a:t>
            </a:r>
          </a:p>
          <a:p>
            <a:pPr lvl="1"/>
            <a:r>
              <a:rPr lang="en-US" dirty="0" err="1" smtClean="0"/>
              <a:t>Filesystem</a:t>
            </a:r>
            <a:endParaRPr lang="en-US" dirty="0" smtClean="0"/>
          </a:p>
          <a:p>
            <a:pPr lvl="1"/>
            <a:r>
              <a:rPr lang="en-US" dirty="0" smtClean="0"/>
              <a:t>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5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9548"/>
            <a:ext cx="8229600" cy="57366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Designed to freely evolve. </a:t>
            </a:r>
          </a:p>
          <a:p>
            <a:r>
              <a:rPr lang="en-US" dirty="0" smtClean="0"/>
              <a:t>Advantages over competitors:</a:t>
            </a:r>
          </a:p>
          <a:p>
            <a:pPr lvl="1"/>
            <a:r>
              <a:rPr lang="en-US" dirty="0" smtClean="0"/>
              <a:t>Cost-free – no cost other than the hardware</a:t>
            </a:r>
          </a:p>
          <a:p>
            <a:pPr lvl="1"/>
            <a:r>
              <a:rPr lang="en-US" dirty="0" smtClean="0"/>
              <a:t>Fully customizable in all it’s components</a:t>
            </a:r>
          </a:p>
          <a:p>
            <a:pPr lvl="1"/>
            <a:r>
              <a:rPr lang="en-US" dirty="0" smtClean="0"/>
              <a:t>Runs on low-end-inexpensive hardware platforms</a:t>
            </a:r>
          </a:p>
          <a:p>
            <a:pPr lvl="1"/>
            <a:r>
              <a:rPr lang="en-US" dirty="0" smtClean="0"/>
              <a:t>Develops are excellent </a:t>
            </a:r>
            <a:r>
              <a:rPr lang="en-US" dirty="0" err="1" smtClean="0"/>
              <a:t>porgrammers</a:t>
            </a:r>
            <a:endParaRPr lang="en-US" dirty="0" smtClean="0"/>
          </a:p>
          <a:p>
            <a:pPr lvl="1"/>
            <a:r>
              <a:rPr lang="en-US" dirty="0" smtClean="0"/>
              <a:t>Can be very small and compact</a:t>
            </a:r>
          </a:p>
          <a:p>
            <a:pPr lvl="1"/>
            <a:r>
              <a:rPr lang="en-US" dirty="0" smtClean="0"/>
              <a:t>Highly compatible with many common operating systems.</a:t>
            </a:r>
          </a:p>
          <a:p>
            <a:pPr lvl="1"/>
            <a:r>
              <a:rPr lang="en-US" dirty="0" smtClean="0"/>
              <a:t>Well supported.</a:t>
            </a:r>
          </a:p>
          <a:p>
            <a:r>
              <a:rPr lang="en-US" dirty="0" smtClean="0"/>
              <a:t>Has in install base on the order of tens of millions of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88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Hardware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*Tries* to maintain neat distinction between hardware dependent and hardware-independent source code. 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arch</a:t>
            </a:r>
            <a:r>
              <a:rPr lang="en-US" dirty="0" smtClean="0"/>
              <a:t> directory in the kernel source tree contains 26 subdirectories to correspond to different hardware platforms</a:t>
            </a:r>
          </a:p>
          <a:p>
            <a:pPr lvl="1"/>
            <a:r>
              <a:rPr lang="en-US" dirty="0" smtClean="0"/>
              <a:t>Alpha, arm, avr32, </a:t>
            </a:r>
            <a:r>
              <a:rPr lang="en-US" dirty="0" err="1" smtClean="0"/>
              <a:t>blackfin</a:t>
            </a:r>
            <a:r>
              <a:rPr lang="en-US" dirty="0" smtClean="0"/>
              <a:t>, </a:t>
            </a:r>
            <a:r>
              <a:rPr lang="en-US" dirty="0" err="1" smtClean="0"/>
              <a:t>cris</a:t>
            </a:r>
            <a:r>
              <a:rPr lang="en-US" dirty="0" smtClean="0"/>
              <a:t>, </a:t>
            </a:r>
            <a:r>
              <a:rPr lang="en-US" dirty="0" err="1" smtClean="0"/>
              <a:t>frv</a:t>
            </a:r>
            <a:r>
              <a:rPr lang="en-US" dirty="0" smtClean="0"/>
              <a:t>, h8300, hexagon, ia64, m32r, m68k, </a:t>
            </a:r>
            <a:r>
              <a:rPr lang="en-US" dirty="0" err="1" smtClean="0"/>
              <a:t>microblaze</a:t>
            </a:r>
            <a:r>
              <a:rPr lang="en-US" dirty="0" smtClean="0"/>
              <a:t>, </a:t>
            </a:r>
            <a:r>
              <a:rPr lang="en-US" dirty="0" err="1" smtClean="0"/>
              <a:t>mips</a:t>
            </a:r>
            <a:r>
              <a:rPr lang="en-US" dirty="0" smtClean="0"/>
              <a:t>, mn10300, </a:t>
            </a:r>
            <a:r>
              <a:rPr lang="en-US" dirty="0" err="1" smtClean="0"/>
              <a:t>openrisc</a:t>
            </a:r>
            <a:r>
              <a:rPr lang="en-US" dirty="0" smtClean="0"/>
              <a:t>, </a:t>
            </a:r>
            <a:r>
              <a:rPr lang="en-US" dirty="0" err="1" smtClean="0"/>
              <a:t>parisc</a:t>
            </a:r>
            <a:r>
              <a:rPr lang="en-US" dirty="0" smtClean="0"/>
              <a:t>, </a:t>
            </a:r>
            <a:r>
              <a:rPr lang="en-US" dirty="0" err="1" smtClean="0"/>
              <a:t>powerpc</a:t>
            </a:r>
            <a:r>
              <a:rPr lang="en-US" dirty="0" smtClean="0"/>
              <a:t>, s390, score, </a:t>
            </a:r>
            <a:r>
              <a:rPr lang="en-US" dirty="0" err="1" smtClean="0"/>
              <a:t>sh</a:t>
            </a:r>
            <a:r>
              <a:rPr lang="en-US" dirty="0" smtClean="0"/>
              <a:t>, </a:t>
            </a:r>
            <a:r>
              <a:rPr lang="en-US" dirty="0" err="1" smtClean="0"/>
              <a:t>sparc</a:t>
            </a:r>
            <a:r>
              <a:rPr lang="en-US" dirty="0" smtClean="0"/>
              <a:t>, tile, um, unicore32, x86, </a:t>
            </a:r>
            <a:r>
              <a:rPr lang="en-US" dirty="0" err="1" smtClean="0"/>
              <a:t>xtensa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18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</TotalTime>
  <Words>1769</Words>
  <Application>Microsoft Macintosh PowerPoint</Application>
  <PresentationFormat>On-screen Show (4:3)</PresentationFormat>
  <Paragraphs>182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Understanding the Linux Kernel </vt:lpstr>
      <vt:lpstr>PowerPoint Presentation</vt:lpstr>
      <vt:lpstr>Sections</vt:lpstr>
      <vt:lpstr>A brief history</vt:lpstr>
      <vt:lpstr>A brief history</vt:lpstr>
      <vt:lpstr>1.1 Linux Vs. Other Unix-like Kernels</vt:lpstr>
      <vt:lpstr>PowerPoint Presentation</vt:lpstr>
      <vt:lpstr>PowerPoint Presentation</vt:lpstr>
      <vt:lpstr>1.2 Hardware Dependency</vt:lpstr>
      <vt:lpstr>PowerPoint Presentation</vt:lpstr>
      <vt:lpstr>1.3 Linux Versions</vt:lpstr>
      <vt:lpstr>1.4 Basic Operating System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 of the Unix Filesystem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 of Unix Kernels</vt:lpstr>
    </vt:vector>
  </TitlesOfParts>
  <Company>ITSD, 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Linux Kernel </dc:title>
  <dc:creator>George 'Chip' Smith</dc:creator>
  <cp:lastModifiedBy>George 'Chip' Smith</cp:lastModifiedBy>
  <cp:revision>21</cp:revision>
  <dcterms:created xsi:type="dcterms:W3CDTF">2013-11-11T14:52:46Z</dcterms:created>
  <dcterms:modified xsi:type="dcterms:W3CDTF">2013-11-13T14:46:04Z</dcterms:modified>
</cp:coreProperties>
</file>