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0.xml" ContentType="application/vnd.openxmlformats-officedocument.presentationml.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8"/>
  </p:notesMasterIdLst>
  <p:sldIdLst>
    <p:sldId id="281" r:id="rId2"/>
    <p:sldId id="282" r:id="rId3"/>
    <p:sldId id="261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5" r:id="rId13"/>
    <p:sldId id="279" r:id="rId14"/>
    <p:sldId id="280" r:id="rId15"/>
    <p:sldId id="284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98"/>
    <p:restoredTop sz="95794"/>
  </p:normalViewPr>
  <p:slideViewPr>
    <p:cSldViewPr snapToGrid="0">
      <p:cViewPr varScale="1">
        <p:scale>
          <a:sx n="111" d="100"/>
          <a:sy n="111" d="100"/>
        </p:scale>
        <p:origin x="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31408-A576-AC48-BC23-D14DC98F6457}" type="datetimeFigureOut">
              <a:rPr lang="it-IT" smtClean="0"/>
              <a:t>25/03/25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3316C-30F9-1149-A6CA-586734DA0E0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173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3316C-30F9-1149-A6CA-586734DA0E0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2258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3316C-30F9-1149-A6CA-586734DA0E0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483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3316C-30F9-1149-A6CA-586734DA0E0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3609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3316C-30F9-1149-A6CA-586734DA0E0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6210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3316C-30F9-1149-A6CA-586734DA0E0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913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CDC4-FE97-5244-B617-F20354BF8C47}" type="datetimeFigureOut">
              <a:rPr lang="it-IT" smtClean="0"/>
              <a:t>25/03/25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1F3-CF4F-7F4D-B434-0B46DDAB98E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619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CDC4-FE97-5244-B617-F20354BF8C47}" type="datetimeFigureOut">
              <a:rPr lang="it-IT" smtClean="0"/>
              <a:t>25/03/25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1F3-CF4F-7F4D-B434-0B46DDAB98E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137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CDC4-FE97-5244-B617-F20354BF8C47}" type="datetimeFigureOut">
              <a:rPr lang="it-IT" smtClean="0"/>
              <a:t>25/03/25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1F3-CF4F-7F4D-B434-0B46DDAB98E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270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CDC4-FE97-5244-B617-F20354BF8C47}" type="datetimeFigureOut">
              <a:rPr lang="it-IT" smtClean="0"/>
              <a:t>25/03/25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1F3-CF4F-7F4D-B434-0B46DDAB98E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326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CDC4-FE97-5244-B617-F20354BF8C47}" type="datetimeFigureOut">
              <a:rPr lang="it-IT" smtClean="0"/>
              <a:t>25/03/25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1F3-CF4F-7F4D-B434-0B46DDAB98E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748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CDC4-FE97-5244-B617-F20354BF8C47}" type="datetimeFigureOut">
              <a:rPr lang="it-IT" smtClean="0"/>
              <a:t>25/03/25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1F3-CF4F-7F4D-B434-0B46DDAB98E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441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CDC4-FE97-5244-B617-F20354BF8C47}" type="datetimeFigureOut">
              <a:rPr lang="it-IT" smtClean="0"/>
              <a:t>25/03/25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1F3-CF4F-7F4D-B434-0B46DDAB98E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720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CDC4-FE97-5244-B617-F20354BF8C47}" type="datetimeFigureOut">
              <a:rPr lang="it-IT" smtClean="0"/>
              <a:t>25/03/25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1F3-CF4F-7F4D-B434-0B46DDAB98E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95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CDC4-FE97-5244-B617-F20354BF8C47}" type="datetimeFigureOut">
              <a:rPr lang="it-IT" smtClean="0"/>
              <a:t>25/03/25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1F3-CF4F-7F4D-B434-0B46DDAB98E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01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CDC4-FE97-5244-B617-F20354BF8C47}" type="datetimeFigureOut">
              <a:rPr lang="it-IT" smtClean="0"/>
              <a:t>25/03/25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1F3-CF4F-7F4D-B434-0B46DDAB98E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706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CDC4-FE97-5244-B617-F20354BF8C47}" type="datetimeFigureOut">
              <a:rPr lang="it-IT" smtClean="0"/>
              <a:t>25/03/25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61F3-CF4F-7F4D-B434-0B46DDAB98E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645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C8CDC4-FE97-5244-B617-F20354BF8C47}" type="datetimeFigureOut">
              <a:rPr lang="it-IT" smtClean="0"/>
              <a:t>25/03/25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F961F3-CF4F-7F4D-B434-0B46DDAB98E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543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.png"/><Relationship Id="rId21" Type="http://schemas.openxmlformats.org/officeDocument/2006/relationships/slide" Target="slide9.xml"/><Relationship Id="rId34" Type="http://schemas.openxmlformats.org/officeDocument/2006/relationships/image" Target="../media/image110.png"/><Relationship Id="rId42" Type="http://schemas.openxmlformats.org/officeDocument/2006/relationships/image" Target="../media/image15.svg"/><Relationship Id="rId47" Type="http://schemas.openxmlformats.org/officeDocument/2006/relationships/image" Target="../media/image20.png"/><Relationship Id="rId50" Type="http://schemas.openxmlformats.org/officeDocument/2006/relationships/image" Target="../media/image23.svg"/><Relationship Id="rId55" Type="http://schemas.openxmlformats.org/officeDocument/2006/relationships/image" Target="../media/image28.png"/><Relationship Id="rId63" Type="http://schemas.openxmlformats.org/officeDocument/2006/relationships/image" Target="../media/image36.png"/><Relationship Id="rId68" Type="http://schemas.microsoft.com/office/2007/relationships/hdphoto" Target="../media/hdphoto1.wdp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510.png"/><Relationship Id="rId29" Type="http://schemas.openxmlformats.org/officeDocument/2006/relationships/image" Target="../media/image10.png"/><Relationship Id="rId11" Type="http://schemas.openxmlformats.org/officeDocument/2006/relationships/image" Target="../media/image4.png"/><Relationship Id="rId24" Type="http://schemas.openxmlformats.org/officeDocument/2006/relationships/slide" Target="slide6.xml"/><Relationship Id="rId32" Type="http://schemas.openxmlformats.org/officeDocument/2006/relationships/image" Target="../media/image11.png"/><Relationship Id="rId37" Type="http://schemas.openxmlformats.org/officeDocument/2006/relationships/image" Target="../media/image120.png"/><Relationship Id="rId40" Type="http://schemas.openxmlformats.org/officeDocument/2006/relationships/image" Target="../media/image13.png"/><Relationship Id="rId45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image" Target="../media/image31.svg"/><Relationship Id="rId66" Type="http://schemas.openxmlformats.org/officeDocument/2006/relationships/image" Target="../media/image39.svg"/><Relationship Id="rId5" Type="http://schemas.openxmlformats.org/officeDocument/2006/relationships/image" Target="../media/image2.png"/><Relationship Id="rId61" Type="http://schemas.openxmlformats.org/officeDocument/2006/relationships/image" Target="../media/image34.png"/><Relationship Id="rId19" Type="http://schemas.openxmlformats.org/officeDocument/2006/relationships/image" Target="../media/image63.png"/><Relationship Id="rId14" Type="http://schemas.openxmlformats.org/officeDocument/2006/relationships/image" Target="../media/image5.png"/><Relationship Id="rId22" Type="http://schemas.openxmlformats.org/officeDocument/2006/relationships/image" Target="../media/image70.png"/><Relationship Id="rId27" Type="http://schemas.openxmlformats.org/officeDocument/2006/relationships/slide" Target="slide10.xml"/><Relationship Id="rId30" Type="http://schemas.openxmlformats.org/officeDocument/2006/relationships/slide" Target="slide11.xml"/><Relationship Id="rId35" Type="http://schemas.openxmlformats.org/officeDocument/2006/relationships/image" Target="../media/image12.png"/><Relationship Id="rId43" Type="http://schemas.openxmlformats.org/officeDocument/2006/relationships/image" Target="../media/image16.png"/><Relationship Id="rId48" Type="http://schemas.openxmlformats.org/officeDocument/2006/relationships/image" Target="../media/image21.svg"/><Relationship Id="rId56" Type="http://schemas.openxmlformats.org/officeDocument/2006/relationships/image" Target="../media/image29.svg"/><Relationship Id="rId64" Type="http://schemas.openxmlformats.org/officeDocument/2006/relationships/image" Target="../media/image37.sv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3" Type="http://schemas.openxmlformats.org/officeDocument/2006/relationships/slide" Target="slide3.xml"/><Relationship Id="rId12" Type="http://schemas.openxmlformats.org/officeDocument/2006/relationships/slide" Target="slide5.xml"/><Relationship Id="rId17" Type="http://schemas.openxmlformats.org/officeDocument/2006/relationships/image" Target="../media/image6.png"/><Relationship Id="rId25" Type="http://schemas.openxmlformats.org/officeDocument/2006/relationships/image" Target="../media/image80.png"/><Relationship Id="rId33" Type="http://schemas.openxmlformats.org/officeDocument/2006/relationships/slide" Target="slide12.xml"/><Relationship Id="rId38" Type="http://schemas.openxmlformats.org/officeDocument/2006/relationships/image" Target="../media/image13.png"/><Relationship Id="rId46" Type="http://schemas.openxmlformats.org/officeDocument/2006/relationships/image" Target="../media/image19.svg"/><Relationship Id="rId59" Type="http://schemas.openxmlformats.org/officeDocument/2006/relationships/image" Target="../media/image32.png"/><Relationship Id="rId67" Type="http://schemas.openxmlformats.org/officeDocument/2006/relationships/image" Target="../media/image40.png"/><Relationship Id="rId20" Type="http://schemas.openxmlformats.org/officeDocument/2006/relationships/image" Target="../media/image7.png"/><Relationship Id="rId41" Type="http://schemas.openxmlformats.org/officeDocument/2006/relationships/image" Target="../media/image14.png"/><Relationship Id="rId54" Type="http://schemas.openxmlformats.org/officeDocument/2006/relationships/image" Target="../media/image27.svg"/><Relationship Id="rId62" Type="http://schemas.openxmlformats.org/officeDocument/2006/relationships/image" Target="../media/image35.svg"/><Relationship Id="rId1" Type="http://schemas.openxmlformats.org/officeDocument/2006/relationships/slideLayout" Target="../slideLayouts/slideLayout1.xml"/><Relationship Id="rId6" Type="http://schemas.openxmlformats.org/officeDocument/2006/relationships/slide" Target="slide40.xml"/><Relationship Id="rId15" Type="http://schemas.openxmlformats.org/officeDocument/2006/relationships/slide" Target="slide7.xml"/><Relationship Id="rId23" Type="http://schemas.openxmlformats.org/officeDocument/2006/relationships/image" Target="../media/image8.png"/><Relationship Id="rId28" Type="http://schemas.openxmlformats.org/officeDocument/2006/relationships/image" Target="../media/image90.png"/><Relationship Id="rId36" Type="http://schemas.openxmlformats.org/officeDocument/2006/relationships/slide" Target="slide13.xml"/><Relationship Id="rId49" Type="http://schemas.openxmlformats.org/officeDocument/2006/relationships/image" Target="../media/image22.png"/><Relationship Id="rId57" Type="http://schemas.openxmlformats.org/officeDocument/2006/relationships/image" Target="../media/image30.png"/><Relationship Id="rId10" Type="http://schemas.openxmlformats.org/officeDocument/2006/relationships/image" Target="../media/image3.png"/><Relationship Id="rId31" Type="http://schemas.openxmlformats.org/officeDocument/2006/relationships/image" Target="../media/image100.png"/><Relationship Id="rId44" Type="http://schemas.openxmlformats.org/officeDocument/2006/relationships/image" Target="../media/image17.svg"/><Relationship Id="rId52" Type="http://schemas.openxmlformats.org/officeDocument/2006/relationships/image" Target="../media/image25.svg"/><Relationship Id="rId60" Type="http://schemas.openxmlformats.org/officeDocument/2006/relationships/image" Target="../media/image33.svg"/><Relationship Id="rId65" Type="http://schemas.openxmlformats.org/officeDocument/2006/relationships/image" Target="../media/image38.png"/><Relationship Id="rId4" Type="http://schemas.openxmlformats.org/officeDocument/2006/relationships/image" Target="../media/image15.png"/><Relationship Id="rId9" Type="http://schemas.openxmlformats.org/officeDocument/2006/relationships/slide" Target="slide4.xml"/><Relationship Id="rId13" Type="http://schemas.openxmlformats.org/officeDocument/2006/relationships/image" Target="../media/image45.png"/><Relationship Id="rId18" Type="http://schemas.openxmlformats.org/officeDocument/2006/relationships/slide" Target="slide8.xml"/><Relationship Id="rId39" Type="http://schemas.openxmlformats.org/officeDocument/2006/relationships/slide" Target="slide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openxmlformats.org/officeDocument/2006/relationships/hyperlink" Target="Budget%20POG.xls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slide" Target="slide3.xml"/><Relationship Id="rId18" Type="http://schemas.openxmlformats.org/officeDocument/2006/relationships/image" Target="../media/image4.png"/><Relationship Id="rId26" Type="http://schemas.openxmlformats.org/officeDocument/2006/relationships/image" Target="../media/image62.png"/><Relationship Id="rId39" Type="http://schemas.openxmlformats.org/officeDocument/2006/relationships/image" Target="../media/image40.png"/><Relationship Id="rId21" Type="http://schemas.openxmlformats.org/officeDocument/2006/relationships/image" Target="../media/image5.png"/><Relationship Id="rId34" Type="http://schemas.openxmlformats.org/officeDocument/2006/relationships/image" Target="../media/image81.png"/><Relationship Id="rId42" Type="http://schemas.openxmlformats.org/officeDocument/2006/relationships/slide" Target="slide10.xml"/><Relationship Id="rId47" Type="http://schemas.openxmlformats.org/officeDocument/2006/relationships/image" Target="../media/image11.png"/><Relationship Id="rId50" Type="http://schemas.openxmlformats.org/officeDocument/2006/relationships/image" Target="../media/image12.png"/><Relationship Id="rId55" Type="http://schemas.openxmlformats.org/officeDocument/2006/relationships/image" Target="../media/image13.png"/><Relationship Id="rId63" Type="http://schemas.openxmlformats.org/officeDocument/2006/relationships/image" Target="../media/image17.svg"/><Relationship Id="rId7" Type="http://schemas.openxmlformats.org/officeDocument/2006/relationships/image" Target="../media/image27.svg"/><Relationship Id="rId2" Type="http://schemas.openxmlformats.org/officeDocument/2006/relationships/image" Target="../media/image20.png"/><Relationship Id="rId16" Type="http://schemas.openxmlformats.org/officeDocument/2006/relationships/slide" Target="slide4.xml"/><Relationship Id="rId11" Type="http://schemas.openxmlformats.org/officeDocument/2006/relationships/image" Target="../media/image31.svg"/><Relationship Id="rId24" Type="http://schemas.openxmlformats.org/officeDocument/2006/relationships/image" Target="../media/image6.png"/><Relationship Id="rId32" Type="http://schemas.openxmlformats.org/officeDocument/2006/relationships/image" Target="../media/image8.png"/><Relationship Id="rId37" Type="http://schemas.openxmlformats.org/officeDocument/2006/relationships/image" Target="../media/image34.png"/><Relationship Id="rId40" Type="http://schemas.microsoft.com/office/2007/relationships/hdphoto" Target="../media/hdphoto1.wdp"/><Relationship Id="rId45" Type="http://schemas.openxmlformats.org/officeDocument/2006/relationships/slide" Target="slide11.xml"/><Relationship Id="rId53" Type="http://schemas.openxmlformats.org/officeDocument/2006/relationships/image" Target="../media/image13.png"/><Relationship Id="rId58" Type="http://schemas.openxmlformats.org/officeDocument/2006/relationships/image" Target="../media/image38.png"/><Relationship Id="rId5" Type="http://schemas.openxmlformats.org/officeDocument/2006/relationships/image" Target="../media/image25.svg"/><Relationship Id="rId61" Type="http://schemas.openxmlformats.org/officeDocument/2006/relationships/image" Target="../media/image15.svg"/><Relationship Id="rId19" Type="http://schemas.openxmlformats.org/officeDocument/2006/relationships/slide" Target="slide5.xml"/><Relationship Id="rId14" Type="http://schemas.openxmlformats.org/officeDocument/2006/relationships/image" Target="../media/image17.png"/><Relationship Id="rId22" Type="http://schemas.openxmlformats.org/officeDocument/2006/relationships/slide" Target="slide7.xml"/><Relationship Id="rId27" Type="http://schemas.openxmlformats.org/officeDocument/2006/relationships/image" Target="../media/image7.png"/><Relationship Id="rId30" Type="http://schemas.openxmlformats.org/officeDocument/2006/relationships/slide" Target="slide9.xml"/><Relationship Id="rId35" Type="http://schemas.openxmlformats.org/officeDocument/2006/relationships/image" Target="../media/image32.png"/><Relationship Id="rId43" Type="http://schemas.openxmlformats.org/officeDocument/2006/relationships/image" Target="../media/image91.png"/><Relationship Id="rId48" Type="http://schemas.openxmlformats.org/officeDocument/2006/relationships/slide" Target="slide12.xml"/><Relationship Id="rId56" Type="http://schemas.openxmlformats.org/officeDocument/2006/relationships/image" Target="../media/image36.png"/><Relationship Id="rId64" Type="http://schemas.openxmlformats.org/officeDocument/2006/relationships/image" Target="../media/image18.png"/><Relationship Id="rId8" Type="http://schemas.openxmlformats.org/officeDocument/2006/relationships/image" Target="../media/image28.png"/><Relationship Id="rId51" Type="http://schemas.openxmlformats.org/officeDocument/2006/relationships/slide" Target="slide13.xml"/><Relationship Id="rId3" Type="http://schemas.openxmlformats.org/officeDocument/2006/relationships/image" Target="../media/image21.svg"/><Relationship Id="rId12" Type="http://schemas.openxmlformats.org/officeDocument/2006/relationships/image" Target="../media/image1.png"/><Relationship Id="rId17" Type="http://schemas.openxmlformats.org/officeDocument/2006/relationships/image" Target="../media/image3.png"/><Relationship Id="rId25" Type="http://schemas.openxmlformats.org/officeDocument/2006/relationships/slide" Target="slide8.xml"/><Relationship Id="rId33" Type="http://schemas.openxmlformats.org/officeDocument/2006/relationships/slide" Target="slide6.xml"/><Relationship Id="rId38" Type="http://schemas.openxmlformats.org/officeDocument/2006/relationships/image" Target="../media/image35.svg"/><Relationship Id="rId46" Type="http://schemas.openxmlformats.org/officeDocument/2006/relationships/image" Target="../media/image101.png"/><Relationship Id="rId59" Type="http://schemas.openxmlformats.org/officeDocument/2006/relationships/image" Target="../media/image39.svg"/><Relationship Id="rId20" Type="http://schemas.openxmlformats.org/officeDocument/2006/relationships/image" Target="../media/image410.png"/><Relationship Id="rId41" Type="http://schemas.openxmlformats.org/officeDocument/2006/relationships/image" Target="../media/image9.png"/><Relationship Id="rId54" Type="http://schemas.openxmlformats.org/officeDocument/2006/relationships/slide" Target="slide13.xml"/><Relationship Id="rId6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5" Type="http://schemas.openxmlformats.org/officeDocument/2006/relationships/image" Target="../media/image3.png"/><Relationship Id="rId23" Type="http://schemas.openxmlformats.org/officeDocument/2006/relationships/image" Target="../media/image511.png"/><Relationship Id="rId36" Type="http://schemas.openxmlformats.org/officeDocument/2006/relationships/image" Target="../media/image33.svg"/><Relationship Id="rId49" Type="http://schemas.openxmlformats.org/officeDocument/2006/relationships/image" Target="../media/image111.png"/><Relationship Id="rId57" Type="http://schemas.openxmlformats.org/officeDocument/2006/relationships/image" Target="../media/image37.svg"/><Relationship Id="rId10" Type="http://schemas.openxmlformats.org/officeDocument/2006/relationships/image" Target="../media/image30.png"/><Relationship Id="rId31" Type="http://schemas.openxmlformats.org/officeDocument/2006/relationships/image" Target="../media/image70.png"/><Relationship Id="rId44" Type="http://schemas.openxmlformats.org/officeDocument/2006/relationships/image" Target="../media/image10.png"/><Relationship Id="rId52" Type="http://schemas.openxmlformats.org/officeDocument/2006/relationships/image" Target="../media/image121.png"/><Relationship Id="rId60" Type="http://schemas.openxmlformats.org/officeDocument/2006/relationships/image" Target="../media/image14.png"/><Relationship Id="rId65" Type="http://schemas.openxmlformats.org/officeDocument/2006/relationships/image" Target="../media/image19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5E657-3198-5ECA-EA56-2FCD3F4D2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1" name="Anteprima della diapositiva 30">
                <a:extLst>
                  <a:ext uri="{FF2B5EF4-FFF2-40B4-BE49-F238E27FC236}">
                    <a16:creationId xmlns:a16="http://schemas.microsoft.com/office/drawing/2014/main" id="{E071A6A8-D5DF-5EF4-E476-E157266C96A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57661177"/>
                  </p:ext>
                </p:extLst>
              </p:nvPr>
            </p:nvGraphicFramePr>
            <p:xfrm>
              <a:off x="5773848" y="3285473"/>
              <a:ext cx="864000" cy="486000"/>
            </p:xfrm>
            <a:graphic>
              <a:graphicData uri="http://schemas.microsoft.com/office/powerpoint/2016/slidezoom">
                <pslz:sldZm>
                  <pslz:sldZmObj sldId="261" cId="4239636414">
                    <pslz:zmPr id="{CA158031-7B11-F346-A6F3-64541998DF30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4000" cy="486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1" name="Anteprima della diapositiva 3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071A6A8-D5DF-5EF4-E476-E157266C96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73848" y="3285473"/>
                <a:ext cx="8640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3" name="Anteprima della diapositiva 32">
                <a:extLst>
                  <a:ext uri="{FF2B5EF4-FFF2-40B4-BE49-F238E27FC236}">
                    <a16:creationId xmlns:a16="http://schemas.microsoft.com/office/drawing/2014/main" id="{13A16684-1A92-60F6-8CF5-D10C8E9426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21043131"/>
                  </p:ext>
                </p:extLst>
              </p:nvPr>
            </p:nvGraphicFramePr>
            <p:xfrm>
              <a:off x="5773848" y="3285473"/>
              <a:ext cx="864000" cy="486000"/>
            </p:xfrm>
            <a:graphic>
              <a:graphicData uri="http://schemas.microsoft.com/office/powerpoint/2016/slidezoom">
                <pslz:sldZm>
                  <pslz:sldZmObj sldId="263" cId="1519255769">
                    <pslz:zmPr id="{F458CEC1-465A-EF4E-A020-E712806E14C0}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4000" cy="486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3" name="Anteprima della diapositiva 3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3A16684-1A92-60F6-8CF5-D10C8E9426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73848" y="3285473"/>
                <a:ext cx="8640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5" name="Anteprima della diapositiva 34">
                <a:extLst>
                  <a:ext uri="{FF2B5EF4-FFF2-40B4-BE49-F238E27FC236}">
                    <a16:creationId xmlns:a16="http://schemas.microsoft.com/office/drawing/2014/main" id="{EF0F452C-7B69-5B9C-156B-5CF339180B9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1374956"/>
                  </p:ext>
                </p:extLst>
              </p:nvPr>
            </p:nvGraphicFramePr>
            <p:xfrm>
              <a:off x="5773848" y="3285473"/>
              <a:ext cx="864000" cy="486000"/>
            </p:xfrm>
            <a:graphic>
              <a:graphicData uri="http://schemas.microsoft.com/office/powerpoint/2016/slidezoom">
                <pslz:sldZm>
                  <pslz:sldZmObj sldId="265" cId="2270189921">
                    <pslz:zmPr id="{58C1F790-1BDD-2B40-8F8C-B91270153ABE}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4000" cy="486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5" name="Anteprima della diapositiva 34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EF0F452C-7B69-5B9C-156B-5CF339180B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73848" y="3285473"/>
                <a:ext cx="8640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7" name="Anteprima della diapositiva 36">
                <a:extLst>
                  <a:ext uri="{FF2B5EF4-FFF2-40B4-BE49-F238E27FC236}">
                    <a16:creationId xmlns:a16="http://schemas.microsoft.com/office/drawing/2014/main" id="{5FF5EB58-8CCC-8C1B-6247-E4E05100C8D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4292868"/>
                  </p:ext>
                </p:extLst>
              </p:nvPr>
            </p:nvGraphicFramePr>
            <p:xfrm>
              <a:off x="5773848" y="3285473"/>
              <a:ext cx="864000" cy="486000"/>
            </p:xfrm>
            <a:graphic>
              <a:graphicData uri="http://schemas.microsoft.com/office/powerpoint/2016/slidezoom">
                <pslz:sldZm>
                  <pslz:sldZmObj sldId="266" cId="358500247">
                    <pslz:zmPr id="{EBC06E18-063D-0344-8F75-7E85DA78F848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4000" cy="486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7" name="Anteprima della diapositiva 36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5FF5EB58-8CCC-8C1B-6247-E4E05100C8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73848" y="3285473"/>
                <a:ext cx="8640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9" name="Anteprima della diapositiva 38">
                <a:extLst>
                  <a:ext uri="{FF2B5EF4-FFF2-40B4-BE49-F238E27FC236}">
                    <a16:creationId xmlns:a16="http://schemas.microsoft.com/office/drawing/2014/main" id="{7F18F446-DB7B-3326-CA5E-BC1305E4D45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58092468"/>
                  </p:ext>
                </p:extLst>
              </p:nvPr>
            </p:nvGraphicFramePr>
            <p:xfrm>
              <a:off x="5773848" y="3285473"/>
              <a:ext cx="864000" cy="486000"/>
            </p:xfrm>
            <a:graphic>
              <a:graphicData uri="http://schemas.microsoft.com/office/powerpoint/2016/slidezoom">
                <pslz:sldZm>
                  <pslz:sldZmObj sldId="268" cId="243832164">
                    <pslz:zmPr id="{4154F781-E5E2-364F-8A51-6DB7AC71F69F}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4000" cy="486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9" name="Anteprima della diapositiva 38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7F18F446-DB7B-3326-CA5E-BC1305E4D4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73848" y="3285473"/>
                <a:ext cx="8640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2" name="Anteprima della diapositiva 41">
                <a:extLst>
                  <a:ext uri="{FF2B5EF4-FFF2-40B4-BE49-F238E27FC236}">
                    <a16:creationId xmlns:a16="http://schemas.microsoft.com/office/drawing/2014/main" id="{4CA50192-B840-39DC-C2D9-31760CE794A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45498881"/>
                  </p:ext>
                </p:extLst>
              </p:nvPr>
            </p:nvGraphicFramePr>
            <p:xfrm>
              <a:off x="5773848" y="3285473"/>
              <a:ext cx="864000" cy="486000"/>
            </p:xfrm>
            <a:graphic>
              <a:graphicData uri="http://schemas.microsoft.com/office/powerpoint/2016/slidezoom">
                <pslz:sldZm>
                  <pslz:sldZmObj sldId="269" cId="546336236">
                    <pslz:zmPr id="{6497D5C4-250F-264A-8B93-F06DCA457E1E}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4000" cy="486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2" name="Anteprima della diapositiva 41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4CA50192-B840-39DC-C2D9-31760CE794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73848" y="3285473"/>
                <a:ext cx="8640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6" name="Anteprima della diapositiva 45">
                <a:extLst>
                  <a:ext uri="{FF2B5EF4-FFF2-40B4-BE49-F238E27FC236}">
                    <a16:creationId xmlns:a16="http://schemas.microsoft.com/office/drawing/2014/main" id="{C60375C8-851C-52FE-164E-79F337DD5F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80453363"/>
                  </p:ext>
                </p:extLst>
              </p:nvPr>
            </p:nvGraphicFramePr>
            <p:xfrm>
              <a:off x="5773848" y="3285473"/>
              <a:ext cx="864000" cy="486000"/>
            </p:xfrm>
            <a:graphic>
              <a:graphicData uri="http://schemas.microsoft.com/office/powerpoint/2016/slidezoom">
                <pslz:sldZm>
                  <pslz:sldZmObj sldId="270" cId="2365433190">
                    <pslz:zmPr id="{81B2CF7C-DECF-1E44-A411-48ECBD639758}" returnToParent="0" transitionDur="1000" showBg="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4000" cy="486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6" name="Anteprima della diapositiva 45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C60375C8-851C-52FE-164E-79F337DD5F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73848" y="3285473"/>
                <a:ext cx="8640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0" name="Anteprima della diapositiva 49">
                <a:extLst>
                  <a:ext uri="{FF2B5EF4-FFF2-40B4-BE49-F238E27FC236}">
                    <a16:creationId xmlns:a16="http://schemas.microsoft.com/office/drawing/2014/main" id="{78D1781D-9199-A6C5-178D-BB6304C54DD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6886783"/>
                  </p:ext>
                </p:extLst>
              </p:nvPr>
            </p:nvGraphicFramePr>
            <p:xfrm>
              <a:off x="5773848" y="3285473"/>
              <a:ext cx="864000" cy="486000"/>
            </p:xfrm>
            <a:graphic>
              <a:graphicData uri="http://schemas.microsoft.com/office/powerpoint/2016/slidezoom">
                <pslz:sldZm>
                  <pslz:sldZmObj sldId="267" cId="3233036451">
                    <pslz:zmPr id="{7766BA11-FB5C-7C4E-9F21-B6A55896883C}" transitionDur="1000" showBg="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4000" cy="486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0" name="Anteprima della diapositiva 49">
                <a:hlinkClick r:id="rId24" action="ppaction://hlinksldjump"/>
                <a:extLst>
                  <a:ext uri="{FF2B5EF4-FFF2-40B4-BE49-F238E27FC236}">
                    <a16:creationId xmlns:a16="http://schemas.microsoft.com/office/drawing/2014/main" id="{78D1781D-9199-A6C5-178D-BB6304C54D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73848" y="3285473"/>
                <a:ext cx="8640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5" name="Anteprima della diapositiva 54">
                <a:extLst>
                  <a:ext uri="{FF2B5EF4-FFF2-40B4-BE49-F238E27FC236}">
                    <a16:creationId xmlns:a16="http://schemas.microsoft.com/office/drawing/2014/main" id="{08BDDADF-C2D5-CB27-D1D5-AF4C581FC84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98942085"/>
                  </p:ext>
                </p:extLst>
              </p:nvPr>
            </p:nvGraphicFramePr>
            <p:xfrm>
              <a:off x="5773848" y="3285473"/>
              <a:ext cx="864000" cy="486000"/>
            </p:xfrm>
            <a:graphic>
              <a:graphicData uri="http://schemas.microsoft.com/office/powerpoint/2016/slidezoom">
                <pslz:sldZm>
                  <pslz:sldZmObj sldId="271" cId="1700620847">
                    <pslz:zmPr id="{99402DC8-CAD6-A54F-8F41-420D6FC7C9BC}" returnToParent="0" transitionDur="1000" showBg="0">
                      <p166:blipFill xmlns:p166="http://schemas.microsoft.com/office/powerpoint/2016/6/main">
                        <a:blip r:embed="rId2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4000" cy="486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5" name="Anteprima della diapositiva 54">
                <a:hlinkClick r:id="rId27" action="ppaction://hlinksldjump"/>
                <a:extLst>
                  <a:ext uri="{FF2B5EF4-FFF2-40B4-BE49-F238E27FC236}">
                    <a16:creationId xmlns:a16="http://schemas.microsoft.com/office/drawing/2014/main" id="{08BDDADF-C2D5-CB27-D1D5-AF4C581FC8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773848" y="3285473"/>
                <a:ext cx="8640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7" name="Anteprima della diapositiva 56">
                <a:extLst>
                  <a:ext uri="{FF2B5EF4-FFF2-40B4-BE49-F238E27FC236}">
                    <a16:creationId xmlns:a16="http://schemas.microsoft.com/office/drawing/2014/main" id="{8F356716-1E38-6203-8B78-BA353426F4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24636480"/>
                  </p:ext>
                </p:extLst>
              </p:nvPr>
            </p:nvGraphicFramePr>
            <p:xfrm>
              <a:off x="5773848" y="3285473"/>
              <a:ext cx="864000" cy="486000"/>
            </p:xfrm>
            <a:graphic>
              <a:graphicData uri="http://schemas.microsoft.com/office/powerpoint/2016/slidezoom">
                <pslz:sldZm>
                  <pslz:sldZmObj sldId="272" cId="1210108994">
                    <pslz:zmPr id="{34C65F6A-571C-AE42-8142-E03301F6F438}" returnToParent="0" transitionDur="1000" showBg="0">
                      <p166:blipFill xmlns:p166="http://schemas.microsoft.com/office/powerpoint/2016/6/main">
                        <a:blip r:embed="rId2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4000" cy="486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7" name="Anteprima della diapositiva 56">
                <a:hlinkClick r:id="rId30" action="ppaction://hlinksldjump"/>
                <a:extLst>
                  <a:ext uri="{FF2B5EF4-FFF2-40B4-BE49-F238E27FC236}">
                    <a16:creationId xmlns:a16="http://schemas.microsoft.com/office/drawing/2014/main" id="{8F356716-1E38-6203-8B78-BA353426F4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73848" y="3285473"/>
                <a:ext cx="8640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9" name="Anteprima della diapositiva 58">
                <a:extLst>
                  <a:ext uri="{FF2B5EF4-FFF2-40B4-BE49-F238E27FC236}">
                    <a16:creationId xmlns:a16="http://schemas.microsoft.com/office/drawing/2014/main" id="{F8E6400C-E8B3-54F5-1A03-FB16E026699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64270247"/>
                  </p:ext>
                </p:extLst>
              </p:nvPr>
            </p:nvGraphicFramePr>
            <p:xfrm>
              <a:off x="5773848" y="3285473"/>
              <a:ext cx="864000" cy="486000"/>
            </p:xfrm>
            <a:graphic>
              <a:graphicData uri="http://schemas.microsoft.com/office/powerpoint/2016/slidezoom">
                <pslz:sldZm>
                  <pslz:sldZmObj sldId="275" cId="2446626824">
                    <pslz:zmPr id="{3B386865-A8E8-CF47-BE06-55F2558BAA55}" returnToParent="0" transitionDur="1000" showBg="0">
                      <p166:blipFill xmlns:p166="http://schemas.microsoft.com/office/powerpoint/2016/6/main">
                        <a:blip r:embed="rId3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4000" cy="486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9" name="Anteprima della diapositiva 58">
                <a:hlinkClick r:id="rId33" action="ppaction://hlinksldjump"/>
                <a:extLst>
                  <a:ext uri="{FF2B5EF4-FFF2-40B4-BE49-F238E27FC236}">
                    <a16:creationId xmlns:a16="http://schemas.microsoft.com/office/drawing/2014/main" id="{F8E6400C-E8B3-54F5-1A03-FB16E02669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773848" y="3285473"/>
                <a:ext cx="8640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1" name="Anteprima della diapositiva 60">
                <a:extLst>
                  <a:ext uri="{FF2B5EF4-FFF2-40B4-BE49-F238E27FC236}">
                    <a16:creationId xmlns:a16="http://schemas.microsoft.com/office/drawing/2014/main" id="{FC75D123-D12B-0E1F-BF1F-98555227DF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3100778"/>
                  </p:ext>
                </p:extLst>
              </p:nvPr>
            </p:nvGraphicFramePr>
            <p:xfrm>
              <a:off x="5773848" y="3285473"/>
              <a:ext cx="864000" cy="486000"/>
            </p:xfrm>
            <a:graphic>
              <a:graphicData uri="http://schemas.microsoft.com/office/powerpoint/2016/slidezoom">
                <pslz:sldZm>
                  <pslz:sldZmObj sldId="279" cId="1237709515">
                    <pslz:zmPr id="{8F9357E1-B31E-294C-8EDD-84236534A160}" transitionDur="1000" showBg="0">
                      <p166:blipFill xmlns:p166="http://schemas.microsoft.com/office/powerpoint/2016/6/main">
                        <a:blip r:embed="rId3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4000" cy="486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1" name="Anteprima della diapositiva 60">
                <a:hlinkClick r:id="rId36" action="ppaction://hlinksldjump"/>
                <a:extLst>
                  <a:ext uri="{FF2B5EF4-FFF2-40B4-BE49-F238E27FC236}">
                    <a16:creationId xmlns:a16="http://schemas.microsoft.com/office/drawing/2014/main" id="{FC75D123-D12B-0E1F-BF1F-98555227DF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73848" y="3285473"/>
                <a:ext cx="8640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3" name="Anteprima della diapositiva 62">
                <a:extLst>
                  <a:ext uri="{FF2B5EF4-FFF2-40B4-BE49-F238E27FC236}">
                    <a16:creationId xmlns:a16="http://schemas.microsoft.com/office/drawing/2014/main" id="{2CF900DB-8BF0-2478-14E1-1B1CFC699F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3606467"/>
                  </p:ext>
                </p:extLst>
              </p:nvPr>
            </p:nvGraphicFramePr>
            <p:xfrm>
              <a:off x="5773848" y="3285473"/>
              <a:ext cx="864000" cy="486000"/>
            </p:xfrm>
            <a:graphic>
              <a:graphicData uri="http://schemas.microsoft.com/office/powerpoint/2016/slidezoom">
                <pslz:sldZm>
                  <pslz:sldZmObj sldId="280" cId="3673948484">
                    <pslz:zmPr id="{246A9E11-1C06-2344-B114-273BB7DBB02D}" returnToParent="0" transitionDur="1000">
                      <p166:blipFill xmlns:p166="http://schemas.microsoft.com/office/powerpoint/2016/6/main">
                        <a:blip r:embed="rId3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4000" cy="486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3" name="Anteprima della diapositiva 62">
                <a:hlinkClick r:id="rId39" action="ppaction://hlinksldjump"/>
                <a:extLst>
                  <a:ext uri="{FF2B5EF4-FFF2-40B4-BE49-F238E27FC236}">
                    <a16:creationId xmlns:a16="http://schemas.microsoft.com/office/drawing/2014/main" id="{2CF900DB-8BF0-2478-14E1-1B1CFC699F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773848" y="3285473"/>
                <a:ext cx="864000" cy="486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98" name="Elemento grafico 97" descr="Freccia linea: curva antioraria contorno">
            <a:extLst>
              <a:ext uri="{FF2B5EF4-FFF2-40B4-BE49-F238E27FC236}">
                <a16:creationId xmlns:a16="http://schemas.microsoft.com/office/drawing/2014/main" id="{9BD64348-11E8-385A-1FAB-54758E7696E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 rot="1454454" flipH="1">
            <a:off x="6025848" y="3348473"/>
            <a:ext cx="360000" cy="360000"/>
          </a:xfrm>
          <a:prstGeom prst="rect">
            <a:avLst/>
          </a:prstGeom>
        </p:spPr>
      </p:pic>
      <p:pic>
        <p:nvPicPr>
          <p:cNvPr id="99" name="Elemento grafico 98" descr="Freccia linea: curva antioraria contorno">
            <a:extLst>
              <a:ext uri="{FF2B5EF4-FFF2-40B4-BE49-F238E27FC236}">
                <a16:creationId xmlns:a16="http://schemas.microsoft.com/office/drawing/2014/main" id="{4A9A54A3-906C-9C32-B4B3-3EF4997F0A2D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 rot="20145546" flipH="1" flipV="1">
            <a:off x="6025848" y="3348473"/>
            <a:ext cx="360000" cy="360000"/>
          </a:xfrm>
          <a:prstGeom prst="rect">
            <a:avLst/>
          </a:prstGeom>
        </p:spPr>
      </p:pic>
      <p:pic>
        <p:nvPicPr>
          <p:cNvPr id="101" name="Elemento grafico 100" descr="Freccia linea: diritta contorno">
            <a:extLst>
              <a:ext uri="{FF2B5EF4-FFF2-40B4-BE49-F238E27FC236}">
                <a16:creationId xmlns:a16="http://schemas.microsoft.com/office/drawing/2014/main" id="{6EE132F5-27F0-AF03-6ACB-949C2ACB0FC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 flipH="1">
            <a:off x="6025848" y="3348473"/>
            <a:ext cx="360000" cy="360000"/>
          </a:xfrm>
          <a:prstGeom prst="rect">
            <a:avLst/>
          </a:prstGeom>
        </p:spPr>
      </p:pic>
      <p:pic>
        <p:nvPicPr>
          <p:cNvPr id="103" name="Elemento grafico 102" descr="Fusione contorno">
            <a:extLst>
              <a:ext uri="{FF2B5EF4-FFF2-40B4-BE49-F238E27FC236}">
                <a16:creationId xmlns:a16="http://schemas.microsoft.com/office/drawing/2014/main" id="{D00B9A2A-4A1C-167C-8016-E49C54B1A640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6025848" y="3348473"/>
            <a:ext cx="360000" cy="360000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2DBDAF16-E828-28C8-50EE-006369F4BC93}"/>
              </a:ext>
            </a:extLst>
          </p:cNvPr>
          <p:cNvGrpSpPr>
            <a:grpSpLocks noChangeAspect="1"/>
          </p:cNvGrpSpPr>
          <p:nvPr/>
        </p:nvGrpSpPr>
        <p:grpSpPr>
          <a:xfrm>
            <a:off x="5460358" y="2864612"/>
            <a:ext cx="1080000" cy="1080000"/>
            <a:chOff x="3703861" y="367990"/>
            <a:chExt cx="1224000" cy="1224000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084AD2A3-6B46-443E-C135-8DD304AAFEDF}"/>
                </a:ext>
              </a:extLst>
            </p:cNvPr>
            <p:cNvSpPr/>
            <p:nvPr/>
          </p:nvSpPr>
          <p:spPr>
            <a:xfrm>
              <a:off x="3703861" y="367990"/>
              <a:ext cx="1224000" cy="1224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B0F0"/>
                </a:solidFill>
              </a:endParaRPr>
            </a:p>
          </p:txBody>
        </p:sp>
        <p:pic>
          <p:nvPicPr>
            <p:cNvPr id="29" name="Elemento grafico 28" descr="Tiro a segno contorno">
              <a:extLst>
                <a:ext uri="{FF2B5EF4-FFF2-40B4-BE49-F238E27FC236}">
                  <a16:creationId xmlns:a16="http://schemas.microsoft.com/office/drawing/2014/main" id="{E6B41A18-B83C-E01D-AFE0-AD8CBF923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3858661" y="522790"/>
              <a:ext cx="914400" cy="914400"/>
            </a:xfrm>
            <a:prstGeom prst="rect">
              <a:avLst/>
            </a:prstGeom>
          </p:spPr>
        </p:pic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AC683844-37C9-7835-6552-AB5CC1385B21}"/>
              </a:ext>
            </a:extLst>
          </p:cNvPr>
          <p:cNvGrpSpPr>
            <a:grpSpLocks noChangeAspect="1"/>
          </p:cNvGrpSpPr>
          <p:nvPr/>
        </p:nvGrpSpPr>
        <p:grpSpPr>
          <a:xfrm>
            <a:off x="5460358" y="2864612"/>
            <a:ext cx="1080000" cy="1080000"/>
            <a:chOff x="2479861" y="2761389"/>
            <a:chExt cx="1224000" cy="1224000"/>
          </a:xfrm>
        </p:grpSpPr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515E7932-969F-7250-65B6-DB8F10079475}"/>
                </a:ext>
              </a:extLst>
            </p:cNvPr>
            <p:cNvSpPr/>
            <p:nvPr/>
          </p:nvSpPr>
          <p:spPr>
            <a:xfrm>
              <a:off x="2479861" y="2761389"/>
              <a:ext cx="1224000" cy="1224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B0F0"/>
                </a:solidFill>
              </a:endParaRPr>
            </a:p>
          </p:txBody>
        </p:sp>
        <p:pic>
          <p:nvPicPr>
            <p:cNvPr id="41" name="Elemento grafico 40" descr="Diagramma di flusso contorno">
              <a:extLst>
                <a:ext uri="{FF2B5EF4-FFF2-40B4-BE49-F238E27FC236}">
                  <a16:creationId xmlns:a16="http://schemas.microsoft.com/office/drawing/2014/main" id="{70E9EF50-4504-E705-F922-67CF421AE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2638261" y="2916189"/>
              <a:ext cx="914400" cy="914400"/>
            </a:xfrm>
            <a:prstGeom prst="rect">
              <a:avLst/>
            </a:prstGeom>
          </p:spPr>
        </p:pic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B1D23FE7-DA14-B7A6-17A1-2939AE650908}"/>
              </a:ext>
            </a:extLst>
          </p:cNvPr>
          <p:cNvGrpSpPr>
            <a:grpSpLocks noChangeAspect="1"/>
          </p:cNvGrpSpPr>
          <p:nvPr/>
        </p:nvGrpSpPr>
        <p:grpSpPr>
          <a:xfrm>
            <a:off x="5460358" y="2864612"/>
            <a:ext cx="1080000" cy="1080000"/>
            <a:chOff x="7264139" y="5266009"/>
            <a:chExt cx="1224000" cy="1224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38837F62-C389-4472-3749-618BEB688C42}"/>
                </a:ext>
              </a:extLst>
            </p:cNvPr>
            <p:cNvSpPr/>
            <p:nvPr/>
          </p:nvSpPr>
          <p:spPr>
            <a:xfrm>
              <a:off x="7264139" y="5266009"/>
              <a:ext cx="1224000" cy="1224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B0F0"/>
                </a:solidFill>
              </a:endParaRPr>
            </a:p>
          </p:txBody>
        </p:sp>
        <p:pic>
          <p:nvPicPr>
            <p:cNvPr id="43" name="Elemento grafico 42" descr="Utenti contorno">
              <a:extLst>
                <a:ext uri="{FF2B5EF4-FFF2-40B4-BE49-F238E27FC236}">
                  <a16:creationId xmlns:a16="http://schemas.microsoft.com/office/drawing/2014/main" id="{E2BABE98-1D72-2E28-856A-C68FE1EC0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7418939" y="5420809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5BCE6DC8-42CC-F419-2034-F61584C10A2C}"/>
              </a:ext>
            </a:extLst>
          </p:cNvPr>
          <p:cNvGrpSpPr>
            <a:grpSpLocks noChangeAspect="1"/>
          </p:cNvGrpSpPr>
          <p:nvPr/>
        </p:nvGrpSpPr>
        <p:grpSpPr>
          <a:xfrm>
            <a:off x="5460358" y="2864612"/>
            <a:ext cx="1080000" cy="1080000"/>
            <a:chOff x="7990144" y="1382851"/>
            <a:chExt cx="1800000" cy="1800000"/>
          </a:xfrm>
        </p:grpSpPr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782037CB-F987-51E7-BC02-E25A9986FA1D}"/>
                </a:ext>
              </a:extLst>
            </p:cNvPr>
            <p:cNvSpPr/>
            <p:nvPr/>
          </p:nvSpPr>
          <p:spPr>
            <a:xfrm>
              <a:off x="7990144" y="1382851"/>
              <a:ext cx="1800000" cy="1800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B0F0"/>
                </a:solidFill>
              </a:endParaRPr>
            </a:p>
          </p:txBody>
        </p:sp>
        <p:pic>
          <p:nvPicPr>
            <p:cNvPr id="45" name="Elemento grafico 44" descr="Panino e bibita contorno">
              <a:extLst>
                <a:ext uri="{FF2B5EF4-FFF2-40B4-BE49-F238E27FC236}">
                  <a16:creationId xmlns:a16="http://schemas.microsoft.com/office/drawing/2014/main" id="{0FDEA3CF-E1A9-4A57-EB05-C1F507871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8218229" y="1521590"/>
              <a:ext cx="1343830" cy="1366317"/>
            </a:xfrm>
            <a:prstGeom prst="rect">
              <a:avLst/>
            </a:prstGeom>
          </p:spPr>
        </p:pic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56DA191F-A53E-D350-9328-30E31032AFD2}"/>
              </a:ext>
            </a:extLst>
          </p:cNvPr>
          <p:cNvGrpSpPr>
            <a:grpSpLocks noChangeAspect="1"/>
          </p:cNvGrpSpPr>
          <p:nvPr/>
        </p:nvGrpSpPr>
        <p:grpSpPr>
          <a:xfrm>
            <a:off x="5460358" y="2864612"/>
            <a:ext cx="1080000" cy="1080000"/>
            <a:chOff x="3539538" y="5266009"/>
            <a:chExt cx="1224000" cy="1224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1398527A-D0D5-3162-618F-21D9214DD59C}"/>
                </a:ext>
              </a:extLst>
            </p:cNvPr>
            <p:cNvSpPr/>
            <p:nvPr/>
          </p:nvSpPr>
          <p:spPr>
            <a:xfrm>
              <a:off x="3539538" y="5266009"/>
              <a:ext cx="1224000" cy="1224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B0F0"/>
                </a:solidFill>
              </a:endParaRPr>
            </a:p>
          </p:txBody>
        </p:sp>
        <p:pic>
          <p:nvPicPr>
            <p:cNvPr id="47" name="Elemento grafico 46" descr="Euro contorno">
              <a:extLst>
                <a:ext uri="{FF2B5EF4-FFF2-40B4-BE49-F238E27FC236}">
                  <a16:creationId xmlns:a16="http://schemas.microsoft.com/office/drawing/2014/main" id="{DC930B46-B478-AB85-A939-3AFAE6A19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3703861" y="5489613"/>
              <a:ext cx="776791" cy="776791"/>
            </a:xfrm>
            <a:prstGeom prst="rect">
              <a:avLst/>
            </a:prstGeom>
          </p:spPr>
        </p:pic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2AA2B3F5-74A7-B3A7-9411-675EDBDD1FF5}"/>
              </a:ext>
            </a:extLst>
          </p:cNvPr>
          <p:cNvGrpSpPr>
            <a:grpSpLocks noChangeAspect="1"/>
          </p:cNvGrpSpPr>
          <p:nvPr/>
        </p:nvGrpSpPr>
        <p:grpSpPr>
          <a:xfrm>
            <a:off x="5460358" y="2864612"/>
            <a:ext cx="1080000" cy="1080000"/>
            <a:chOff x="7264141" y="367990"/>
            <a:chExt cx="1224000" cy="1224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AA6445E-D644-31AA-F2FE-1C66F70D06A1}"/>
                </a:ext>
              </a:extLst>
            </p:cNvPr>
            <p:cNvSpPr/>
            <p:nvPr/>
          </p:nvSpPr>
          <p:spPr>
            <a:xfrm>
              <a:off x="7264141" y="367990"/>
              <a:ext cx="1224000" cy="1224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B0F0"/>
                </a:solidFill>
              </a:endParaRPr>
            </a:p>
          </p:txBody>
        </p:sp>
        <p:pic>
          <p:nvPicPr>
            <p:cNvPr id="49" name="Elemento grafico 48" descr="Strumenti contorno">
              <a:extLst>
                <a:ext uri="{FF2B5EF4-FFF2-40B4-BE49-F238E27FC236}">
                  <a16:creationId xmlns:a16="http://schemas.microsoft.com/office/drawing/2014/main" id="{AE0F7EE9-86C7-8A2E-CFC1-52071872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>
              <a:extLst>
                <a:ext uri="{96DAC541-7B7A-43D3-8B79-37D633B846F1}">
                  <asvg:svgBlip xmlns:asvg="http://schemas.microsoft.com/office/drawing/2016/SVG/main" r:embed="rId58"/>
                </a:ext>
              </a:extLst>
            </a:blip>
            <a:stretch>
              <a:fillRect/>
            </a:stretch>
          </p:blipFill>
          <p:spPr>
            <a:xfrm>
              <a:off x="7499837" y="603688"/>
              <a:ext cx="752604" cy="752604"/>
            </a:xfrm>
            <a:prstGeom prst="rect">
              <a:avLst/>
            </a:prstGeom>
          </p:spPr>
        </p:pic>
      </p:grp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B3B96631-FA2D-CE6A-44BC-0E8DA725207F}"/>
              </a:ext>
            </a:extLst>
          </p:cNvPr>
          <p:cNvGrpSpPr/>
          <p:nvPr/>
        </p:nvGrpSpPr>
        <p:grpSpPr>
          <a:xfrm>
            <a:off x="5460358" y="2864612"/>
            <a:ext cx="1080000" cy="1080000"/>
            <a:chOff x="2713901" y="4239328"/>
            <a:chExt cx="1080000" cy="1080000"/>
          </a:xfrm>
        </p:grpSpPr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57598A0D-E78C-CC46-1A55-63FBE0E413F9}"/>
                </a:ext>
              </a:extLst>
            </p:cNvPr>
            <p:cNvSpPr/>
            <p:nvPr/>
          </p:nvSpPr>
          <p:spPr>
            <a:xfrm>
              <a:off x="2713901" y="4239328"/>
              <a:ext cx="1080000" cy="1080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B0F0"/>
                </a:solidFill>
              </a:endParaRPr>
            </a:p>
          </p:txBody>
        </p:sp>
        <p:pic>
          <p:nvPicPr>
            <p:cNvPr id="28" name="Elemento grafico 27" descr="Diagramma di dispersione contorno">
              <a:extLst>
                <a:ext uri="{FF2B5EF4-FFF2-40B4-BE49-F238E27FC236}">
                  <a16:creationId xmlns:a16="http://schemas.microsoft.com/office/drawing/2014/main" id="{854CD696-5B80-E70D-9E0D-AEC5D4754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>
              <a:extLs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/>
            </a:stretch>
          </p:blipFill>
          <p:spPr>
            <a:xfrm>
              <a:off x="2933006" y="4458433"/>
              <a:ext cx="641790" cy="641790"/>
            </a:xfrm>
            <a:prstGeom prst="rect">
              <a:avLst/>
            </a:prstGeom>
          </p:spPr>
        </p:pic>
      </p:grp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CF34AB43-3726-399E-5036-BC1B780098F7}"/>
              </a:ext>
            </a:extLst>
          </p:cNvPr>
          <p:cNvGrpSpPr>
            <a:grpSpLocks noChangeAspect="1"/>
          </p:cNvGrpSpPr>
          <p:nvPr/>
        </p:nvGrpSpPr>
        <p:grpSpPr>
          <a:xfrm>
            <a:off x="5461429" y="2864612"/>
            <a:ext cx="1077859" cy="1080000"/>
            <a:chOff x="5356305" y="10090"/>
            <a:chExt cx="1479391" cy="1482330"/>
          </a:xfrm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AB099A4E-5B6F-0A39-D48D-778A1FC38144}"/>
                </a:ext>
              </a:extLst>
            </p:cNvPr>
            <p:cNvSpPr/>
            <p:nvPr/>
          </p:nvSpPr>
          <p:spPr>
            <a:xfrm>
              <a:off x="5356305" y="10090"/>
              <a:ext cx="1479391" cy="148233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B0F0"/>
                </a:solidFill>
              </a:endParaRPr>
            </a:p>
          </p:txBody>
        </p:sp>
        <p:pic>
          <p:nvPicPr>
            <p:cNvPr id="40" name="Elemento grafico 39" descr="Lente di ingrandimento contorno">
              <a:extLst>
                <a:ext uri="{FF2B5EF4-FFF2-40B4-BE49-F238E27FC236}">
                  <a16:creationId xmlns:a16="http://schemas.microsoft.com/office/drawing/2014/main" id="{B54EC84F-FC10-7BE6-619A-02E99541C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>
              <a:extLst>
                <a:ext uri="{96DAC541-7B7A-43D3-8B79-37D633B846F1}">
                  <asvg:svgBlip xmlns:asvg="http://schemas.microsoft.com/office/drawing/2016/SVG/main" r:embed="rId62"/>
                </a:ext>
              </a:extLst>
            </a:blip>
            <a:stretch>
              <a:fillRect/>
            </a:stretch>
          </p:blipFill>
          <p:spPr>
            <a:xfrm>
              <a:off x="5638800" y="269844"/>
              <a:ext cx="914400" cy="914400"/>
            </a:xfrm>
            <a:prstGeom prst="rect">
              <a:avLst/>
            </a:prstGeom>
          </p:spPr>
        </p:pic>
      </p:grpSp>
      <p:pic>
        <p:nvPicPr>
          <p:cNvPr id="80" name="Elemento grafico 79" descr="Freccia: curva in senso antiorario contorno">
            <a:extLst>
              <a:ext uri="{FF2B5EF4-FFF2-40B4-BE49-F238E27FC236}">
                <a16:creationId xmlns:a16="http://schemas.microsoft.com/office/drawing/2014/main" id="{4F4C1616-F116-0B8F-B11A-34723E166941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 rot="19200145">
            <a:off x="5730358" y="3134612"/>
            <a:ext cx="540000" cy="540000"/>
          </a:xfrm>
          <a:prstGeom prst="rect">
            <a:avLst/>
          </a:prstGeom>
        </p:spPr>
      </p:pic>
      <p:pic>
        <p:nvPicPr>
          <p:cNvPr id="81" name="Elemento grafico 80" descr="Freccia: curva in senso antiorario contorno">
            <a:extLst>
              <a:ext uri="{FF2B5EF4-FFF2-40B4-BE49-F238E27FC236}">
                <a16:creationId xmlns:a16="http://schemas.microsoft.com/office/drawing/2014/main" id="{29273446-4415-D40D-45F3-9CD76BC3F471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 rot="2399855" flipH="1">
            <a:off x="5730358" y="3134612"/>
            <a:ext cx="540000" cy="540000"/>
          </a:xfrm>
          <a:prstGeom prst="rect">
            <a:avLst/>
          </a:prstGeom>
        </p:spPr>
      </p:pic>
      <p:pic>
        <p:nvPicPr>
          <p:cNvPr id="83" name="Elemento grafico 82" descr="Freccia: diritta contorno">
            <a:extLst>
              <a:ext uri="{FF2B5EF4-FFF2-40B4-BE49-F238E27FC236}">
                <a16:creationId xmlns:a16="http://schemas.microsoft.com/office/drawing/2014/main" id="{26C45B3C-CB45-E68A-DA2D-85F063106D9D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5730358" y="3134612"/>
            <a:ext cx="540000" cy="540000"/>
          </a:xfrm>
          <a:prstGeom prst="rect">
            <a:avLst/>
          </a:prstGeom>
        </p:spPr>
      </p:pic>
      <p:pic>
        <p:nvPicPr>
          <p:cNvPr id="84" name="Elemento grafico 83" descr="Freccia: diritta contorno">
            <a:extLst>
              <a:ext uri="{FF2B5EF4-FFF2-40B4-BE49-F238E27FC236}">
                <a16:creationId xmlns:a16="http://schemas.microsoft.com/office/drawing/2014/main" id="{A8AC55E9-2E7D-C846-3B9E-EE51C70BC35A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5730358" y="3134612"/>
            <a:ext cx="540000" cy="540000"/>
          </a:xfrm>
          <a:prstGeom prst="rect">
            <a:avLst/>
          </a:prstGeom>
        </p:spPr>
      </p:pic>
      <p:grpSp>
        <p:nvGrpSpPr>
          <p:cNvPr id="87" name="Gruppo 86">
            <a:extLst>
              <a:ext uri="{FF2B5EF4-FFF2-40B4-BE49-F238E27FC236}">
                <a16:creationId xmlns:a16="http://schemas.microsoft.com/office/drawing/2014/main" id="{4F8CFAB5-6F82-0494-5B43-69B976D1DB13}"/>
              </a:ext>
            </a:extLst>
          </p:cNvPr>
          <p:cNvGrpSpPr/>
          <p:nvPr/>
        </p:nvGrpSpPr>
        <p:grpSpPr>
          <a:xfrm>
            <a:off x="5631039" y="3133354"/>
            <a:ext cx="738639" cy="542517"/>
            <a:chOff x="4500987" y="5299805"/>
            <a:chExt cx="738639" cy="542517"/>
          </a:xfrm>
        </p:grpSpPr>
        <p:pic>
          <p:nvPicPr>
            <p:cNvPr id="85" name="Elemento grafico 84" descr="Freccia: curva in senso antiorario contorno">
              <a:extLst>
                <a:ext uri="{FF2B5EF4-FFF2-40B4-BE49-F238E27FC236}">
                  <a16:creationId xmlns:a16="http://schemas.microsoft.com/office/drawing/2014/main" id="{68146827-31DC-81B7-3B37-AC6C622AB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>
              <a:extLst>
                <a:ext uri="{96DAC541-7B7A-43D3-8B79-37D633B846F1}">
                  <asvg:svgBlip xmlns:asvg="http://schemas.microsoft.com/office/drawing/2016/SVG/main" r:embed="rId64"/>
                </a:ext>
              </a:extLst>
            </a:blip>
            <a:stretch>
              <a:fillRect/>
            </a:stretch>
          </p:blipFill>
          <p:spPr>
            <a:xfrm rot="10150850">
              <a:off x="4699626" y="5302322"/>
              <a:ext cx="540000" cy="540000"/>
            </a:xfrm>
            <a:prstGeom prst="rect">
              <a:avLst/>
            </a:prstGeom>
          </p:spPr>
        </p:pic>
        <p:pic>
          <p:nvPicPr>
            <p:cNvPr id="86" name="Elemento grafico 85" descr="Freccia: curva in senso antiorario contorno">
              <a:extLst>
                <a:ext uri="{FF2B5EF4-FFF2-40B4-BE49-F238E27FC236}">
                  <a16:creationId xmlns:a16="http://schemas.microsoft.com/office/drawing/2014/main" id="{19C053E4-76DC-B187-8C43-A3A2B96A4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>
              <a:extLst>
                <a:ext uri="{96DAC541-7B7A-43D3-8B79-37D633B846F1}">
                  <asvg:svgBlip xmlns:asvg="http://schemas.microsoft.com/office/drawing/2016/SVG/main" r:embed="rId64"/>
                </a:ext>
              </a:extLst>
            </a:blip>
            <a:stretch>
              <a:fillRect/>
            </a:stretch>
          </p:blipFill>
          <p:spPr>
            <a:xfrm rot="11277894" flipH="1">
              <a:off x="4500987" y="5299805"/>
              <a:ext cx="540000" cy="540000"/>
            </a:xfrm>
            <a:prstGeom prst="rect">
              <a:avLst/>
            </a:prstGeom>
          </p:spPr>
        </p:pic>
      </p:grpSp>
      <p:pic>
        <p:nvPicPr>
          <p:cNvPr id="88" name="Elemento grafico 87" descr="Freccia: curva in senso antiorario contorno">
            <a:extLst>
              <a:ext uri="{FF2B5EF4-FFF2-40B4-BE49-F238E27FC236}">
                <a16:creationId xmlns:a16="http://schemas.microsoft.com/office/drawing/2014/main" id="{A460E0AF-ED58-A29E-9C61-45E292126451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 rot="9144681">
            <a:off x="5730358" y="3134612"/>
            <a:ext cx="540000" cy="540000"/>
          </a:xfrm>
          <a:prstGeom prst="rect">
            <a:avLst/>
          </a:prstGeom>
        </p:spPr>
      </p:pic>
      <p:pic>
        <p:nvPicPr>
          <p:cNvPr id="89" name="Elemento grafico 88" descr="Freccia: curva in senso antiorario contorno">
            <a:extLst>
              <a:ext uri="{FF2B5EF4-FFF2-40B4-BE49-F238E27FC236}">
                <a16:creationId xmlns:a16="http://schemas.microsoft.com/office/drawing/2014/main" id="{C56CE267-E31C-326F-FEC9-220520C4E2B2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 rot="8457882">
            <a:off x="5730358" y="3134612"/>
            <a:ext cx="540000" cy="540000"/>
          </a:xfrm>
          <a:prstGeom prst="rect">
            <a:avLst/>
          </a:prstGeom>
        </p:spPr>
      </p:pic>
      <p:pic>
        <p:nvPicPr>
          <p:cNvPr id="90" name="Elemento grafico 89" descr="Freccia: curva in senso antiorario contorno">
            <a:extLst>
              <a:ext uri="{FF2B5EF4-FFF2-40B4-BE49-F238E27FC236}">
                <a16:creationId xmlns:a16="http://schemas.microsoft.com/office/drawing/2014/main" id="{1F9D7438-3E01-C1F1-50A8-A5A497589573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 rot="2399855" flipH="1">
            <a:off x="5730358" y="3134612"/>
            <a:ext cx="540000" cy="540000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9986B0D-5C20-E91E-F331-9AD93A98899B}"/>
              </a:ext>
            </a:extLst>
          </p:cNvPr>
          <p:cNvSpPr txBox="1"/>
          <p:nvPr/>
        </p:nvSpPr>
        <p:spPr>
          <a:xfrm>
            <a:off x="8995232" y="1294038"/>
            <a:ext cx="223275" cy="31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52" name="Immagine 51" descr="Immagine che contiene testo, Carattere, logo, cerchio&#10;&#10;Il contenuto generato dall'IA potrebbe non essere corretto.">
            <a:extLst>
              <a:ext uri="{FF2B5EF4-FFF2-40B4-BE49-F238E27FC236}">
                <a16:creationId xmlns:a16="http://schemas.microsoft.com/office/drawing/2014/main" id="{28EBC17B-A279-021E-2AF5-B8D4436C9B41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BEBA8EAE-BF5A-486C-A8C5-ECC9F3942E4B}">
                <a14:imgProps xmlns:a14="http://schemas.microsoft.com/office/drawing/2010/main">
                  <a14:imgLayer r:embed="rId68">
                    <a14:imgEffect>
                      <a14:backgroundRemoval t="3837" b="97277" l="5446" r="96040">
                        <a14:foregroundMark x1="5693" y1="46040" x2="5693" y2="46040"/>
                        <a14:foregroundMark x1="52475" y1="7178" x2="52475" y2="7178"/>
                        <a14:foregroundMark x1="50743" y1="4084" x2="50743" y2="4084"/>
                        <a14:foregroundMark x1="90347" y1="38738" x2="90347" y2="38738"/>
                        <a14:foregroundMark x1="96163" y1="43193" x2="96163" y2="43193"/>
                        <a14:foregroundMark x1="49752" y1="93564" x2="49752" y2="93564"/>
                        <a14:foregroundMark x1="49381" y1="97277" x2="49381" y2="97277"/>
                        <a14:foregroundMark x1="52970" y1="70173" x2="52970" y2="70173"/>
                        <a14:foregroundMark x1="75495" y1="76856" x2="68317" y2="65594"/>
                        <a14:foregroundMark x1="68317" y1="65594" x2="65842" y2="77970"/>
                        <a14:foregroundMark x1="65842" y1="77970" x2="63366" y2="66460"/>
                        <a14:foregroundMark x1="63366" y1="66460" x2="61262" y2="75866"/>
                        <a14:foregroundMark x1="61262" y1="75866" x2="54455" y2="79827"/>
                        <a14:foregroundMark x1="64728" y1="70916" x2="39851" y2="69678"/>
                        <a14:foregroundMark x1="39851" y1="69678" x2="64728" y2="73267"/>
                        <a14:foregroundMark x1="64728" y1="73267" x2="50990" y2="70916"/>
                        <a14:foregroundMark x1="50990" y1="70916" x2="72649" y2="48515"/>
                        <a14:foregroundMark x1="72649" y1="48515" x2="66089" y2="59777"/>
                        <a14:foregroundMark x1="66089" y1="59777" x2="70668" y2="48391"/>
                        <a14:foregroundMark x1="70668" y1="48391" x2="66955" y2="62129"/>
                        <a14:foregroundMark x1="66955" y1="62129" x2="71040" y2="38985"/>
                        <a14:foregroundMark x1="71040" y1="38985" x2="57426" y2="67079"/>
                        <a14:foregroundMark x1="57426" y1="67079" x2="66584" y2="36386"/>
                        <a14:foregroundMark x1="66584" y1="36386" x2="55569" y2="59406"/>
                        <a14:foregroundMark x1="55569" y1="59406" x2="69802" y2="21906"/>
                        <a14:foregroundMark x1="69802" y1="21906" x2="57797" y2="50495"/>
                        <a14:foregroundMark x1="57797" y1="50495" x2="61386" y2="36386"/>
                        <a14:foregroundMark x1="61386" y1="36386" x2="52970" y2="54455"/>
                        <a14:foregroundMark x1="52970" y1="54455" x2="58540" y2="24134"/>
                        <a14:foregroundMark x1="58540" y1="24134" x2="41460" y2="55817"/>
                        <a14:foregroundMark x1="41460" y1="55817" x2="44678" y2="32302"/>
                        <a14:foregroundMark x1="44678" y1="32302" x2="32921" y2="56683"/>
                        <a14:foregroundMark x1="32921" y1="56683" x2="38243" y2="35767"/>
                        <a14:foregroundMark x1="38243" y1="35767" x2="30693" y2="47896"/>
                        <a14:foregroundMark x1="30693" y1="47896" x2="33168" y2="30941"/>
                        <a14:foregroundMark x1="33168" y1="30941" x2="27723" y2="37624"/>
                        <a14:foregroundMark x1="27475" y1="32178" x2="27475" y2="32178"/>
                        <a14:foregroundMark x1="27475" y1="32178" x2="35149" y2="25619"/>
                        <a14:foregroundMark x1="35149" y1="25619" x2="46906" y2="21535"/>
                        <a14:foregroundMark x1="46906" y1="21535" x2="59035" y2="21163"/>
                        <a14:foregroundMark x1="59035" y1="21163" x2="70173" y2="27475"/>
                        <a14:foregroundMark x1="70173" y1="27475" x2="70668" y2="44059"/>
                        <a14:foregroundMark x1="70668" y1="44059" x2="64356" y2="55198"/>
                        <a14:foregroundMark x1="64356" y1="55198" x2="51485" y2="59035"/>
                        <a14:foregroundMark x1="51485" y1="59035" x2="31683" y2="55693"/>
                        <a14:foregroundMark x1="31683" y1="55693" x2="27104" y2="45421"/>
                        <a14:foregroundMark x1="27104" y1="45421" x2="31436" y2="35025"/>
                        <a14:foregroundMark x1="31436" y1="35025" x2="44678" y2="25000"/>
                        <a14:foregroundMark x1="44678" y1="25000" x2="59901" y2="26361"/>
                        <a14:foregroundMark x1="59901" y1="26361" x2="63614" y2="33045"/>
                        <a14:foregroundMark x1="32302" y1="51485" x2="34035" y2="38243"/>
                        <a14:foregroundMark x1="34035" y1="38243" x2="39728" y2="30322"/>
                        <a14:foregroundMark x1="39728" y1="30322" x2="52847" y2="21287"/>
                        <a14:foregroundMark x1="52847" y1="21287" x2="64109" y2="29208"/>
                        <a14:foregroundMark x1="64109" y1="29208" x2="63366" y2="51609"/>
                        <a14:foregroundMark x1="63366" y1="51609" x2="53342" y2="63861"/>
                        <a14:foregroundMark x1="53342" y1="63861" x2="35396" y2="64851"/>
                        <a14:foregroundMark x1="35396" y1="64851" x2="27970" y2="52723"/>
                        <a14:foregroundMark x1="27970" y1="52723" x2="31559" y2="38861"/>
                        <a14:foregroundMark x1="31559" y1="38861" x2="39728" y2="28094"/>
                        <a14:foregroundMark x1="39728" y1="28094" x2="48886" y2="23639"/>
                        <a14:foregroundMark x1="48886" y1="23639" x2="60520" y2="28465"/>
                        <a14:foregroundMark x1="60520" y1="28465" x2="59406" y2="41089"/>
                        <a14:foregroundMark x1="59406" y1="41089" x2="54579" y2="53218"/>
                        <a14:foregroundMark x1="38614" y1="55322" x2="44926" y2="46040"/>
                        <a14:foregroundMark x1="44926" y1="46040" x2="49257" y2="58911"/>
                        <a14:foregroundMark x1="49257" y1="58911" x2="39851" y2="65470"/>
                        <a14:foregroundMark x1="39851" y1="65470" x2="30446" y2="56188"/>
                        <a14:foregroundMark x1="30446" y1="56188" x2="36634" y2="45421"/>
                        <a14:foregroundMark x1="36634" y1="45421" x2="48144" y2="51238"/>
                        <a14:foregroundMark x1="48144" y1="51238" x2="43193" y2="61262"/>
                        <a14:foregroundMark x1="43193" y1="61262" x2="42079" y2="61510"/>
                        <a14:foregroundMark x1="41584" y1="53094" x2="49505" y2="45421"/>
                        <a14:foregroundMark x1="49505" y1="45421" x2="52970" y2="54579"/>
                        <a14:foregroundMark x1="52970" y1="54579" x2="43193" y2="56064"/>
                        <a14:foregroundMark x1="43193" y1="56064" x2="47401" y2="45916"/>
                        <a14:foregroundMark x1="47401" y1="45916" x2="52351" y2="45545"/>
                        <a14:foregroundMark x1="25619" y1="79332" x2="34406" y2="74381"/>
                        <a14:foregroundMark x1="34406" y1="74381" x2="39109" y2="82673"/>
                        <a14:foregroundMark x1="39109" y1="82673" x2="29579" y2="86139"/>
                        <a14:foregroundMark x1="29579" y1="86139" x2="26733" y2="76980"/>
                        <a14:foregroundMark x1="26733" y1="76980" x2="27351" y2="76856"/>
                        <a14:foregroundMark x1="27104" y1="81931" x2="33663" y2="74010"/>
                        <a14:foregroundMark x1="33663" y1="74010" x2="43564" y2="79084"/>
                        <a14:foregroundMark x1="43564" y1="79084" x2="37005" y2="88738"/>
                        <a14:foregroundMark x1="37005" y1="88738" x2="28465" y2="84653"/>
                        <a14:foregroundMark x1="28465" y1="84653" x2="28713" y2="77104"/>
                        <a14:foregroundMark x1="30446" y1="79703" x2="30446" y2="79703"/>
                        <a14:foregroundMark x1="33787" y1="80322" x2="33787" y2="80322"/>
                        <a14:foregroundMark x1="41708" y1="77228" x2="50990" y2="80941"/>
                        <a14:foregroundMark x1="50990" y1="80941" x2="48515" y2="78960"/>
                        <a14:foregroundMark x1="49257" y1="81931" x2="58663" y2="79084"/>
                        <a14:foregroundMark x1="58663" y1="79084" x2="57302" y2="88366"/>
                        <a14:foregroundMark x1="57302" y1="88366" x2="49381" y2="81683"/>
                        <a14:foregroundMark x1="49381" y1="81683" x2="57550" y2="76114"/>
                        <a14:foregroundMark x1="57550" y1="76114" x2="57673" y2="76361"/>
                        <a14:foregroundMark x1="56807" y1="81931" x2="64604" y2="74752"/>
                        <a14:foregroundMark x1="64604" y1="74752" x2="61757" y2="81312"/>
                        <a14:foregroundMark x1="58911" y1="82921" x2="58911" y2="82921"/>
                        <a14:foregroundMark x1="59158" y1="77723" x2="69059" y2="76856"/>
                        <a14:foregroundMark x1="69059" y1="76856" x2="65099" y2="86757"/>
                        <a14:foregroundMark x1="65099" y1="86757" x2="58787" y2="78094"/>
                        <a14:foregroundMark x1="58787" y1="78094" x2="63861" y2="85272"/>
                        <a14:foregroundMark x1="65347" y1="83416" x2="74629" y2="81436"/>
                        <a14:foregroundMark x1="74629" y1="81436" x2="69059" y2="73144"/>
                        <a14:foregroundMark x1="69059" y1="73144" x2="74134" y2="81931"/>
                        <a14:foregroundMark x1="74134" y1="81931" x2="64356" y2="83168"/>
                        <a14:foregroundMark x1="64356" y1="83168" x2="70668" y2="76238"/>
                        <a14:foregroundMark x1="70668" y1="76238" x2="71658" y2="87005"/>
                        <a14:foregroundMark x1="71658" y1="87005" x2="71040" y2="8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6000" y="1269000"/>
            <a:ext cx="432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35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7C89DD-B184-5BE7-9810-A66A904D5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4B0B678-CD10-4371-96E5-2706F4579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Immagine 8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98350B52-E774-1741-9DC5-7B88768190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912" b="50225"/>
          <a:stretch/>
        </p:blipFill>
        <p:spPr>
          <a:xfrm>
            <a:off x="674421" y="703883"/>
            <a:ext cx="5040000" cy="545105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magine 3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7F6C2EE3-C3DB-2978-1561-41030AFA7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21" y="1623399"/>
            <a:ext cx="5076000" cy="145935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B66623-CE66-253D-A388-D6099906AD6B}"/>
              </a:ext>
            </a:extLst>
          </p:cNvPr>
          <p:cNvSpPr txBox="1">
            <a:spLocks/>
          </p:cNvSpPr>
          <p:nvPr/>
        </p:nvSpPr>
        <p:spPr>
          <a:xfrm>
            <a:off x="6167632" y="2249156"/>
            <a:ext cx="5349947" cy="3831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omprende le voci:</a:t>
            </a:r>
          </a:p>
          <a:p>
            <a:pPr marL="180000" lvl="0" indent="-228600" defTabSz="9144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Provvigioni ad intermediari;</a:t>
            </a:r>
          </a:p>
          <a:p>
            <a:pPr marL="180000" lvl="0" indent="-228600" defTabSz="9144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Costi per servizi vari;</a:t>
            </a:r>
          </a:p>
          <a:p>
            <a:pPr marL="180000" lvl="0" indent="-228600" defTabSz="9144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Servizi di animazione.</a:t>
            </a:r>
          </a:p>
          <a:p>
            <a:pPr defTabSz="914400">
              <a:lnSpc>
                <a:spcPct val="12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L’analisi delle voci è stata fatta con la costruzione di </a:t>
            </a:r>
            <a:r>
              <a:rPr lang="en-US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grafici a dispersione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dove:</a:t>
            </a:r>
          </a:p>
          <a:p>
            <a:pPr marL="180000" lvl="0" indent="-228600" defTabSz="9144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sull’asse delle ascisse è riportato il </a:t>
            </a:r>
            <a:r>
              <a:rPr lang="en-US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tempo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(dal 2021 al 2024).</a:t>
            </a:r>
          </a:p>
          <a:p>
            <a:pPr marL="180000" lvl="0" indent="-228600" defTabSz="9144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sull’asse delle ordinate le relative </a:t>
            </a:r>
            <a:r>
              <a:rPr lang="en-US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voci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Sono stati usati per tutti i grafici </a:t>
            </a:r>
            <a:r>
              <a:rPr lang="en-US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modelli lineari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eccetto per le provvigioni ad intermediari per il quale è stato usato l’approccio </a:t>
            </a:r>
            <a:r>
              <a:rPr lang="en-US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polinomiale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per la previsione.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C140B67-0469-9EC7-2760-66B3EE1AD84C}"/>
              </a:ext>
            </a:extLst>
          </p:cNvPr>
          <p:cNvSpPr txBox="1"/>
          <p:nvPr/>
        </p:nvSpPr>
        <p:spPr>
          <a:xfrm>
            <a:off x="6095999" y="1664381"/>
            <a:ext cx="4896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kern="100" dirty="0">
                <a:solidFill>
                  <a:srgbClr val="003F7D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Il budget </a:t>
            </a:r>
            <a:r>
              <a:rPr lang="it-IT" sz="3200" kern="100" dirty="0">
                <a:solidFill>
                  <a:srgbClr val="003F7D"/>
                </a:solidFill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 Commerciale</a:t>
            </a:r>
            <a:endParaRPr lang="it-IT" sz="3200" kern="100" dirty="0">
              <a:solidFill>
                <a:srgbClr val="003F7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magine 7" descr="Immagine che contiene linea, Diagramma,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A8F6928E-13B4-CB92-CDE7-45940F518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70" y="3256070"/>
            <a:ext cx="2591183" cy="1316354"/>
          </a:xfrm>
          <a:prstGeom prst="rect">
            <a:avLst/>
          </a:prstGeom>
        </p:spPr>
      </p:pic>
      <p:pic>
        <p:nvPicPr>
          <p:cNvPr id="14" name="Immagine 13" descr="Immagine che contiene testo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C4E5BE56-4464-A469-9506-8C7439F849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953" y="3250445"/>
            <a:ext cx="2718746" cy="1316354"/>
          </a:xfrm>
          <a:prstGeom prst="rect">
            <a:avLst/>
          </a:prstGeom>
        </p:spPr>
      </p:pic>
      <p:pic>
        <p:nvPicPr>
          <p:cNvPr id="16" name="Immagine 15" descr="Immagine che contiene testo, linea, Diagramma, ricevuta&#10;&#10;Il contenuto generato dall'IA potrebbe non essere corretto.">
            <a:extLst>
              <a:ext uri="{FF2B5EF4-FFF2-40B4-BE49-F238E27FC236}">
                <a16:creationId xmlns:a16="http://schemas.microsoft.com/office/drawing/2014/main" id="{8C2DF605-65D3-6D9E-9341-FF229BEAE8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8477" y="4644858"/>
            <a:ext cx="3214952" cy="151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20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370F39-FC31-0906-C6FC-E388973EF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E03BEE0-C9B0-2C43-F7F0-6E0E324D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1B7D62E-F3D0-2029-BA80-C1F1A7FE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65F8387-214B-C72D-C9E8-3FE82369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42AB51-F29D-9B07-52E9-3B27953C6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4EA2E16F-D8A6-7408-86B6-E2FE0477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094FB2-7026-CD91-04EF-E2B8A9044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FECE7BB-A120-6527-0A3D-B428A65D0F6D}"/>
              </a:ext>
            </a:extLst>
          </p:cNvPr>
          <p:cNvSpPr txBox="1">
            <a:spLocks/>
          </p:cNvSpPr>
          <p:nvPr/>
        </p:nvSpPr>
        <p:spPr>
          <a:xfrm>
            <a:off x="6295807" y="2249156"/>
            <a:ext cx="5120460" cy="3894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it-IT" sz="1400" kern="100" dirty="0"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Per l</a:t>
            </a: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’analisi delle voci “Manutenzioni e riparazioni varie” e “Servizi di lavaggio/noleggio biancheria” è stata fatta con la costruzione di </a:t>
            </a:r>
            <a:r>
              <a:rPr lang="it-IT" sz="1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grafici a dispersione</a:t>
            </a: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dove:</a:t>
            </a:r>
          </a:p>
          <a:p>
            <a:pPr marL="180000" lvl="0" indent="-342900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sull’asse delle ascisse è riportato il </a:t>
            </a:r>
            <a:r>
              <a:rPr lang="it-IT" sz="1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tempo</a:t>
            </a: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(dal 2021 al 2024).</a:t>
            </a:r>
          </a:p>
          <a:p>
            <a:pPr marL="180000" lvl="0" indent="-342900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sull’asse delle ordinate le relative </a:t>
            </a:r>
            <a:r>
              <a:rPr lang="it-IT" sz="1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voci</a:t>
            </a: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. 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it-IT" sz="1400" kern="100" dirty="0"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Per entrambi s</a:t>
            </a: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ono stati usati per tutti i grafici </a:t>
            </a:r>
            <a:r>
              <a:rPr lang="it-IT" sz="1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modelli polinomiali</a:t>
            </a: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Le restanti voci, poiché non dipendono da una previsione, sono state stimate con un approccio teorico in cui si è calcolato l’</a:t>
            </a:r>
            <a:r>
              <a:rPr lang="it-IT" sz="1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aumento percentuale medio</a:t>
            </a: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nei vari anni e lo si è moltiplicato per quello del 2024, ottenendo una stima che riprende il dato del 2024 ma con una differenza percentuale, che sarà discussa con il manager.</a:t>
            </a:r>
          </a:p>
        </p:txBody>
      </p:sp>
      <p:pic>
        <p:nvPicPr>
          <p:cNvPr id="6" name="Immagine 5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B1EB6D75-C033-FCC2-6022-402EC88740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912" b="50225"/>
          <a:stretch/>
        </p:blipFill>
        <p:spPr>
          <a:xfrm>
            <a:off x="674421" y="694293"/>
            <a:ext cx="5040000" cy="545105"/>
          </a:xfrm>
          <a:prstGeom prst="rect">
            <a:avLst/>
          </a:prstGeom>
        </p:spPr>
      </p:pic>
      <p:pic>
        <p:nvPicPr>
          <p:cNvPr id="2" name="Immagine 1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86A3A427-5AED-371F-1659-F871892E6B26}"/>
              </a:ext>
            </a:extLst>
          </p:cNvPr>
          <p:cNvPicPr>
            <a:picLocks/>
          </p:cNvPicPr>
          <p:nvPr/>
        </p:nvPicPr>
        <p:blipFill>
          <a:blip r:embed="rId2"/>
          <a:srcRect t="48740" b="25296"/>
          <a:stretch/>
        </p:blipFill>
        <p:spPr>
          <a:xfrm>
            <a:off x="674421" y="783636"/>
            <a:ext cx="5040000" cy="560833"/>
          </a:xfrm>
          <a:prstGeom prst="rect">
            <a:avLst/>
          </a:prstGeom>
        </p:spPr>
      </p:pic>
      <p:pic>
        <p:nvPicPr>
          <p:cNvPr id="4" name="Immagine 3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999AB731-5EAD-9940-5651-CB8B63832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1" y="1569885"/>
            <a:ext cx="5041858" cy="224975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A8854E-33CF-88FA-C77F-474B8C377118}"/>
              </a:ext>
            </a:extLst>
          </p:cNvPr>
          <p:cNvSpPr txBox="1"/>
          <p:nvPr/>
        </p:nvSpPr>
        <p:spPr>
          <a:xfrm>
            <a:off x="6095999" y="1664381"/>
            <a:ext cx="5320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kern="100" dirty="0">
                <a:solidFill>
                  <a:srgbClr val="003F7D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Il budget </a:t>
            </a:r>
            <a:r>
              <a:rPr lang="it-IT" sz="3200" kern="100" dirty="0">
                <a:solidFill>
                  <a:srgbClr val="003F7D"/>
                </a:solidFill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delle Manutenzioni</a:t>
            </a:r>
            <a:endParaRPr lang="it-IT" sz="3200" kern="100" dirty="0">
              <a:solidFill>
                <a:srgbClr val="003F7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EAA55529-67E4-F148-A3EE-C2282EF20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21" y="3911267"/>
            <a:ext cx="2521728" cy="1376848"/>
          </a:xfrm>
          <a:prstGeom prst="rect">
            <a:avLst/>
          </a:prstGeom>
        </p:spPr>
      </p:pic>
      <p:pic>
        <p:nvPicPr>
          <p:cNvPr id="9" name="Immagine 8" descr="Immagine che contiene testo, linea, Diagramma, ricevuta&#10;&#10;Il contenuto generato dall'IA potrebbe non essere corretto.">
            <a:extLst>
              <a:ext uri="{FF2B5EF4-FFF2-40B4-BE49-F238E27FC236}">
                <a16:creationId xmlns:a16="http://schemas.microsoft.com/office/drawing/2014/main" id="{E73CC6D7-2780-5D36-3BF6-E12EDCC1A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288" y="4602480"/>
            <a:ext cx="2897436" cy="156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08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DF0898-3879-42EC-6772-AEFB81153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A217D7E-CA8B-A56F-5B5B-ABEA5DC67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81250B-CA00-F1E9-41C6-34287FA9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773E9B7-5F22-7B37-394A-88C129E32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CD19A98-2F82-4271-57A2-F9335294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D4129C11-3CA9-5C37-946A-15C7C621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D87D438-5ED2-16DD-9A0C-AD7276867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54AF01C-109B-C77C-86E4-5E7155F6E5AF}"/>
              </a:ext>
            </a:extLst>
          </p:cNvPr>
          <p:cNvSpPr txBox="1">
            <a:spLocks/>
          </p:cNvSpPr>
          <p:nvPr/>
        </p:nvSpPr>
        <p:spPr>
          <a:xfrm>
            <a:off x="5957332" y="2508105"/>
            <a:ext cx="5320268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L’analisi delle voci è stata fatta con la costruzione di </a:t>
            </a:r>
            <a:r>
              <a:rPr lang="it-IT" sz="1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grafici a dispersione</a:t>
            </a: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dove:</a:t>
            </a:r>
          </a:p>
          <a:p>
            <a:pPr marL="342900" lvl="0" indent="-3429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sull’asse delle ascisse è riportato il </a:t>
            </a:r>
            <a:r>
              <a:rPr lang="it-IT" sz="1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tempo</a:t>
            </a: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(dal 2021 al 2024).</a:t>
            </a:r>
          </a:p>
          <a:p>
            <a:pPr marL="342900" lvl="0" indent="-3429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sull’asse delle ordinate le relative </a:t>
            </a:r>
            <a:r>
              <a:rPr lang="it-IT" sz="1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voci</a:t>
            </a: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. 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Tuttavia, per questa funzione, con gli strumenti a disposizione, non si è riusciti a trovare un modello adatto a descrivere la tendenza né tantomeno a prevederla visto il numero limitato di dati e l’elevata varianza degli stessi, quindi, anche qui, al posto di un approccio storico, si è passati ad un approccio teorico. </a:t>
            </a:r>
          </a:p>
        </p:txBody>
      </p:sp>
      <p:pic>
        <p:nvPicPr>
          <p:cNvPr id="4" name="Immagine 3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58F476E5-03FB-A0B3-43E4-AF6C11AA36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912" b="50225"/>
          <a:stretch/>
        </p:blipFill>
        <p:spPr>
          <a:xfrm>
            <a:off x="674421" y="694293"/>
            <a:ext cx="5040000" cy="545105"/>
          </a:xfrm>
          <a:prstGeom prst="rect">
            <a:avLst/>
          </a:prstGeom>
        </p:spPr>
      </p:pic>
      <p:pic>
        <p:nvPicPr>
          <p:cNvPr id="6" name="Immagine 5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1CC2FA39-F713-DE68-5272-790B568F2EA8}"/>
              </a:ext>
            </a:extLst>
          </p:cNvPr>
          <p:cNvPicPr>
            <a:picLocks/>
          </p:cNvPicPr>
          <p:nvPr/>
        </p:nvPicPr>
        <p:blipFill>
          <a:blip r:embed="rId2"/>
          <a:srcRect t="48740" b="25296"/>
          <a:stretch/>
        </p:blipFill>
        <p:spPr>
          <a:xfrm>
            <a:off x="674421" y="783636"/>
            <a:ext cx="5040000" cy="560833"/>
          </a:xfrm>
          <a:prstGeom prst="rect">
            <a:avLst/>
          </a:prstGeom>
        </p:spPr>
      </p:pic>
      <p:pic>
        <p:nvPicPr>
          <p:cNvPr id="3" name="Immagine 2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44794605-9FDE-9B48-2FD7-3DA98F49B6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035"/>
          <a:stretch/>
        </p:blipFill>
        <p:spPr>
          <a:xfrm>
            <a:off x="674421" y="954968"/>
            <a:ext cx="5040000" cy="568860"/>
          </a:xfrm>
          <a:prstGeom prst="rect">
            <a:avLst/>
          </a:prstGeom>
        </p:spPr>
      </p:pic>
      <p:pic>
        <p:nvPicPr>
          <p:cNvPr id="8" name="Immagine 7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7B110138-1B2C-D420-442A-CFE4E3E91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1" y="1862353"/>
            <a:ext cx="5040000" cy="143713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AE1DE7-7E4B-AE39-7B2B-947D5A402D60}"/>
              </a:ext>
            </a:extLst>
          </p:cNvPr>
          <p:cNvSpPr txBox="1"/>
          <p:nvPr/>
        </p:nvSpPr>
        <p:spPr>
          <a:xfrm>
            <a:off x="6095999" y="1664381"/>
            <a:ext cx="4896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kern="100" dirty="0">
                <a:solidFill>
                  <a:srgbClr val="003F7D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Il budget </a:t>
            </a:r>
            <a:r>
              <a:rPr lang="it-IT" sz="3200" kern="100" dirty="0">
                <a:solidFill>
                  <a:srgbClr val="003F7D"/>
                </a:solidFill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 Legale</a:t>
            </a:r>
            <a:endParaRPr lang="it-IT" sz="3200" kern="100" dirty="0">
              <a:solidFill>
                <a:srgbClr val="003F7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26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791322-EEF9-F53A-A649-FD643CE5E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BAC423-02B8-88CA-505C-CF41DF6D2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20418DE-E0A5-62B7-4E0A-952BD3DD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BBE165-F419-2D20-83CC-250FA4839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A42DC2-324E-5693-59C1-0A93AF2F9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0D378D5-DC81-D4BB-8E30-AF6755A7C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4C6390-4B9D-4AAC-165C-9BC64A878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5B92185-D684-E79A-793E-0A96B4029637}"/>
              </a:ext>
            </a:extLst>
          </p:cNvPr>
          <p:cNvSpPr txBox="1">
            <a:spLocks/>
          </p:cNvSpPr>
          <p:nvPr/>
        </p:nvSpPr>
        <p:spPr>
          <a:xfrm>
            <a:off x="1016140" y="2409615"/>
            <a:ext cx="5905917" cy="426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Il </a:t>
            </a:r>
            <a:r>
              <a:rPr lang="it-IT" sz="1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budget totale dei servizi</a:t>
            </a: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si ottiene sommando le previsioni delle singole voci.</a:t>
            </a:r>
            <a:endParaRPr lang="it-IT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DEA859A-A06D-30A2-62A1-A8B4FE213DE4}"/>
              </a:ext>
            </a:extLst>
          </p:cNvPr>
          <p:cNvGrpSpPr>
            <a:grpSpLocks noChangeAspect="1"/>
          </p:cNvGrpSpPr>
          <p:nvPr/>
        </p:nvGrpSpPr>
        <p:grpSpPr>
          <a:xfrm>
            <a:off x="7850640" y="774285"/>
            <a:ext cx="2160000" cy="2160000"/>
            <a:chOff x="7860018" y="753934"/>
            <a:chExt cx="2160000" cy="2160000"/>
          </a:xfrm>
        </p:grpSpPr>
        <p:sp>
          <p:nvSpPr>
            <p:cNvPr id="3" name="Ovale 2">
              <a:extLst>
                <a:ext uri="{FF2B5EF4-FFF2-40B4-BE49-F238E27FC236}">
                  <a16:creationId xmlns:a16="http://schemas.microsoft.com/office/drawing/2014/main" id="{C3EE993A-F46D-DE0C-3FCF-0A66F6526B3B}"/>
                </a:ext>
              </a:extLst>
            </p:cNvPr>
            <p:cNvSpPr/>
            <p:nvPr/>
          </p:nvSpPr>
          <p:spPr>
            <a:xfrm>
              <a:off x="7860018" y="753934"/>
              <a:ext cx="2160000" cy="2160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B0F0"/>
                </a:solidFill>
              </a:endParaRPr>
            </a:p>
          </p:txBody>
        </p:sp>
        <p:pic>
          <p:nvPicPr>
            <p:cNvPr id="5" name="Elemento grafico 4" descr="Strumenti contorno">
              <a:extLst>
                <a:ext uri="{FF2B5EF4-FFF2-40B4-BE49-F238E27FC236}">
                  <a16:creationId xmlns:a16="http://schemas.microsoft.com/office/drawing/2014/main" id="{915BCD6B-3290-D382-938D-D9D1325B5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6632" y="1280548"/>
              <a:ext cx="1106771" cy="1106771"/>
            </a:xfrm>
            <a:prstGeom prst="rect">
              <a:avLst/>
            </a:prstGeom>
          </p:spPr>
        </p:pic>
      </p:grpSp>
      <p:pic>
        <p:nvPicPr>
          <p:cNvPr id="2" name="Immagine 1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C881F7E1-1CB8-7111-A3A2-4BBFA9D3B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531" y="3163484"/>
            <a:ext cx="6192148" cy="269658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283AE1B-1524-D373-99A6-AD8BEDC41179}"/>
              </a:ext>
            </a:extLst>
          </p:cNvPr>
          <p:cNvSpPr txBox="1"/>
          <p:nvPr/>
        </p:nvSpPr>
        <p:spPr>
          <a:xfrm>
            <a:off x="1076103" y="1710240"/>
            <a:ext cx="4896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kern="100" dirty="0">
                <a:solidFill>
                  <a:srgbClr val="003F7D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Il Totale</a:t>
            </a:r>
            <a:endParaRPr lang="it-IT" sz="3200" kern="100" dirty="0">
              <a:solidFill>
                <a:srgbClr val="003F7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709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589E2D-DDCA-A3ED-6A11-D306A916B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657BC61-DA39-8F81-DDE5-3DF587F08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5D0531-C4E8-FECB-1E01-00ADC73B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04B447-D5A6-255D-CAE3-00390FB26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33A524C-877D-FBC5-9BC2-376C809F8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54E4783-6A51-CB62-2BB4-0A98F58F1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46969C-DB25-319D-0107-546731ADD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73C7E06-B279-F61D-175A-F9DD71F443F4}"/>
              </a:ext>
            </a:extLst>
          </p:cNvPr>
          <p:cNvSpPr txBox="1">
            <a:spLocks/>
          </p:cNvSpPr>
          <p:nvPr/>
        </p:nvSpPr>
        <p:spPr>
          <a:xfrm>
            <a:off x="888457" y="2305047"/>
            <a:ext cx="5905917" cy="753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it-IT" sz="14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Infine, viene calcolato il MOL come differenza tra </a:t>
            </a:r>
            <a:r>
              <a:rPr lang="it-IT" sz="1400" b="1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Fatturato previsto</a:t>
            </a:r>
            <a:r>
              <a:rPr lang="it-IT" sz="14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, </a:t>
            </a:r>
            <a:r>
              <a:rPr lang="it-IT" sz="1400" b="1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Budget del Personale</a:t>
            </a:r>
            <a:r>
              <a:rPr lang="it-IT" sz="14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, </a:t>
            </a:r>
            <a:r>
              <a:rPr lang="it-IT" sz="1400" b="1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Budget F&amp;B</a:t>
            </a:r>
            <a:r>
              <a:rPr lang="it-IT" sz="14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e </a:t>
            </a:r>
            <a:r>
              <a:rPr lang="it-IT" sz="1400" b="1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Budget dei Servizi</a:t>
            </a:r>
            <a:r>
              <a:rPr lang="it-IT" sz="14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.</a:t>
            </a:r>
            <a:r>
              <a:rPr lang="it-IT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t-IT" sz="14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CB2D1B97-E87E-4867-21C3-262756DD7222}"/>
              </a:ext>
            </a:extLst>
          </p:cNvPr>
          <p:cNvGrpSpPr>
            <a:grpSpLocks noChangeAspect="1"/>
          </p:cNvGrpSpPr>
          <p:nvPr/>
        </p:nvGrpSpPr>
        <p:grpSpPr>
          <a:xfrm>
            <a:off x="7850640" y="760691"/>
            <a:ext cx="3671494" cy="2160000"/>
            <a:chOff x="4385720" y="1761382"/>
            <a:chExt cx="3545167" cy="2005464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5581D288-67F6-9B06-E12F-601E02BFB6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20" y="1761382"/>
              <a:ext cx="2085680" cy="2005464"/>
            </a:xfrm>
            <a:prstGeom prst="ellipse">
              <a:avLst/>
            </a:prstGeom>
            <a:solidFill>
              <a:srgbClr val="003F7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7" name="Immagine 6" descr="Immagine che contiene Carattere, Elementi grafici, logo, cerchio&#10;&#10;Il contenuto generato dall'IA potrebbe non essere corretto.">
              <a:extLst>
                <a:ext uri="{FF2B5EF4-FFF2-40B4-BE49-F238E27FC236}">
                  <a16:creationId xmlns:a16="http://schemas.microsoft.com/office/drawing/2014/main" id="{52EE59D9-56C8-96B8-A082-AE67D64BE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6648" y="1775661"/>
              <a:ext cx="1403822" cy="1403825"/>
            </a:xfrm>
            <a:prstGeom prst="rect">
              <a:avLst/>
            </a:prstGeom>
          </p:spPr>
        </p:pic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BE46ED7E-9049-08A0-B69E-B2F6A1A1F833}"/>
                </a:ext>
              </a:extLst>
            </p:cNvPr>
            <p:cNvGrpSpPr/>
            <p:nvPr/>
          </p:nvGrpSpPr>
          <p:grpSpPr>
            <a:xfrm>
              <a:off x="4872194" y="3078335"/>
              <a:ext cx="3058693" cy="542406"/>
              <a:chOff x="5439831" y="1001641"/>
              <a:chExt cx="6288886" cy="800623"/>
            </a:xfrm>
          </p:grpSpPr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A1C5AECC-8A0F-EA45-96A7-DF7A787ED0F8}"/>
                  </a:ext>
                </a:extLst>
              </p:cNvPr>
              <p:cNvSpPr txBox="1"/>
              <p:nvPr/>
            </p:nvSpPr>
            <p:spPr>
              <a:xfrm>
                <a:off x="5889114" y="1001641"/>
                <a:ext cx="4498847" cy="46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bg1"/>
                    </a:solidFill>
                    <a:latin typeface="Brush Script MT" panose="03060802040406070304" pitchFamily="66" charset="-122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Budgeting</a:t>
                </a:r>
                <a:endParaRPr lang="it-IT" sz="1400" dirty="0">
                  <a:solidFill>
                    <a:schemeClr val="bg1"/>
                  </a:solidFill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2D0069EA-0CD6-1538-AC34-801DCA0A82DF}"/>
                  </a:ext>
                </a:extLst>
              </p:cNvPr>
              <p:cNvSpPr txBox="1"/>
              <p:nvPr/>
            </p:nvSpPr>
            <p:spPr>
              <a:xfrm>
                <a:off x="5439831" y="1253933"/>
                <a:ext cx="6288886" cy="548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>
                    <a:solidFill>
                      <a:schemeClr val="bg1"/>
                    </a:solidFill>
                    <a:latin typeface="Aptos Narrow" panose="020B0004020202020204" pitchFamily="34" charset="0"/>
                    <a:ea typeface="Brush Script MT" panose="03060802040406070304" pitchFamily="66" charset="-122"/>
                    <a:cs typeface="Adelle Sans Devanagari" panose="02000503000000020004" pitchFamily="2" charset="-78"/>
                  </a:rPr>
                  <a:t>METHOD</a:t>
                </a:r>
                <a:endParaRPr lang="it-IT" sz="4800" dirty="0">
                  <a:solidFill>
                    <a:schemeClr val="bg1"/>
                  </a:solidFill>
                  <a:latin typeface="Aptos Narrow" panose="020B0004020202020204" pitchFamily="34" charset="0"/>
                  <a:ea typeface="Brush Script MT" panose="03060802040406070304" pitchFamily="66" charset="-122"/>
                  <a:cs typeface="Adelle Sans Devanagari" panose="02000503000000020004" pitchFamily="2" charset="-78"/>
                </a:endParaRPr>
              </a:p>
            </p:txBody>
          </p:sp>
        </p:grpSp>
      </p:grpSp>
      <p:pic>
        <p:nvPicPr>
          <p:cNvPr id="5" name="Immagine 4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93021CDB-8F1E-558D-85AB-C0E93E674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074" y="3243011"/>
            <a:ext cx="5654638" cy="279691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C70C06-AF07-A782-4A6A-984167B0753A}"/>
              </a:ext>
            </a:extLst>
          </p:cNvPr>
          <p:cNvSpPr txBox="1"/>
          <p:nvPr/>
        </p:nvSpPr>
        <p:spPr>
          <a:xfrm>
            <a:off x="1046762" y="1692306"/>
            <a:ext cx="4896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kern="100" dirty="0">
                <a:solidFill>
                  <a:srgbClr val="003F7D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Il MOL </a:t>
            </a:r>
            <a:endParaRPr lang="it-IT" sz="3200" kern="100" dirty="0">
              <a:solidFill>
                <a:srgbClr val="003F7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94848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032E74-7761-B409-2942-7B424BEEE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229B4B1-BF39-CC26-24FC-AC95376C1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18F6F7-A1D3-710D-BFCB-3EC86D87F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19C858-7169-D3A3-CF5A-6E23424ED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549824-BD9B-7B1D-F2DE-96F83EA0A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6267EEA-2973-B937-6FD3-6F2AB14C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BA461C-5A8D-C91C-C75D-F234BEA6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8027657-08A2-81C3-FA68-CD9220121EFB}"/>
              </a:ext>
            </a:extLst>
          </p:cNvPr>
          <p:cNvSpPr txBox="1">
            <a:spLocks/>
          </p:cNvSpPr>
          <p:nvPr/>
        </p:nvSpPr>
        <p:spPr>
          <a:xfrm>
            <a:off x="888457" y="2305046"/>
            <a:ext cx="5105017" cy="292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it-IT" sz="1400" dirty="0"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Q</a:t>
            </a:r>
            <a:r>
              <a:rPr lang="it-IT" sz="14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uesto modello previsionale di budget rappresenta un solido </a:t>
            </a:r>
            <a:r>
              <a:rPr lang="it-IT" sz="1400" b="1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punto di partenza</a:t>
            </a:r>
            <a:r>
              <a:rPr lang="it-IT" sz="14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, che permette di avere una visione strutturata e orientata al futuro. 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it-IT" sz="14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Naturalmente, si tratta di un primo approccio che, con il tempo, potrà essere perfezionato attraverso analisi più approfondite, dati sempre più precisi e una maggiore integrazione con le strategie aziendali.</a:t>
            </a:r>
            <a:r>
              <a:rPr lang="it-IT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t-IT" sz="14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59D20F-93DD-99F7-60CD-AF3D553502ED}"/>
              </a:ext>
            </a:extLst>
          </p:cNvPr>
          <p:cNvSpPr txBox="1"/>
          <p:nvPr/>
        </p:nvSpPr>
        <p:spPr>
          <a:xfrm>
            <a:off x="1046762" y="1692306"/>
            <a:ext cx="4896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kern="100" dirty="0">
                <a:solidFill>
                  <a:srgbClr val="003F7D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Conclusioni</a:t>
            </a:r>
            <a:endParaRPr lang="it-IT" sz="3200" kern="100" dirty="0">
              <a:solidFill>
                <a:srgbClr val="003F7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FF64436-45D1-C529-534F-C42BDE11F97A}"/>
              </a:ext>
            </a:extLst>
          </p:cNvPr>
          <p:cNvSpPr txBox="1"/>
          <p:nvPr/>
        </p:nvSpPr>
        <p:spPr>
          <a:xfrm>
            <a:off x="7769402" y="5526901"/>
            <a:ext cx="186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2"/>
              </a:rPr>
              <a:t>Budget POG.xlsx</a:t>
            </a:r>
            <a:endParaRPr lang="it-IT" dirty="0"/>
          </a:p>
        </p:txBody>
      </p:sp>
      <p:graphicFrame>
        <p:nvGraphicFramePr>
          <p:cNvPr id="4" name="Oggetto 3">
            <a:extLst>
              <a:ext uri="{FF2B5EF4-FFF2-40B4-BE49-F238E27FC236}">
                <a16:creationId xmlns:a16="http://schemas.microsoft.com/office/drawing/2014/main" id="{68E4ACB0-3A4C-4864-CA07-5B1EE406BE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997998"/>
              </p:ext>
            </p:extLst>
          </p:nvPr>
        </p:nvGraphicFramePr>
        <p:xfrm>
          <a:off x="5952695" y="1121795"/>
          <a:ext cx="5508116" cy="410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glio di lavoro" r:id="rId3" imgW="24587200" imgH="18326100" progId="Excel.Sheet.12">
                  <p:embed/>
                </p:oleObj>
              </mc:Choice>
              <mc:Fallback>
                <p:oleObj name="Foglio di lavoro" r:id="rId3" imgW="24587200" imgH="18326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2695" y="1121795"/>
                        <a:ext cx="5508116" cy="410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324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168781-7951-4658-546C-B187C4068DF9}"/>
              </a:ext>
            </a:extLst>
          </p:cNvPr>
          <p:cNvSpPr txBox="1"/>
          <p:nvPr/>
        </p:nvSpPr>
        <p:spPr>
          <a:xfrm>
            <a:off x="1524000" y="1584683"/>
            <a:ext cx="9144000" cy="2551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GRAZIE PER L’ATTENZIONE</a:t>
            </a:r>
          </a:p>
        </p:txBody>
      </p:sp>
      <p:pic>
        <p:nvPicPr>
          <p:cNvPr id="18" name="Immagine 17" descr="Immagine che contiene Carattere, Elementi grafici, logo, cerchio&#10;&#10;Il contenuto generato dall'IA potrebbe non essere corretto.">
            <a:extLst>
              <a:ext uri="{FF2B5EF4-FFF2-40B4-BE49-F238E27FC236}">
                <a16:creationId xmlns:a16="http://schemas.microsoft.com/office/drawing/2014/main" id="{F63F692E-15E1-95F7-8487-869D9D820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346" y="1240062"/>
            <a:ext cx="1117956" cy="1117956"/>
          </a:xfrm>
          <a:prstGeom prst="rect">
            <a:avLst/>
          </a:prstGeom>
        </p:spPr>
      </p:pic>
      <p:pic>
        <p:nvPicPr>
          <p:cNvPr id="20" name="Immagine 19" descr="Immagine che contiene testo, Carattere, log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543796FD-D0C1-D45B-9BA7-81018E034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86566" y="1398990"/>
            <a:ext cx="2514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1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443E7-3AC3-D5BB-5C21-21A398066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5DDA741B-C2F7-F844-5E1D-05C04650805F}"/>
              </a:ext>
            </a:extLst>
          </p:cNvPr>
          <p:cNvGrpSpPr>
            <a:grpSpLocks noChangeAspect="1"/>
          </p:cNvGrpSpPr>
          <p:nvPr/>
        </p:nvGrpSpPr>
        <p:grpSpPr>
          <a:xfrm>
            <a:off x="4437912" y="1451480"/>
            <a:ext cx="1080000" cy="1080000"/>
            <a:chOff x="3703861" y="367990"/>
            <a:chExt cx="1224000" cy="1224000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FE82217E-F38B-6ED3-EEEB-5CE6965E8191}"/>
                </a:ext>
              </a:extLst>
            </p:cNvPr>
            <p:cNvSpPr/>
            <p:nvPr/>
          </p:nvSpPr>
          <p:spPr>
            <a:xfrm>
              <a:off x="3703861" y="367990"/>
              <a:ext cx="1224000" cy="1224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B0F0"/>
                </a:solidFill>
              </a:endParaRPr>
            </a:p>
          </p:txBody>
        </p:sp>
        <p:pic>
          <p:nvPicPr>
            <p:cNvPr id="29" name="Elemento grafico 28" descr="Tiro a segno contorno">
              <a:extLst>
                <a:ext uri="{FF2B5EF4-FFF2-40B4-BE49-F238E27FC236}">
                  <a16:creationId xmlns:a16="http://schemas.microsoft.com/office/drawing/2014/main" id="{B5E1A322-592A-9A9B-B45E-B64F1D9FE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58661" y="522790"/>
              <a:ext cx="914400" cy="914400"/>
            </a:xfrm>
            <a:prstGeom prst="rect">
              <a:avLst/>
            </a:prstGeom>
          </p:spPr>
        </p:pic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0A6CB46A-DB98-A81D-EAC9-B9ADDBB5F5AA}"/>
              </a:ext>
            </a:extLst>
          </p:cNvPr>
          <p:cNvGrpSpPr>
            <a:grpSpLocks noChangeAspect="1"/>
          </p:cNvGrpSpPr>
          <p:nvPr/>
        </p:nvGrpSpPr>
        <p:grpSpPr>
          <a:xfrm>
            <a:off x="6098586" y="4568261"/>
            <a:ext cx="1080000" cy="1080000"/>
            <a:chOff x="7264139" y="5266009"/>
            <a:chExt cx="1224000" cy="1224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30509BCD-9310-E715-B325-C9766EBA7A2B}"/>
                </a:ext>
              </a:extLst>
            </p:cNvPr>
            <p:cNvSpPr/>
            <p:nvPr/>
          </p:nvSpPr>
          <p:spPr>
            <a:xfrm>
              <a:off x="7264139" y="5266009"/>
              <a:ext cx="1224000" cy="1224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B0F0"/>
                </a:solidFill>
              </a:endParaRPr>
            </a:p>
          </p:txBody>
        </p:sp>
        <p:pic>
          <p:nvPicPr>
            <p:cNvPr id="43" name="Elemento grafico 42" descr="Utenti contorno">
              <a:extLst>
                <a:ext uri="{FF2B5EF4-FFF2-40B4-BE49-F238E27FC236}">
                  <a16:creationId xmlns:a16="http://schemas.microsoft.com/office/drawing/2014/main" id="{C950FC22-04B1-3C01-8B51-F1F199188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18939" y="5420809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64C36BCC-F02D-6F8D-A0FA-011A13F1AF2A}"/>
              </a:ext>
            </a:extLst>
          </p:cNvPr>
          <p:cNvGrpSpPr>
            <a:grpSpLocks noChangeAspect="1"/>
          </p:cNvGrpSpPr>
          <p:nvPr/>
        </p:nvGrpSpPr>
        <p:grpSpPr>
          <a:xfrm>
            <a:off x="7254806" y="3515547"/>
            <a:ext cx="1080000" cy="1080000"/>
            <a:chOff x="7990144" y="1382851"/>
            <a:chExt cx="1800000" cy="1800000"/>
          </a:xfrm>
        </p:grpSpPr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691AA6B2-A32B-3C37-3A56-7D25E8583109}"/>
                </a:ext>
              </a:extLst>
            </p:cNvPr>
            <p:cNvSpPr/>
            <p:nvPr/>
          </p:nvSpPr>
          <p:spPr>
            <a:xfrm>
              <a:off x="7990144" y="1382851"/>
              <a:ext cx="1800000" cy="1800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B0F0"/>
                </a:solidFill>
              </a:endParaRPr>
            </a:p>
          </p:txBody>
        </p:sp>
        <p:pic>
          <p:nvPicPr>
            <p:cNvPr id="45" name="Elemento grafico 44" descr="Panino e bibita contorno">
              <a:extLst>
                <a:ext uri="{FF2B5EF4-FFF2-40B4-BE49-F238E27FC236}">
                  <a16:creationId xmlns:a16="http://schemas.microsoft.com/office/drawing/2014/main" id="{EFBD28D4-782B-AF09-CC64-DBE303D5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18229" y="1521590"/>
              <a:ext cx="1343830" cy="1366317"/>
            </a:xfrm>
            <a:prstGeom prst="rect">
              <a:avLst/>
            </a:prstGeom>
          </p:spPr>
        </p:pic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32FBF6ED-1116-5334-7240-427DB97C553B}"/>
              </a:ext>
            </a:extLst>
          </p:cNvPr>
          <p:cNvGrpSpPr>
            <a:grpSpLocks noChangeAspect="1"/>
          </p:cNvGrpSpPr>
          <p:nvPr/>
        </p:nvGrpSpPr>
        <p:grpSpPr>
          <a:xfrm>
            <a:off x="4415936" y="4326520"/>
            <a:ext cx="1080000" cy="1080000"/>
            <a:chOff x="3539538" y="5266009"/>
            <a:chExt cx="1224000" cy="1224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BE622989-6979-3F77-D381-8C17FCCC8542}"/>
                </a:ext>
              </a:extLst>
            </p:cNvPr>
            <p:cNvSpPr/>
            <p:nvPr/>
          </p:nvSpPr>
          <p:spPr>
            <a:xfrm>
              <a:off x="3539538" y="5266009"/>
              <a:ext cx="1224000" cy="1224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B0F0"/>
                </a:solidFill>
              </a:endParaRPr>
            </a:p>
          </p:txBody>
        </p:sp>
        <p:pic>
          <p:nvPicPr>
            <p:cNvPr id="47" name="Elemento grafico 46" descr="Euro contorno">
              <a:extLst>
                <a:ext uri="{FF2B5EF4-FFF2-40B4-BE49-F238E27FC236}">
                  <a16:creationId xmlns:a16="http://schemas.microsoft.com/office/drawing/2014/main" id="{C62848DA-EFF3-958E-DFE5-3E8144E8B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703861" y="5489613"/>
              <a:ext cx="776791" cy="776791"/>
            </a:xfrm>
            <a:prstGeom prst="rect">
              <a:avLst/>
            </a:prstGeom>
          </p:spPr>
        </p:pic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559410C3-FBFF-F693-6D36-9FFE61951CC1}"/>
              </a:ext>
            </a:extLst>
          </p:cNvPr>
          <p:cNvGrpSpPr>
            <a:grpSpLocks noChangeAspect="1"/>
          </p:cNvGrpSpPr>
          <p:nvPr/>
        </p:nvGrpSpPr>
        <p:grpSpPr>
          <a:xfrm>
            <a:off x="7185477" y="2095357"/>
            <a:ext cx="1080000" cy="1080000"/>
            <a:chOff x="7264141" y="367990"/>
            <a:chExt cx="1224000" cy="1224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3EE93B82-5CFC-3AE7-0012-308B92A1DBAE}"/>
                </a:ext>
              </a:extLst>
            </p:cNvPr>
            <p:cNvSpPr/>
            <p:nvPr/>
          </p:nvSpPr>
          <p:spPr>
            <a:xfrm>
              <a:off x="7264141" y="367990"/>
              <a:ext cx="1224000" cy="1224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B0F0"/>
                </a:solidFill>
              </a:endParaRPr>
            </a:p>
          </p:txBody>
        </p:sp>
        <p:pic>
          <p:nvPicPr>
            <p:cNvPr id="49" name="Elemento grafico 48" descr="Strumenti contorno">
              <a:extLst>
                <a:ext uri="{FF2B5EF4-FFF2-40B4-BE49-F238E27FC236}">
                  <a16:creationId xmlns:a16="http://schemas.microsoft.com/office/drawing/2014/main" id="{B98E11A2-7F7E-7D1B-F952-4D52DF1F7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99837" y="603688"/>
              <a:ext cx="752604" cy="752604"/>
            </a:xfrm>
            <a:prstGeom prst="rect">
              <a:avLst/>
            </a:prstGeom>
          </p:spPr>
        </p:pic>
      </p:grp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9D2F40C-CB16-F0DE-2BFE-D705B05000DC}"/>
              </a:ext>
            </a:extLst>
          </p:cNvPr>
          <p:cNvSpPr txBox="1"/>
          <p:nvPr/>
        </p:nvSpPr>
        <p:spPr>
          <a:xfrm>
            <a:off x="8995232" y="1294038"/>
            <a:ext cx="223275" cy="31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1" name="Anteprima della diapositiva 30">
                <a:extLst>
                  <a:ext uri="{FF2B5EF4-FFF2-40B4-BE49-F238E27FC236}">
                    <a16:creationId xmlns:a16="http://schemas.microsoft.com/office/drawing/2014/main" id="{CB45E73A-A436-C0F2-8035-625F9E7DA2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2265876"/>
                  </p:ext>
                </p:extLst>
              </p:nvPr>
            </p:nvGraphicFramePr>
            <p:xfrm>
              <a:off x="3299424" y="928361"/>
              <a:ext cx="864000" cy="486000"/>
            </p:xfrm>
            <a:graphic>
              <a:graphicData uri="http://schemas.microsoft.com/office/powerpoint/2016/slidezoom">
                <pslz:sldZm>
                  <pslz:sldZmObj sldId="261" cId="4239636414">
                    <pslz:zmPr id="{CA158031-7B11-F346-A6F3-64541998DF30}" returnToParent="0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4000" cy="486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1" name="Anteprima della diapositiva 30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CB45E73A-A436-C0F2-8035-625F9E7DA2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99424" y="928361"/>
                <a:ext cx="8640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5" name="Anteprima della diapositiva 34">
                <a:extLst>
                  <a:ext uri="{FF2B5EF4-FFF2-40B4-BE49-F238E27FC236}">
                    <a16:creationId xmlns:a16="http://schemas.microsoft.com/office/drawing/2014/main" id="{46C8F3D8-38F6-4DA2-6BC3-21D0242577D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70719045"/>
                  </p:ext>
                </p:extLst>
              </p:nvPr>
            </p:nvGraphicFramePr>
            <p:xfrm>
              <a:off x="2150919" y="3175261"/>
              <a:ext cx="864000" cy="486000"/>
            </p:xfrm>
            <a:graphic>
              <a:graphicData uri="http://schemas.microsoft.com/office/powerpoint/2016/slidezoom">
                <pslz:sldZm>
                  <pslz:sldZmObj sldId="265" cId="2270189921">
                    <pslz:zmPr id="{58C1F790-1BDD-2B40-8F8C-B91270153ABE}" returnToParent="0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4000" cy="486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5" name="Anteprima della diapositiva 34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46C8F3D8-38F6-4DA2-6BC3-21D0242577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50919" y="3175261"/>
                <a:ext cx="8640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7" name="Anteprima della diapositiva 36">
                <a:extLst>
                  <a:ext uri="{FF2B5EF4-FFF2-40B4-BE49-F238E27FC236}">
                    <a16:creationId xmlns:a16="http://schemas.microsoft.com/office/drawing/2014/main" id="{BD0A8960-BB82-DD38-97FC-606183B77D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7483573"/>
                  </p:ext>
                </p:extLst>
              </p:nvPr>
            </p:nvGraphicFramePr>
            <p:xfrm>
              <a:off x="3832364" y="5910145"/>
              <a:ext cx="864000" cy="486000"/>
            </p:xfrm>
            <a:graphic>
              <a:graphicData uri="http://schemas.microsoft.com/office/powerpoint/2016/slidezoom">
                <pslz:sldZm>
                  <pslz:sldZmObj sldId="266" cId="358500247">
                    <pslz:zmPr id="{EBC06E18-063D-0344-8F75-7E85DA78F848}" returnToParent="0" transitionDur="1000" showBg="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4000" cy="486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7" name="Anteprima della diapositiva 36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BD0A8960-BB82-DD38-97FC-606183B77D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832364" y="5910145"/>
                <a:ext cx="8640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9" name="Anteprima della diapositiva 38">
                <a:extLst>
                  <a:ext uri="{FF2B5EF4-FFF2-40B4-BE49-F238E27FC236}">
                    <a16:creationId xmlns:a16="http://schemas.microsoft.com/office/drawing/2014/main" id="{49833702-5DE6-3500-57F1-DBD0CC26A6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24558559"/>
                  </p:ext>
                </p:extLst>
              </p:nvPr>
            </p:nvGraphicFramePr>
            <p:xfrm>
              <a:off x="7569234" y="5702759"/>
              <a:ext cx="864000" cy="486000"/>
            </p:xfrm>
            <a:graphic>
              <a:graphicData uri="http://schemas.microsoft.com/office/powerpoint/2016/slidezoom">
                <pslz:sldZm>
                  <pslz:sldZmObj sldId="268" cId="243832164">
                    <pslz:zmPr id="{4154F781-E5E2-364F-8A51-6DB7AC71F69F}" returnToParent="0" transitionDur="1000" showBg="0">
                      <p166:blipFill xmlns:p166="http://schemas.microsoft.com/office/powerpoint/2016/6/main">
                        <a:blip r:embed="rId2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4000" cy="486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9" name="Anteprima della diapositiva 38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id="{49833702-5DE6-3500-57F1-DBD0CC26A6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69234" y="5702759"/>
                <a:ext cx="8640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2" name="Anteprima della diapositiva 41">
                <a:extLst>
                  <a:ext uri="{FF2B5EF4-FFF2-40B4-BE49-F238E27FC236}">
                    <a16:creationId xmlns:a16="http://schemas.microsoft.com/office/drawing/2014/main" id="{5F0ABE2A-2CD4-D744-43F9-F6145E3A274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6586133"/>
                  </p:ext>
                </p:extLst>
              </p:nvPr>
            </p:nvGraphicFramePr>
            <p:xfrm>
              <a:off x="8839980" y="4458842"/>
              <a:ext cx="864000" cy="486000"/>
            </p:xfrm>
            <a:graphic>
              <a:graphicData uri="http://schemas.microsoft.com/office/powerpoint/2016/slidezoom">
                <pslz:sldZm>
                  <pslz:sldZmObj sldId="269" cId="546336236">
                    <pslz:zmPr id="{6497D5C4-250F-264A-8B93-F06DCA457E1E}" returnToParent="0" transitionDur="1000" showBg="0">
                      <p166:blipFill xmlns:p166="http://schemas.microsoft.com/office/powerpoint/2016/6/main">
                        <a:blip r:embed="rId2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4000" cy="486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2" name="Anteprima della diapositiva 41">
                <a:hlinkClick r:id="rId25" action="ppaction://hlinksldjump"/>
                <a:extLst>
                  <a:ext uri="{FF2B5EF4-FFF2-40B4-BE49-F238E27FC236}">
                    <a16:creationId xmlns:a16="http://schemas.microsoft.com/office/drawing/2014/main" id="{5F0ABE2A-2CD4-D744-43F9-F6145E3A27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839980" y="4458842"/>
                <a:ext cx="8640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6" name="Anteprima della diapositiva 45">
                <a:extLst>
                  <a:ext uri="{FF2B5EF4-FFF2-40B4-BE49-F238E27FC236}">
                    <a16:creationId xmlns:a16="http://schemas.microsoft.com/office/drawing/2014/main" id="{B0585479-F1BA-3FAF-810B-915F24DE98E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95648" y="1803981"/>
              <a:ext cx="864000" cy="486000"/>
            </p:xfrm>
            <a:graphic>
              <a:graphicData uri="http://schemas.microsoft.com/office/powerpoint/2016/slidezoom">
                <pslz:sldZm>
                  <pslz:sldZmObj sldId="270" cId="2365433190">
                    <pslz:zmPr id="{81B2CF7C-DECF-1E44-A411-48ECBD639758}" returnToParent="0" transitionDur="1000" showBg="0">
                      <p166:blipFill xmlns:p166="http://schemas.microsoft.com/office/powerpoint/2016/6/main">
                        <a:blip r:embed="rId2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4000" cy="486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6" name="Anteprima della diapositiva 45">
                <a:hlinkClick r:id="rId30" action="ppaction://hlinksldjump"/>
                <a:extLst>
                  <a:ext uri="{FF2B5EF4-FFF2-40B4-BE49-F238E27FC236}">
                    <a16:creationId xmlns:a16="http://schemas.microsoft.com/office/drawing/2014/main" id="{B0585479-F1BA-3FAF-810B-915F24DE98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95648" y="1803981"/>
                <a:ext cx="8640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0" name="Anteprima della diapositiva 49">
                <a:extLst>
                  <a:ext uri="{FF2B5EF4-FFF2-40B4-BE49-F238E27FC236}">
                    <a16:creationId xmlns:a16="http://schemas.microsoft.com/office/drawing/2014/main" id="{9247DF38-A5E0-D952-E5C2-5230FA5A733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5451472"/>
                  </p:ext>
                </p:extLst>
              </p:nvPr>
            </p:nvGraphicFramePr>
            <p:xfrm>
              <a:off x="5283074" y="5910145"/>
              <a:ext cx="864000" cy="486000"/>
            </p:xfrm>
            <a:graphic>
              <a:graphicData uri="http://schemas.microsoft.com/office/powerpoint/2016/slidezoom">
                <pslz:sldZm>
                  <pslz:sldZmObj sldId="267" cId="3233036451">
                    <pslz:zmPr id="{7766BA11-FB5C-7C4E-9F21-B6A55896883C}" showBg="0">
                      <p166:blipFill xmlns:p166="http://schemas.microsoft.com/office/powerpoint/2016/6/main">
                        <a:blip r:embed="rId3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4000" cy="486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0" name="Anteprima della diapositiva 49">
                <a:hlinkClick r:id="rId33" action="ppaction://hlinksldjump"/>
                <a:extLst>
                  <a:ext uri="{FF2B5EF4-FFF2-40B4-BE49-F238E27FC236}">
                    <a16:creationId xmlns:a16="http://schemas.microsoft.com/office/drawing/2014/main" id="{9247DF38-A5E0-D952-E5C2-5230FA5A73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83074" y="5910145"/>
                <a:ext cx="864000" cy="48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uppo 52">
            <a:extLst>
              <a:ext uri="{FF2B5EF4-FFF2-40B4-BE49-F238E27FC236}">
                <a16:creationId xmlns:a16="http://schemas.microsoft.com/office/drawing/2014/main" id="{A4B38B78-50E6-B18E-F8CE-FBA4D4B9BCEE}"/>
              </a:ext>
            </a:extLst>
          </p:cNvPr>
          <p:cNvGrpSpPr/>
          <p:nvPr/>
        </p:nvGrpSpPr>
        <p:grpSpPr>
          <a:xfrm>
            <a:off x="3748129" y="2835993"/>
            <a:ext cx="1080000" cy="1080000"/>
            <a:chOff x="2713901" y="4239328"/>
            <a:chExt cx="1080000" cy="1080000"/>
          </a:xfrm>
        </p:grpSpPr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D6F4ED44-A2F2-A6A3-AAB1-3F1DD0EED004}"/>
                </a:ext>
              </a:extLst>
            </p:cNvPr>
            <p:cNvSpPr/>
            <p:nvPr/>
          </p:nvSpPr>
          <p:spPr>
            <a:xfrm>
              <a:off x="2713901" y="4239328"/>
              <a:ext cx="1080000" cy="1080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B0F0"/>
                </a:solidFill>
              </a:endParaRPr>
            </a:p>
          </p:txBody>
        </p:sp>
        <p:pic>
          <p:nvPicPr>
            <p:cNvPr id="28" name="Elemento grafico 27" descr="Diagramma di dispersione contorno">
              <a:extLst>
                <a:ext uri="{FF2B5EF4-FFF2-40B4-BE49-F238E27FC236}">
                  <a16:creationId xmlns:a16="http://schemas.microsoft.com/office/drawing/2014/main" id="{4CE7E41F-5F07-63CD-FBA4-C054B0874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2933006" y="4458433"/>
              <a:ext cx="641790" cy="641790"/>
            </a:xfrm>
            <a:prstGeom prst="rect">
              <a:avLst/>
            </a:prstGeom>
          </p:spPr>
        </p:pic>
      </p:grp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0FBA0FAF-9811-06AC-5F0D-146167FDF715}"/>
              </a:ext>
            </a:extLst>
          </p:cNvPr>
          <p:cNvGrpSpPr>
            <a:grpSpLocks noChangeAspect="1"/>
          </p:cNvGrpSpPr>
          <p:nvPr/>
        </p:nvGrpSpPr>
        <p:grpSpPr>
          <a:xfrm>
            <a:off x="5956334" y="1184011"/>
            <a:ext cx="1077859" cy="1080000"/>
            <a:chOff x="5356305" y="10090"/>
            <a:chExt cx="1479391" cy="1482330"/>
          </a:xfrm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65BE39E8-9A68-75D9-26C9-DC0D83D76F3B}"/>
                </a:ext>
              </a:extLst>
            </p:cNvPr>
            <p:cNvSpPr/>
            <p:nvPr/>
          </p:nvSpPr>
          <p:spPr>
            <a:xfrm>
              <a:off x="5356305" y="10090"/>
              <a:ext cx="1479391" cy="148233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B0F0"/>
                </a:solidFill>
              </a:endParaRPr>
            </a:p>
          </p:txBody>
        </p:sp>
        <p:pic>
          <p:nvPicPr>
            <p:cNvPr id="40" name="Elemento grafico 39" descr="Lente di ingrandimento contorno">
              <a:extLst>
                <a:ext uri="{FF2B5EF4-FFF2-40B4-BE49-F238E27FC236}">
                  <a16:creationId xmlns:a16="http://schemas.microsoft.com/office/drawing/2014/main" id="{7C3143CF-2AC3-507A-10F4-26E72A6B3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5638800" y="269844"/>
              <a:ext cx="914400" cy="914400"/>
            </a:xfrm>
            <a:prstGeom prst="rect">
              <a:avLst/>
            </a:prstGeom>
          </p:spPr>
        </p:pic>
      </p:grpSp>
      <p:pic>
        <p:nvPicPr>
          <p:cNvPr id="52" name="Immagine 51" descr="Immagine che contiene testo, Carattere, logo, cerchio&#10;&#10;Il contenuto generato dall'IA potrebbe non essere corretto.">
            <a:extLst>
              <a:ext uri="{FF2B5EF4-FFF2-40B4-BE49-F238E27FC236}">
                <a16:creationId xmlns:a16="http://schemas.microsoft.com/office/drawing/2014/main" id="{D6524EC8-37E2-AE5E-12D1-AC182E02063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BEBA8EAE-BF5A-486C-A8C5-ECC9F3942E4B}">
                <a14:imgProps xmlns:a14="http://schemas.microsoft.com/office/drawing/2010/main">
                  <a14:imgLayer r:embed="rId40">
                    <a14:imgEffect>
                      <a14:backgroundRemoval t="3837" b="97277" l="5446" r="96040">
                        <a14:foregroundMark x1="5693" y1="46040" x2="5693" y2="46040"/>
                        <a14:foregroundMark x1="52475" y1="7178" x2="52475" y2="7178"/>
                        <a14:foregroundMark x1="50743" y1="4084" x2="50743" y2="4084"/>
                        <a14:foregroundMark x1="90347" y1="38738" x2="90347" y2="38738"/>
                        <a14:foregroundMark x1="96163" y1="43193" x2="96163" y2="43193"/>
                        <a14:foregroundMark x1="49752" y1="93564" x2="49752" y2="93564"/>
                        <a14:foregroundMark x1="49381" y1="97277" x2="49381" y2="97277"/>
                        <a14:foregroundMark x1="52970" y1="70173" x2="52970" y2="70173"/>
                        <a14:foregroundMark x1="75495" y1="76856" x2="68317" y2="65594"/>
                        <a14:foregroundMark x1="68317" y1="65594" x2="65842" y2="77970"/>
                        <a14:foregroundMark x1="65842" y1="77970" x2="63366" y2="66460"/>
                        <a14:foregroundMark x1="63366" y1="66460" x2="61262" y2="75866"/>
                        <a14:foregroundMark x1="61262" y1="75866" x2="54455" y2="79827"/>
                        <a14:foregroundMark x1="64728" y1="70916" x2="39851" y2="69678"/>
                        <a14:foregroundMark x1="39851" y1="69678" x2="64728" y2="73267"/>
                        <a14:foregroundMark x1="64728" y1="73267" x2="50990" y2="70916"/>
                        <a14:foregroundMark x1="50990" y1="70916" x2="72649" y2="48515"/>
                        <a14:foregroundMark x1="72649" y1="48515" x2="66089" y2="59777"/>
                        <a14:foregroundMark x1="66089" y1="59777" x2="70668" y2="48391"/>
                        <a14:foregroundMark x1="70668" y1="48391" x2="66955" y2="62129"/>
                        <a14:foregroundMark x1="66955" y1="62129" x2="71040" y2="38985"/>
                        <a14:foregroundMark x1="71040" y1="38985" x2="57426" y2="67079"/>
                        <a14:foregroundMark x1="57426" y1="67079" x2="66584" y2="36386"/>
                        <a14:foregroundMark x1="66584" y1="36386" x2="55569" y2="59406"/>
                        <a14:foregroundMark x1="55569" y1="59406" x2="69802" y2="21906"/>
                        <a14:foregroundMark x1="69802" y1="21906" x2="57797" y2="50495"/>
                        <a14:foregroundMark x1="57797" y1="50495" x2="61386" y2="36386"/>
                        <a14:foregroundMark x1="61386" y1="36386" x2="52970" y2="54455"/>
                        <a14:foregroundMark x1="52970" y1="54455" x2="58540" y2="24134"/>
                        <a14:foregroundMark x1="58540" y1="24134" x2="41460" y2="55817"/>
                        <a14:foregroundMark x1="41460" y1="55817" x2="44678" y2="32302"/>
                        <a14:foregroundMark x1="44678" y1="32302" x2="32921" y2="56683"/>
                        <a14:foregroundMark x1="32921" y1="56683" x2="38243" y2="35767"/>
                        <a14:foregroundMark x1="38243" y1="35767" x2="30693" y2="47896"/>
                        <a14:foregroundMark x1="30693" y1="47896" x2="33168" y2="30941"/>
                        <a14:foregroundMark x1="33168" y1="30941" x2="27723" y2="37624"/>
                        <a14:foregroundMark x1="27475" y1="32178" x2="27475" y2="32178"/>
                        <a14:foregroundMark x1="27475" y1="32178" x2="35149" y2="25619"/>
                        <a14:foregroundMark x1="35149" y1="25619" x2="46906" y2="21535"/>
                        <a14:foregroundMark x1="46906" y1="21535" x2="59035" y2="21163"/>
                        <a14:foregroundMark x1="59035" y1="21163" x2="70173" y2="27475"/>
                        <a14:foregroundMark x1="70173" y1="27475" x2="70668" y2="44059"/>
                        <a14:foregroundMark x1="70668" y1="44059" x2="64356" y2="55198"/>
                        <a14:foregroundMark x1="64356" y1="55198" x2="51485" y2="59035"/>
                        <a14:foregroundMark x1="51485" y1="59035" x2="31683" y2="55693"/>
                        <a14:foregroundMark x1="31683" y1="55693" x2="27104" y2="45421"/>
                        <a14:foregroundMark x1="27104" y1="45421" x2="31436" y2="35025"/>
                        <a14:foregroundMark x1="31436" y1="35025" x2="44678" y2="25000"/>
                        <a14:foregroundMark x1="44678" y1="25000" x2="59901" y2="26361"/>
                        <a14:foregroundMark x1="59901" y1="26361" x2="63614" y2="33045"/>
                        <a14:foregroundMark x1="32302" y1="51485" x2="34035" y2="38243"/>
                        <a14:foregroundMark x1="34035" y1="38243" x2="39728" y2="30322"/>
                        <a14:foregroundMark x1="39728" y1="30322" x2="52847" y2="21287"/>
                        <a14:foregroundMark x1="52847" y1="21287" x2="64109" y2="29208"/>
                        <a14:foregroundMark x1="64109" y1="29208" x2="63366" y2="51609"/>
                        <a14:foregroundMark x1="63366" y1="51609" x2="53342" y2="63861"/>
                        <a14:foregroundMark x1="53342" y1="63861" x2="35396" y2="64851"/>
                        <a14:foregroundMark x1="35396" y1="64851" x2="27970" y2="52723"/>
                        <a14:foregroundMark x1="27970" y1="52723" x2="31559" y2="38861"/>
                        <a14:foregroundMark x1="31559" y1="38861" x2="39728" y2="28094"/>
                        <a14:foregroundMark x1="39728" y1="28094" x2="48886" y2="23639"/>
                        <a14:foregroundMark x1="48886" y1="23639" x2="60520" y2="28465"/>
                        <a14:foregroundMark x1="60520" y1="28465" x2="59406" y2="41089"/>
                        <a14:foregroundMark x1="59406" y1="41089" x2="54579" y2="53218"/>
                        <a14:foregroundMark x1="38614" y1="55322" x2="44926" y2="46040"/>
                        <a14:foregroundMark x1="44926" y1="46040" x2="49257" y2="58911"/>
                        <a14:foregroundMark x1="49257" y1="58911" x2="39851" y2="65470"/>
                        <a14:foregroundMark x1="39851" y1="65470" x2="30446" y2="56188"/>
                        <a14:foregroundMark x1="30446" y1="56188" x2="36634" y2="45421"/>
                        <a14:foregroundMark x1="36634" y1="45421" x2="48144" y2="51238"/>
                        <a14:foregroundMark x1="48144" y1="51238" x2="43193" y2="61262"/>
                        <a14:foregroundMark x1="43193" y1="61262" x2="42079" y2="61510"/>
                        <a14:foregroundMark x1="41584" y1="53094" x2="49505" y2="45421"/>
                        <a14:foregroundMark x1="49505" y1="45421" x2="52970" y2="54579"/>
                        <a14:foregroundMark x1="52970" y1="54579" x2="43193" y2="56064"/>
                        <a14:foregroundMark x1="43193" y1="56064" x2="47401" y2="45916"/>
                        <a14:foregroundMark x1="47401" y1="45916" x2="52351" y2="45545"/>
                        <a14:foregroundMark x1="25619" y1="79332" x2="34406" y2="74381"/>
                        <a14:foregroundMark x1="34406" y1="74381" x2="39109" y2="82673"/>
                        <a14:foregroundMark x1="39109" y1="82673" x2="29579" y2="86139"/>
                        <a14:foregroundMark x1="29579" y1="86139" x2="26733" y2="76980"/>
                        <a14:foregroundMark x1="26733" y1="76980" x2="27351" y2="76856"/>
                        <a14:foregroundMark x1="27104" y1="81931" x2="33663" y2="74010"/>
                        <a14:foregroundMark x1="33663" y1="74010" x2="43564" y2="79084"/>
                        <a14:foregroundMark x1="43564" y1="79084" x2="37005" y2="88738"/>
                        <a14:foregroundMark x1="37005" y1="88738" x2="28465" y2="84653"/>
                        <a14:foregroundMark x1="28465" y1="84653" x2="28713" y2="77104"/>
                        <a14:foregroundMark x1="30446" y1="79703" x2="30446" y2="79703"/>
                        <a14:foregroundMark x1="33787" y1="80322" x2="33787" y2="80322"/>
                        <a14:foregroundMark x1="41708" y1="77228" x2="50990" y2="80941"/>
                        <a14:foregroundMark x1="50990" y1="80941" x2="48515" y2="78960"/>
                        <a14:foregroundMark x1="49257" y1="81931" x2="58663" y2="79084"/>
                        <a14:foregroundMark x1="58663" y1="79084" x2="57302" y2="88366"/>
                        <a14:foregroundMark x1="57302" y1="88366" x2="49381" y2="81683"/>
                        <a14:foregroundMark x1="49381" y1="81683" x2="57550" y2="76114"/>
                        <a14:foregroundMark x1="57550" y1="76114" x2="57673" y2="76361"/>
                        <a14:foregroundMark x1="56807" y1="81931" x2="64604" y2="74752"/>
                        <a14:foregroundMark x1="64604" y1="74752" x2="61757" y2="81312"/>
                        <a14:foregroundMark x1="58911" y1="82921" x2="58911" y2="82921"/>
                        <a14:foregroundMark x1="59158" y1="77723" x2="69059" y2="76856"/>
                        <a14:foregroundMark x1="69059" y1="76856" x2="65099" y2="86757"/>
                        <a14:foregroundMark x1="65099" y1="86757" x2="58787" y2="78094"/>
                        <a14:foregroundMark x1="58787" y1="78094" x2="63861" y2="85272"/>
                        <a14:foregroundMark x1="65347" y1="83416" x2="74629" y2="81436"/>
                        <a14:foregroundMark x1="74629" y1="81436" x2="69059" y2="73144"/>
                        <a14:foregroundMark x1="69059" y1="73144" x2="74134" y2="81931"/>
                        <a14:foregroundMark x1="74134" y1="81931" x2="64356" y2="83168"/>
                        <a14:foregroundMark x1="64356" y1="83168" x2="70668" y2="76238"/>
                        <a14:foregroundMark x1="70668" y1="76238" x2="71658" y2="87005"/>
                        <a14:foregroundMark x1="71658" y1="87005" x2="71040" y2="8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60198" y="1991480"/>
            <a:ext cx="2880000" cy="288000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5" name="Anteprima della diapositiva 54">
                <a:extLst>
                  <a:ext uri="{FF2B5EF4-FFF2-40B4-BE49-F238E27FC236}">
                    <a16:creationId xmlns:a16="http://schemas.microsoft.com/office/drawing/2014/main" id="{DA015041-E2F0-885B-8A73-74CC734ADFD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59383624"/>
                  </p:ext>
                </p:extLst>
              </p:nvPr>
            </p:nvGraphicFramePr>
            <p:xfrm>
              <a:off x="9955650" y="1089484"/>
              <a:ext cx="864000" cy="486000"/>
            </p:xfrm>
            <a:graphic>
              <a:graphicData uri="http://schemas.microsoft.com/office/powerpoint/2016/slidezoom">
                <pslz:sldZm>
                  <pslz:sldZmObj sldId="271" cId="1700620847">
                    <pslz:zmPr id="{99402DC8-CAD6-A54F-8F41-420D6FC7C9BC}" returnToParent="0" showBg="0">
                      <p166:blipFill xmlns:p166="http://schemas.microsoft.com/office/powerpoint/2016/6/main">
                        <a:blip r:embed="rId4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4000" cy="486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5" name="Anteprima della diapositiva 54">
                <a:hlinkClick r:id="rId42" action="ppaction://hlinksldjump"/>
                <a:extLst>
                  <a:ext uri="{FF2B5EF4-FFF2-40B4-BE49-F238E27FC236}">
                    <a16:creationId xmlns:a16="http://schemas.microsoft.com/office/drawing/2014/main" id="{DA015041-E2F0-885B-8A73-74CC734ADFD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55650" y="1089484"/>
                <a:ext cx="8640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7" name="Anteprima della diapositiva 56">
                <a:extLst>
                  <a:ext uri="{FF2B5EF4-FFF2-40B4-BE49-F238E27FC236}">
                    <a16:creationId xmlns:a16="http://schemas.microsoft.com/office/drawing/2014/main" id="{28FE147F-2A15-817D-B733-DAA132D5D4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2156164"/>
                  </p:ext>
                </p:extLst>
              </p:nvPr>
            </p:nvGraphicFramePr>
            <p:xfrm>
              <a:off x="9963133" y="1854713"/>
              <a:ext cx="864000" cy="486000"/>
            </p:xfrm>
            <a:graphic>
              <a:graphicData uri="http://schemas.microsoft.com/office/powerpoint/2016/slidezoom">
                <pslz:sldZm>
                  <pslz:sldZmObj sldId="272" cId="1210108994">
                    <pslz:zmPr id="{34C65F6A-571C-AE42-8142-E03301F6F438}" returnToParent="0" showBg="0">
                      <p166:blipFill xmlns:p166="http://schemas.microsoft.com/office/powerpoint/2016/6/main">
                        <a:blip r:embed="rId4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4000" cy="486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7" name="Anteprima della diapositiva 56">
                <a:hlinkClick r:id="rId45" action="ppaction://hlinksldjump"/>
                <a:extLst>
                  <a:ext uri="{FF2B5EF4-FFF2-40B4-BE49-F238E27FC236}">
                    <a16:creationId xmlns:a16="http://schemas.microsoft.com/office/drawing/2014/main" id="{28FE147F-2A15-817D-B733-DAA132D5D4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963133" y="1854713"/>
                <a:ext cx="8640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9" name="Anteprima della diapositiva 58">
                <a:extLst>
                  <a:ext uri="{FF2B5EF4-FFF2-40B4-BE49-F238E27FC236}">
                    <a16:creationId xmlns:a16="http://schemas.microsoft.com/office/drawing/2014/main" id="{17CE501F-18A1-3192-B128-8764C7AAB9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71874715"/>
                  </p:ext>
                </p:extLst>
              </p:nvPr>
            </p:nvGraphicFramePr>
            <p:xfrm>
              <a:off x="9963133" y="2519692"/>
              <a:ext cx="864000" cy="486000"/>
            </p:xfrm>
            <a:graphic>
              <a:graphicData uri="http://schemas.microsoft.com/office/powerpoint/2016/slidezoom">
                <pslz:sldZm>
                  <pslz:sldZmObj sldId="275" cId="2446626824">
                    <pslz:zmPr id="{3B386865-A8E8-CF47-BE06-55F2558BAA55}" returnToParent="0" showBg="0">
                      <p166:blipFill xmlns:p166="http://schemas.microsoft.com/office/powerpoint/2016/6/main">
                        <a:blip r:embed="rId4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4000" cy="486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9" name="Anteprima della diapositiva 58">
                <a:hlinkClick r:id="rId48" action="ppaction://hlinksldjump"/>
                <a:extLst>
                  <a:ext uri="{FF2B5EF4-FFF2-40B4-BE49-F238E27FC236}">
                    <a16:creationId xmlns:a16="http://schemas.microsoft.com/office/drawing/2014/main" id="{17CE501F-18A1-3192-B128-8764C7AAB9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63133" y="2519692"/>
                <a:ext cx="8640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1" name="Anteprima della diapositiva 60">
                <a:extLst>
                  <a:ext uri="{FF2B5EF4-FFF2-40B4-BE49-F238E27FC236}">
                    <a16:creationId xmlns:a16="http://schemas.microsoft.com/office/drawing/2014/main" id="{2DD1CE4E-46FD-273F-BD7D-6D1700A3E11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39090183"/>
                  </p:ext>
                </p:extLst>
              </p:nvPr>
            </p:nvGraphicFramePr>
            <p:xfrm>
              <a:off x="11259736" y="1868029"/>
              <a:ext cx="864000" cy="486000"/>
            </p:xfrm>
            <a:graphic>
              <a:graphicData uri="http://schemas.microsoft.com/office/powerpoint/2016/slidezoom">
                <pslz:sldZm>
                  <pslz:sldZmObj sldId="279" cId="1237709515">
                    <pslz:zmPr id="{8F9357E1-B31E-294C-8EDD-84236534A160}" returnToParent="0" showBg="0">
                      <p166:blipFill xmlns:p166="http://schemas.microsoft.com/office/powerpoint/2016/6/main">
                        <a:blip r:embed="rId5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4000" cy="486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1" name="Anteprima della diapositiva 60">
                <a:hlinkClick r:id="rId51" action="ppaction://hlinksldjump"/>
                <a:extLst>
                  <a:ext uri="{FF2B5EF4-FFF2-40B4-BE49-F238E27FC236}">
                    <a16:creationId xmlns:a16="http://schemas.microsoft.com/office/drawing/2014/main" id="{2DD1CE4E-46FD-273F-BD7D-6D1700A3E1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259736" y="1868029"/>
                <a:ext cx="8640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3" name="Anteprima della diapositiva 62">
                <a:extLst>
                  <a:ext uri="{FF2B5EF4-FFF2-40B4-BE49-F238E27FC236}">
                    <a16:creationId xmlns:a16="http://schemas.microsoft.com/office/drawing/2014/main" id="{C2E265FC-AC3E-FF3B-53A1-133DC808A3B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07064276"/>
                  </p:ext>
                </p:extLst>
              </p:nvPr>
            </p:nvGraphicFramePr>
            <p:xfrm>
              <a:off x="7254806" y="660892"/>
              <a:ext cx="864000" cy="486000"/>
            </p:xfrm>
            <a:graphic>
              <a:graphicData uri="http://schemas.microsoft.com/office/powerpoint/2016/slidezoom">
                <pslz:sldZm>
                  <pslz:sldZmObj sldId="280" cId="3673948484">
                    <pslz:zmPr id="{246A9E11-1C06-2344-B114-273BB7DBB02D}" returnToParent="0" transitionDur="1000">
                      <p166:blipFill xmlns:p166="http://schemas.microsoft.com/office/powerpoint/2016/6/main">
                        <a:blip r:embed="rId5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4000" cy="486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3" name="Anteprima della diapositiva 62">
                <a:hlinkClick r:id="rId54" action="ppaction://hlinksldjump"/>
                <a:extLst>
                  <a:ext uri="{FF2B5EF4-FFF2-40B4-BE49-F238E27FC236}">
                    <a16:creationId xmlns:a16="http://schemas.microsoft.com/office/drawing/2014/main" id="{C2E265FC-AC3E-FF3B-53A1-133DC808A3B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54806" y="660892"/>
                <a:ext cx="864000" cy="486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80" name="Elemento grafico 79" descr="Freccia: curva in senso antiorario contorno">
            <a:extLst>
              <a:ext uri="{FF2B5EF4-FFF2-40B4-BE49-F238E27FC236}">
                <a16:creationId xmlns:a16="http://schemas.microsoft.com/office/drawing/2014/main" id="{3604AFB4-197C-CD95-AE02-DA317351A185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 rot="19200145">
            <a:off x="4140564" y="1039469"/>
            <a:ext cx="540000" cy="540000"/>
          </a:xfrm>
          <a:prstGeom prst="rect">
            <a:avLst/>
          </a:prstGeom>
        </p:spPr>
      </p:pic>
      <p:pic>
        <p:nvPicPr>
          <p:cNvPr id="81" name="Elemento grafico 80" descr="Freccia: curva in senso antiorario contorno">
            <a:extLst>
              <a:ext uri="{FF2B5EF4-FFF2-40B4-BE49-F238E27FC236}">
                <a16:creationId xmlns:a16="http://schemas.microsoft.com/office/drawing/2014/main" id="{C7D91987-19D5-8DEE-408E-17D81B046435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 rot="2399855" flipH="1">
            <a:off x="6635903" y="769110"/>
            <a:ext cx="540000" cy="540000"/>
          </a:xfrm>
          <a:prstGeom prst="rect">
            <a:avLst/>
          </a:prstGeom>
        </p:spPr>
      </p:pic>
      <p:pic>
        <p:nvPicPr>
          <p:cNvPr id="84" name="Elemento grafico 83" descr="Freccia: diritta contorno">
            <a:extLst>
              <a:ext uri="{FF2B5EF4-FFF2-40B4-BE49-F238E27FC236}">
                <a16:creationId xmlns:a16="http://schemas.microsoft.com/office/drawing/2014/main" id="{9A0BA40E-56C6-6D6F-C63B-E07296D1C89A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3122492" y="3105993"/>
            <a:ext cx="540000" cy="540000"/>
          </a:xfrm>
          <a:prstGeom prst="rect">
            <a:avLst/>
          </a:prstGeom>
        </p:spPr>
      </p:pic>
      <p:grpSp>
        <p:nvGrpSpPr>
          <p:cNvPr id="87" name="Gruppo 86">
            <a:extLst>
              <a:ext uri="{FF2B5EF4-FFF2-40B4-BE49-F238E27FC236}">
                <a16:creationId xmlns:a16="http://schemas.microsoft.com/office/drawing/2014/main" id="{223DD6B2-B632-797B-BAAA-67626D58F112}"/>
              </a:ext>
            </a:extLst>
          </p:cNvPr>
          <p:cNvGrpSpPr/>
          <p:nvPr/>
        </p:nvGrpSpPr>
        <p:grpSpPr>
          <a:xfrm>
            <a:off x="4596589" y="5378261"/>
            <a:ext cx="738639" cy="542517"/>
            <a:chOff x="4500987" y="5299805"/>
            <a:chExt cx="738639" cy="542517"/>
          </a:xfrm>
        </p:grpSpPr>
        <p:pic>
          <p:nvPicPr>
            <p:cNvPr id="85" name="Elemento grafico 84" descr="Freccia: curva in senso antiorario contorno">
              <a:extLst>
                <a:ext uri="{FF2B5EF4-FFF2-40B4-BE49-F238E27FC236}">
                  <a16:creationId xmlns:a16="http://schemas.microsoft.com/office/drawing/2014/main" id="{06EAB48D-6EF3-9BD0-D199-994DD5568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/>
            </a:stretch>
          </p:blipFill>
          <p:spPr>
            <a:xfrm rot="10150850">
              <a:off x="4699626" y="5302322"/>
              <a:ext cx="540000" cy="540000"/>
            </a:xfrm>
            <a:prstGeom prst="rect">
              <a:avLst/>
            </a:prstGeom>
          </p:spPr>
        </p:pic>
        <p:pic>
          <p:nvPicPr>
            <p:cNvPr id="86" name="Elemento grafico 85" descr="Freccia: curva in senso antiorario contorno">
              <a:extLst>
                <a:ext uri="{FF2B5EF4-FFF2-40B4-BE49-F238E27FC236}">
                  <a16:creationId xmlns:a16="http://schemas.microsoft.com/office/drawing/2014/main" id="{6CFFF2AA-2A28-3170-5414-E09A8EADE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/>
            </a:stretch>
          </p:blipFill>
          <p:spPr>
            <a:xfrm rot="11277894" flipH="1">
              <a:off x="4500987" y="5299805"/>
              <a:ext cx="540000" cy="540000"/>
            </a:xfrm>
            <a:prstGeom prst="rect">
              <a:avLst/>
            </a:prstGeom>
          </p:spPr>
        </p:pic>
      </p:grpSp>
      <p:pic>
        <p:nvPicPr>
          <p:cNvPr id="88" name="Elemento grafico 87" descr="Freccia: curva in senso antiorario contorno">
            <a:extLst>
              <a:ext uri="{FF2B5EF4-FFF2-40B4-BE49-F238E27FC236}">
                <a16:creationId xmlns:a16="http://schemas.microsoft.com/office/drawing/2014/main" id="{5ABC46B9-52C2-946F-1BFF-C0019B257550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 rot="9144681">
            <a:off x="6995910" y="5423913"/>
            <a:ext cx="540000" cy="540000"/>
          </a:xfrm>
          <a:prstGeom prst="rect">
            <a:avLst/>
          </a:prstGeom>
        </p:spPr>
      </p:pic>
      <p:pic>
        <p:nvPicPr>
          <p:cNvPr id="89" name="Elemento grafico 88" descr="Freccia: curva in senso antiorario contorno">
            <a:extLst>
              <a:ext uri="{FF2B5EF4-FFF2-40B4-BE49-F238E27FC236}">
                <a16:creationId xmlns:a16="http://schemas.microsoft.com/office/drawing/2014/main" id="{3F66AFEE-557A-5A36-F218-5C425429E8C9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 rot="8457882">
            <a:off x="8190209" y="4252515"/>
            <a:ext cx="540000" cy="540000"/>
          </a:xfrm>
          <a:prstGeom prst="rect">
            <a:avLst/>
          </a:prstGeom>
        </p:spPr>
      </p:pic>
      <p:pic>
        <p:nvPicPr>
          <p:cNvPr id="90" name="Elemento grafico 89" descr="Freccia: curva in senso antiorario contorno">
            <a:extLst>
              <a:ext uri="{FF2B5EF4-FFF2-40B4-BE49-F238E27FC236}">
                <a16:creationId xmlns:a16="http://schemas.microsoft.com/office/drawing/2014/main" id="{B24ABD03-6229-9B28-42AC-28DB50F42B71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 rot="2399855" flipH="1">
            <a:off x="8045689" y="1869308"/>
            <a:ext cx="540000" cy="540000"/>
          </a:xfrm>
          <a:prstGeom prst="rect">
            <a:avLst/>
          </a:prstGeom>
        </p:spPr>
      </p:pic>
      <p:pic>
        <p:nvPicPr>
          <p:cNvPr id="98" name="Elemento grafico 97" descr="Freccia linea: curva antioraria contorno">
            <a:extLst>
              <a:ext uri="{FF2B5EF4-FFF2-40B4-BE49-F238E27FC236}">
                <a16:creationId xmlns:a16="http://schemas.microsoft.com/office/drawing/2014/main" id="{2A8F229B-3746-2A6E-D5C2-75DD435ED0DB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 rot="1454454" flipH="1">
            <a:off x="9410708" y="1412806"/>
            <a:ext cx="360000" cy="360000"/>
          </a:xfrm>
          <a:prstGeom prst="rect">
            <a:avLst/>
          </a:prstGeom>
        </p:spPr>
      </p:pic>
      <p:pic>
        <p:nvPicPr>
          <p:cNvPr id="99" name="Elemento grafico 98" descr="Freccia linea: curva antioraria contorno">
            <a:extLst>
              <a:ext uri="{FF2B5EF4-FFF2-40B4-BE49-F238E27FC236}">
                <a16:creationId xmlns:a16="http://schemas.microsoft.com/office/drawing/2014/main" id="{5505FCDF-AE2F-B121-9170-7D8ECB46C148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 rot="20145546" flipH="1" flipV="1">
            <a:off x="9381385" y="2310619"/>
            <a:ext cx="360000" cy="360000"/>
          </a:xfrm>
          <a:prstGeom prst="rect">
            <a:avLst/>
          </a:prstGeom>
        </p:spPr>
      </p:pic>
      <p:pic>
        <p:nvPicPr>
          <p:cNvPr id="101" name="Elemento grafico 100" descr="Freccia linea: diritta contorno">
            <a:extLst>
              <a:ext uri="{FF2B5EF4-FFF2-40B4-BE49-F238E27FC236}">
                <a16:creationId xmlns:a16="http://schemas.microsoft.com/office/drawing/2014/main" id="{92E7F42B-C5AE-DF5C-B458-6A8C8E1A9EDC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 flipH="1">
            <a:off x="9493691" y="1894275"/>
            <a:ext cx="360000" cy="360000"/>
          </a:xfrm>
          <a:prstGeom prst="rect">
            <a:avLst/>
          </a:prstGeom>
        </p:spPr>
      </p:pic>
      <p:pic>
        <p:nvPicPr>
          <p:cNvPr id="103" name="Elemento grafico 102" descr="Fusione contorno">
            <a:extLst>
              <a:ext uri="{FF2B5EF4-FFF2-40B4-BE49-F238E27FC236}">
                <a16:creationId xmlns:a16="http://schemas.microsoft.com/office/drawing/2014/main" id="{1C902E40-6DE4-1C42-1CE7-EB919C3851EC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10827133" y="197262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87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44E51A-FA87-7F3A-8B67-C74BCACBC836}"/>
              </a:ext>
            </a:extLst>
          </p:cNvPr>
          <p:cNvSpPr txBox="1"/>
          <p:nvPr/>
        </p:nvSpPr>
        <p:spPr>
          <a:xfrm>
            <a:off x="1055714" y="2399584"/>
            <a:ext cx="4937759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125000"/>
              </a:lnSpc>
              <a:spcAft>
                <a:spcPts val="800"/>
              </a:spcAft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La seguente presentazione </a:t>
            </a:r>
            <a:r>
              <a:rPr lang="en-US" sz="13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 lo scopo di descrivere il metodo di budgeting adottato da CDSHotels, fornendo linee guida operative per la sua applicazione. </a:t>
            </a:r>
          </a:p>
          <a:p>
            <a:pPr defTabSz="914400">
              <a:lnSpc>
                <a:spcPct val="125000"/>
              </a:lnSpc>
              <a:spcAft>
                <a:spcPts val="800"/>
              </a:spcAft>
            </a:pPr>
            <a:r>
              <a:rPr lang="en-US" sz="13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L’obiettivo è quello di calcolare il MOL, prevedendo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defTabSz="914400">
              <a:lnSpc>
                <a:spcPct val="12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Budget delle vendite.</a:t>
            </a:r>
          </a:p>
          <a:p>
            <a:pPr marL="285750" indent="-285750" defTabSz="914400">
              <a:lnSpc>
                <a:spcPct val="12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Budget del Personale.</a:t>
            </a:r>
          </a:p>
          <a:p>
            <a:pPr marL="285750" indent="-285750" defTabSz="914400">
              <a:lnSpc>
                <a:spcPct val="12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Budget F&amp;B.</a:t>
            </a:r>
          </a:p>
          <a:p>
            <a:pPr marL="285750" indent="-285750" defTabSz="914400">
              <a:lnSpc>
                <a:spcPct val="12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Budget dei Servizi.</a:t>
            </a:r>
          </a:p>
        </p:txBody>
      </p:sp>
      <p:pic>
        <p:nvPicPr>
          <p:cNvPr id="11" name="Immagine 10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188E2917-3D15-623B-CC4F-1B668026C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479" y="3571721"/>
            <a:ext cx="5126520" cy="2511994"/>
          </a:xfrm>
          <a:prstGeom prst="rect">
            <a:avLst/>
          </a:prstGeom>
        </p:spPr>
      </p:pic>
      <p:grpSp>
        <p:nvGrpSpPr>
          <p:cNvPr id="6" name="Gruppo 5">
            <a:extLst>
              <a:ext uri="{FF2B5EF4-FFF2-40B4-BE49-F238E27FC236}">
                <a16:creationId xmlns:a16="http://schemas.microsoft.com/office/drawing/2014/main" id="{25D16C4E-A86D-ED3F-D366-3D6C96456E04}"/>
              </a:ext>
            </a:extLst>
          </p:cNvPr>
          <p:cNvGrpSpPr>
            <a:grpSpLocks noChangeAspect="1"/>
          </p:cNvGrpSpPr>
          <p:nvPr/>
        </p:nvGrpSpPr>
        <p:grpSpPr>
          <a:xfrm>
            <a:off x="7850640" y="774285"/>
            <a:ext cx="2160000" cy="2160000"/>
            <a:chOff x="3703861" y="367990"/>
            <a:chExt cx="1224000" cy="1224000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740E417F-60F5-A286-C46B-4489A030B695}"/>
                </a:ext>
              </a:extLst>
            </p:cNvPr>
            <p:cNvSpPr/>
            <p:nvPr/>
          </p:nvSpPr>
          <p:spPr>
            <a:xfrm>
              <a:off x="3703861" y="367990"/>
              <a:ext cx="1224000" cy="1224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B0F0"/>
                </a:solidFill>
              </a:endParaRPr>
            </a:p>
          </p:txBody>
        </p:sp>
        <p:pic>
          <p:nvPicPr>
            <p:cNvPr id="5" name="Elemento grafico 4" descr="Tiro a segno contorno">
              <a:extLst>
                <a:ext uri="{FF2B5EF4-FFF2-40B4-BE49-F238E27FC236}">
                  <a16:creationId xmlns:a16="http://schemas.microsoft.com/office/drawing/2014/main" id="{0EB707B8-24B5-EAC9-FC19-554C1396B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58661" y="522790"/>
              <a:ext cx="914400" cy="914400"/>
            </a:xfrm>
            <a:prstGeom prst="rect">
              <a:avLst/>
            </a:prstGeom>
          </p:spPr>
        </p:pic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B41A44-2298-8519-3FF7-D006257F9017}"/>
              </a:ext>
            </a:extLst>
          </p:cNvPr>
          <p:cNvSpPr txBox="1"/>
          <p:nvPr/>
        </p:nvSpPr>
        <p:spPr>
          <a:xfrm>
            <a:off x="1055714" y="1706022"/>
            <a:ext cx="3848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kern="100" dirty="0">
                <a:solidFill>
                  <a:srgbClr val="003F7D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Premesse e obiettivi</a:t>
            </a:r>
            <a:endParaRPr lang="it-IT" sz="3200" kern="100" dirty="0">
              <a:solidFill>
                <a:srgbClr val="003F7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63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2C445E-BED7-F846-4D82-E6079186E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7674170-392D-3BA2-DB02-1AFB7F74E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EE94A9-AB87-9FD3-8E06-C4B898CC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9C9D4A-9B50-6875-9804-A37A96A95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E5F012-8C09-8BD2-04F3-8A0DBF39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A00BDA5-EB04-798E-5576-78CCACA8A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3A3ED5-6ADE-27E3-0E60-D18551801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6F4C61-EC2B-937F-042C-AF7733C188DF}"/>
              </a:ext>
            </a:extLst>
          </p:cNvPr>
          <p:cNvSpPr txBox="1">
            <a:spLocks/>
          </p:cNvSpPr>
          <p:nvPr/>
        </p:nvSpPr>
        <p:spPr>
          <a:xfrm>
            <a:off x="1055715" y="2508105"/>
            <a:ext cx="6627561" cy="3324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5000"/>
              </a:lnSpc>
            </a:pP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raccolta dei dati storici necessari all’analisi è ottenuta dai software gestionali che utilizza CDSHotels quali </a:t>
            </a:r>
            <a:r>
              <a:rPr lang="it-IT" sz="1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TS Hospitality</a:t>
            </a: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(PMS) e </a:t>
            </a:r>
            <a:r>
              <a:rPr lang="it-IT" sz="1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TS Gamma</a:t>
            </a: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(ERP), mentre, le previsioni, vengono elaborate attraverso l’utilizzo di </a:t>
            </a:r>
            <a:r>
              <a:rPr lang="it-IT" sz="1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modelli di tendenza lineare</a:t>
            </a: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it-IT" sz="1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polinomiale</a:t>
            </a: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scegliendo quello che restituisce il dato più coerente, accurato e capace di generalizzare la tendenza a seconda sia dei dati a disposizione che delle variazioni nel tempo. </a:t>
            </a:r>
            <a:endParaRPr lang="it-IT" sz="1400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scelta è guidata dal </a:t>
            </a:r>
            <a:r>
              <a:rPr lang="it-IT" sz="1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coefficiente di determinazione</a:t>
            </a: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it-IT" sz="1400" b="1" kern="100" baseline="300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che indica, attraverso un valore compreso tra 0 e 1, quanto è idoneo il modello a rappresentare la tendenza. Dal modello scelto deriva un’equazione il cui risultato rappresenta la </a:t>
            </a:r>
            <a:r>
              <a:rPr lang="it-IT" sz="1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previsione</a:t>
            </a: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per il 2025.</a:t>
            </a:r>
            <a:endParaRPr lang="it-IT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6CF602C9-D81C-2896-B173-C1E7F36FA86E}"/>
              </a:ext>
            </a:extLst>
          </p:cNvPr>
          <p:cNvSpPr>
            <a:spLocks noChangeAspect="1"/>
          </p:cNvSpPr>
          <p:nvPr/>
        </p:nvSpPr>
        <p:spPr>
          <a:xfrm>
            <a:off x="7860018" y="753934"/>
            <a:ext cx="2160000" cy="216000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B0F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DF94632-1B35-992E-08FE-57FA68F83B62}"/>
              </a:ext>
            </a:extLst>
          </p:cNvPr>
          <p:cNvSpPr txBox="1"/>
          <p:nvPr/>
        </p:nvSpPr>
        <p:spPr>
          <a:xfrm>
            <a:off x="1055714" y="1706022"/>
            <a:ext cx="413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kern="100" dirty="0">
                <a:solidFill>
                  <a:srgbClr val="003F7D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Analisi e previsioni</a:t>
            </a:r>
            <a:endParaRPr lang="it-IT" sz="3200" kern="100" dirty="0">
              <a:solidFill>
                <a:srgbClr val="003F7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Elemento grafico 5" descr="Diagramma di dispersione contorno">
            <a:extLst>
              <a:ext uri="{FF2B5EF4-FFF2-40B4-BE49-F238E27FC236}">
                <a16:creationId xmlns:a16="http://schemas.microsoft.com/office/drawing/2014/main" id="{65042D93-B578-E528-1C4C-0E66F29CA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84018" y="1077934"/>
            <a:ext cx="1512000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89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5307A39-D6C4-224B-2A69-56C0DF348F69}"/>
              </a:ext>
            </a:extLst>
          </p:cNvPr>
          <p:cNvSpPr txBox="1">
            <a:spLocks/>
          </p:cNvSpPr>
          <p:nvPr/>
        </p:nvSpPr>
        <p:spPr>
          <a:xfrm>
            <a:off x="1055715" y="2808681"/>
            <a:ext cx="4937759" cy="2384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defTabSz="914400">
              <a:lnSpc>
                <a:spcPct val="125000"/>
              </a:lnSpc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CDSHotels, </a:t>
            </a:r>
            <a:r>
              <a:rPr lang="en-US" sz="13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realtà consolidata nel settore turistico italiano, ha una struttura organizzativa mirata a garantire efficienza e coordinamento tra le diverse aree operative. L’azienda si compone di reparti strategici che supportano le attività delle strutture ricettive, suddivise in Villaggi e Hotel.</a:t>
            </a:r>
          </a:p>
          <a:p>
            <a:pPr marL="228600" defTabSz="914400">
              <a:lnSpc>
                <a:spcPct val="125000"/>
              </a:lnSpc>
              <a:spcAft>
                <a:spcPts val="800"/>
              </a:spcAft>
            </a:pPr>
            <a:r>
              <a:rPr lang="en-US" sz="13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 reparti vengono distinti tra reparti di linea e di staff; inoltre, ci si avvale del supporto di consulenti esterni per ambiti normativi, energetici e fiscali.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250C42-B1A2-DCEC-79D9-735C9F226FB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573002" y="3125314"/>
            <a:ext cx="4602390" cy="3030933"/>
          </a:xfrm>
          <a:prstGeom prst="rect">
            <a:avLst/>
          </a:prstGeom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874E1B54-10BA-D1A3-8218-5D52EF763DBD}"/>
              </a:ext>
            </a:extLst>
          </p:cNvPr>
          <p:cNvGrpSpPr/>
          <p:nvPr/>
        </p:nvGrpSpPr>
        <p:grpSpPr>
          <a:xfrm>
            <a:off x="7850640" y="774285"/>
            <a:ext cx="2160000" cy="2160000"/>
            <a:chOff x="2479861" y="2761389"/>
            <a:chExt cx="1224000" cy="1224000"/>
          </a:xfrm>
        </p:grpSpPr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E73ED2FD-E370-41EF-4861-4B37E6345D2A}"/>
                </a:ext>
              </a:extLst>
            </p:cNvPr>
            <p:cNvSpPr/>
            <p:nvPr/>
          </p:nvSpPr>
          <p:spPr>
            <a:xfrm>
              <a:off x="2479861" y="2761389"/>
              <a:ext cx="1224000" cy="1224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B0F0"/>
                </a:solidFill>
              </a:endParaRPr>
            </a:p>
          </p:txBody>
        </p:sp>
        <p:pic>
          <p:nvPicPr>
            <p:cNvPr id="12" name="Elemento grafico 11" descr="Diagramma di flusso contorno">
              <a:extLst>
                <a:ext uri="{FF2B5EF4-FFF2-40B4-BE49-F238E27FC236}">
                  <a16:creationId xmlns:a16="http://schemas.microsoft.com/office/drawing/2014/main" id="{BC820729-2C8B-2E98-9B43-DF83A9000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65078" y="2946606"/>
              <a:ext cx="853565" cy="853565"/>
            </a:xfrm>
            <a:prstGeom prst="rect">
              <a:avLst/>
            </a:prstGeom>
          </p:spPr>
        </p:pic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0CBF19D-736C-6E94-E918-23B2FDE3CBDD}"/>
              </a:ext>
            </a:extLst>
          </p:cNvPr>
          <p:cNvSpPr txBox="1"/>
          <p:nvPr/>
        </p:nvSpPr>
        <p:spPr>
          <a:xfrm>
            <a:off x="1055714" y="1706022"/>
            <a:ext cx="413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kern="100" dirty="0">
                <a:solidFill>
                  <a:srgbClr val="003F7D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Struttura organizzativa</a:t>
            </a:r>
            <a:endParaRPr lang="it-IT" sz="3200" kern="100" dirty="0">
              <a:solidFill>
                <a:srgbClr val="003F7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25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1563A9-3E4A-8D7B-8197-964235371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19EC2BB-8BC9-4FD0-6CBE-D10987CDD5DD}"/>
              </a:ext>
            </a:extLst>
          </p:cNvPr>
          <p:cNvSpPr txBox="1">
            <a:spLocks/>
          </p:cNvSpPr>
          <p:nvPr/>
        </p:nvSpPr>
        <p:spPr>
          <a:xfrm>
            <a:off x="1006773" y="2306254"/>
            <a:ext cx="4862382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228600">
              <a:lnSpc>
                <a:spcPct val="150000"/>
              </a:lnSpc>
              <a:spcAft>
                <a:spcPts val="600"/>
              </a:spcAft>
            </a:pPr>
            <a:r>
              <a:rPr lang="it-IT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È stato </a:t>
            </a: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stimato attraverso l’analisi del </a:t>
            </a:r>
            <a:r>
              <a:rPr lang="it-IT" sz="1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fatturato medio giornaliero</a:t>
            </a: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considerando solo i </a:t>
            </a:r>
            <a:r>
              <a:rPr lang="it-IT" sz="1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giorni effettivi di apertura</a:t>
            </a: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della struttura. Per la previsione viene costruito un </a:t>
            </a:r>
            <a:r>
              <a:rPr lang="it-IT" sz="1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grafico a dispersione</a:t>
            </a: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, in cui:</a:t>
            </a:r>
          </a:p>
          <a:p>
            <a:pPr marL="285750" lvl="0" indent="-285750"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Sull’asse delle ascisse è riportato il </a:t>
            </a:r>
            <a:r>
              <a:rPr lang="it-IT" sz="1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tempo</a:t>
            </a: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(dal 2021 al 2024).</a:t>
            </a:r>
          </a:p>
          <a:p>
            <a:pPr marL="285750" lvl="0" indent="-285750"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Sull’asse delle ordinate è rappresentato il </a:t>
            </a:r>
            <a:r>
              <a:rPr lang="it-IT" sz="1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fatturato medio giornaliero</a:t>
            </a: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dei relativi anni.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Viene tracciata una </a:t>
            </a:r>
            <a:r>
              <a:rPr lang="it-IT" sz="1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linea di tendenza polinomiale</a:t>
            </a: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 e, risolvendo l’equazione y ottenuta dalla tendenza, si ottiene la previsione del 2025 pari a 35.115,77 € che moltiplicati per i gg di apertura previsti 206, restituisce una previsione di fatturato pari a 7.233.848,62 €.</a:t>
            </a:r>
          </a:p>
        </p:txBody>
      </p:sp>
      <p:pic>
        <p:nvPicPr>
          <p:cNvPr id="9" name="Immagine 8" descr="Immagine che contiene testo, linea, Diagramma, numero&#10;&#10;Il contenuto generato dall'IA potrebbe non essere corretto.">
            <a:extLst>
              <a:ext uri="{FF2B5EF4-FFF2-40B4-BE49-F238E27FC236}">
                <a16:creationId xmlns:a16="http://schemas.microsoft.com/office/drawing/2014/main" id="{0F4AEADC-E44B-500C-A202-9BAE66ECD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751" y="3387152"/>
            <a:ext cx="5482909" cy="2535843"/>
          </a:xfrm>
          <a:prstGeom prst="rect">
            <a:avLst/>
          </a:prstGeo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11523B0C-7D48-AB67-641D-F327E1A522F9}"/>
              </a:ext>
            </a:extLst>
          </p:cNvPr>
          <p:cNvGrpSpPr>
            <a:grpSpLocks noChangeAspect="1"/>
          </p:cNvGrpSpPr>
          <p:nvPr/>
        </p:nvGrpSpPr>
        <p:grpSpPr>
          <a:xfrm>
            <a:off x="7850640" y="774285"/>
            <a:ext cx="2160000" cy="2160000"/>
            <a:chOff x="3539538" y="5266009"/>
            <a:chExt cx="1224000" cy="1224000"/>
          </a:xfrm>
        </p:grpSpPr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A5DB1DEF-13E6-4880-F9F5-CB1B9EE089C0}"/>
                </a:ext>
              </a:extLst>
            </p:cNvPr>
            <p:cNvSpPr/>
            <p:nvPr/>
          </p:nvSpPr>
          <p:spPr>
            <a:xfrm>
              <a:off x="3539538" y="5266009"/>
              <a:ext cx="1224000" cy="1224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B0F0"/>
                </a:solidFill>
              </a:endParaRPr>
            </a:p>
          </p:txBody>
        </p:sp>
        <p:pic>
          <p:nvPicPr>
            <p:cNvPr id="7" name="Elemento grafico 6" descr="Euro contorno">
              <a:extLst>
                <a:ext uri="{FF2B5EF4-FFF2-40B4-BE49-F238E27FC236}">
                  <a16:creationId xmlns:a16="http://schemas.microsoft.com/office/drawing/2014/main" id="{F587B755-AB17-5244-E32B-67BDB44F7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03861" y="5489613"/>
              <a:ext cx="776791" cy="776791"/>
            </a:xfrm>
            <a:prstGeom prst="rect">
              <a:avLst/>
            </a:prstGeom>
          </p:spPr>
        </p:pic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5B04CAA-33B9-EEF4-A903-F8B52ED423C7}"/>
              </a:ext>
            </a:extLst>
          </p:cNvPr>
          <p:cNvSpPr txBox="1"/>
          <p:nvPr/>
        </p:nvSpPr>
        <p:spPr>
          <a:xfrm>
            <a:off x="1055714" y="1706022"/>
            <a:ext cx="413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kern="100" dirty="0">
                <a:solidFill>
                  <a:srgbClr val="003F7D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Il budget delle vendite</a:t>
            </a:r>
            <a:endParaRPr lang="it-IT" sz="3200" kern="100" dirty="0">
              <a:solidFill>
                <a:srgbClr val="003F7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0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64FB9C-C90F-A4FE-4658-2ACFAB008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39D3B55-D76D-8770-C6E9-96CCA4187221}"/>
              </a:ext>
            </a:extLst>
          </p:cNvPr>
          <p:cNvSpPr txBox="1">
            <a:spLocks/>
          </p:cNvSpPr>
          <p:nvPr/>
        </p:nvSpPr>
        <p:spPr>
          <a:xfrm>
            <a:off x="965357" y="2363721"/>
            <a:ext cx="4698910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defTabSz="914400">
              <a:lnSpc>
                <a:spcPct val="135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Sono state analizzate 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 presenze storiche per calcolare le </a:t>
            </a:r>
            <a:r>
              <a:rPr lang="en-US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presenze medie giornaliere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sempre considerando i </a:t>
            </a:r>
            <a:r>
              <a:rPr lang="en-US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giorni di apertura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b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 costruisce un </a:t>
            </a:r>
            <a:r>
              <a:rPr lang="en-US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grafico a dispersione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dove: </a:t>
            </a:r>
          </a:p>
          <a:p>
            <a:pPr marL="342900" lvl="0" indent="-228600" defTabSz="9144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Sull’asse delle ascisse è riportato il </a:t>
            </a:r>
            <a:r>
              <a:rPr lang="en-US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tempo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(dal 2021 al 2024). </a:t>
            </a:r>
          </a:p>
          <a:p>
            <a:pPr marL="342900" lvl="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Sull’asse delle ordinate le </a:t>
            </a:r>
            <a:r>
              <a:rPr lang="en-US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presenze medie giornaliere 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dei relativi anni. </a:t>
            </a:r>
          </a:p>
          <a:p>
            <a:pPr defTabSz="914400">
              <a:lnSpc>
                <a:spcPct val="135000"/>
              </a:lnSpc>
              <a:spcAft>
                <a:spcPts val="6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È stata tracciata una </a:t>
            </a:r>
            <a:r>
              <a:rPr lang="en-US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 di tendenza lineare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e, risolvendo l’equazione y ottenuta dalla tendenza, si ottiene la previsione del 2025 pari a 315.</a:t>
            </a:r>
          </a:p>
          <a:p>
            <a:pPr defTabSz="914400">
              <a:lnSpc>
                <a:spcPct val="135000"/>
              </a:lnSpc>
              <a:spcAft>
                <a:spcPts val="600"/>
              </a:spcAft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 prevedere le </a:t>
            </a:r>
            <a:r>
              <a:rPr lang="en-US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presenze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si moltiplicano le presenze giornaliere per I gg di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apertura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ottenendo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64880 presenze.</a:t>
            </a:r>
          </a:p>
        </p:txBody>
      </p:sp>
      <p:pic>
        <p:nvPicPr>
          <p:cNvPr id="8" name="Immagine 7" descr="Immagine che contiene testo, linea, Diagramma, numero&#10;&#10;Il contenuto generato dall'IA potrebbe non essere corretto.">
            <a:extLst>
              <a:ext uri="{FF2B5EF4-FFF2-40B4-BE49-F238E27FC236}">
                <a16:creationId xmlns:a16="http://schemas.microsoft.com/office/drawing/2014/main" id="{CFE3DB18-A507-C386-D0D8-0EFA8AEF9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73" y="3359825"/>
            <a:ext cx="5550295" cy="2636389"/>
          </a:xfrm>
          <a:prstGeom prst="rect">
            <a:avLst/>
          </a:prstGeo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4D72817A-DCE8-429A-AEFB-B70FF9F0AC3C}"/>
              </a:ext>
            </a:extLst>
          </p:cNvPr>
          <p:cNvGrpSpPr>
            <a:grpSpLocks noChangeAspect="1"/>
          </p:cNvGrpSpPr>
          <p:nvPr/>
        </p:nvGrpSpPr>
        <p:grpSpPr>
          <a:xfrm>
            <a:off x="7850640" y="774285"/>
            <a:ext cx="2160000" cy="2160000"/>
            <a:chOff x="3539538" y="5266009"/>
            <a:chExt cx="1224000" cy="1224000"/>
          </a:xfrm>
        </p:grpSpPr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7A02BA0E-24B9-FEC0-C9E3-27E014E9B1E7}"/>
                </a:ext>
              </a:extLst>
            </p:cNvPr>
            <p:cNvSpPr/>
            <p:nvPr/>
          </p:nvSpPr>
          <p:spPr>
            <a:xfrm>
              <a:off x="3539538" y="5266009"/>
              <a:ext cx="1224000" cy="1224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B0F0"/>
                </a:solidFill>
              </a:endParaRPr>
            </a:p>
          </p:txBody>
        </p:sp>
        <p:pic>
          <p:nvPicPr>
            <p:cNvPr id="7" name="Elemento grafico 6" descr="Euro contorno">
              <a:extLst>
                <a:ext uri="{FF2B5EF4-FFF2-40B4-BE49-F238E27FC236}">
                  <a16:creationId xmlns:a16="http://schemas.microsoft.com/office/drawing/2014/main" id="{A4A30F19-5905-10A1-CF31-AAE912B82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03861" y="5489613"/>
              <a:ext cx="776791" cy="776791"/>
            </a:xfrm>
            <a:prstGeom prst="rect">
              <a:avLst/>
            </a:prstGeom>
          </p:spPr>
        </p:pic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5EAB4DF-8757-97DB-4C1C-56FEBB132653}"/>
              </a:ext>
            </a:extLst>
          </p:cNvPr>
          <p:cNvSpPr txBox="1"/>
          <p:nvPr/>
        </p:nvSpPr>
        <p:spPr>
          <a:xfrm>
            <a:off x="1055714" y="1706022"/>
            <a:ext cx="413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kern="100" dirty="0">
                <a:solidFill>
                  <a:srgbClr val="003F7D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Il budget delle presenze</a:t>
            </a:r>
            <a:endParaRPr lang="it-IT" sz="3200" kern="100" dirty="0">
              <a:solidFill>
                <a:srgbClr val="003F7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3645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2AC1B1-6E21-5473-68E6-8012F35B1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96FB99-6493-07BC-C6CC-A7184B16F52B}"/>
              </a:ext>
            </a:extLst>
          </p:cNvPr>
          <p:cNvSpPr txBox="1">
            <a:spLocks/>
          </p:cNvSpPr>
          <p:nvPr/>
        </p:nvSpPr>
        <p:spPr>
          <a:xfrm>
            <a:off x="1046193" y="2290797"/>
            <a:ext cx="4823746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35000"/>
              </a:lnSpc>
              <a:spcAft>
                <a:spcPts val="6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È stato stimato analizzando le percentuali storiche che hanno inciso sul fatturato. La nuova percentuale si stima costruendo un grafico a dispersione dove:</a:t>
            </a:r>
          </a:p>
          <a:p>
            <a:pPr marL="342900" lvl="0" indent="-2286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Sull’asse delle ascisse è riportato il </a:t>
            </a:r>
            <a:r>
              <a:rPr lang="en-US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tempo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(dal 2021 al 2024). </a:t>
            </a:r>
          </a:p>
          <a:p>
            <a:pPr marL="342900" lvl="0" indent="-228600" defTabSz="914400">
              <a:lnSpc>
                <a:spcPct val="13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Sull’asse delle ordinate il </a:t>
            </a:r>
            <a:r>
              <a:rPr lang="en-US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costo del personale in percentuale 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dei relativi anni. </a:t>
            </a:r>
          </a:p>
          <a:p>
            <a:pPr defTabSz="914400">
              <a:lnSpc>
                <a:spcPct val="135000"/>
              </a:lnSpc>
            </a:pP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Viene tracciata una </a:t>
            </a:r>
            <a:r>
              <a:rPr lang="en-US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 di tendenza lineare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per stimare l’incidenza del costo del personale nel 2025 pari al 27%. Dal fatturato previsto si divide per la percentuale ottenuta e si ottiene il </a:t>
            </a:r>
            <a:r>
              <a:rPr lang="en-US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costo del personale 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 un totale di 1.967.606,82 €.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BD86258C-A58F-A960-5858-52C67B34C903}"/>
              </a:ext>
            </a:extLst>
          </p:cNvPr>
          <p:cNvGrpSpPr>
            <a:grpSpLocks noChangeAspect="1"/>
          </p:cNvGrpSpPr>
          <p:nvPr/>
        </p:nvGrpSpPr>
        <p:grpSpPr>
          <a:xfrm>
            <a:off x="7850640" y="774285"/>
            <a:ext cx="2160000" cy="2160000"/>
            <a:chOff x="7860018" y="753934"/>
            <a:chExt cx="2577600" cy="2577600"/>
          </a:xfrm>
        </p:grpSpPr>
        <p:sp>
          <p:nvSpPr>
            <p:cNvPr id="3" name="Ovale 2">
              <a:extLst>
                <a:ext uri="{FF2B5EF4-FFF2-40B4-BE49-F238E27FC236}">
                  <a16:creationId xmlns:a16="http://schemas.microsoft.com/office/drawing/2014/main" id="{987CB331-7D26-0398-84F5-638EE6AAB56E}"/>
                </a:ext>
              </a:extLst>
            </p:cNvPr>
            <p:cNvSpPr/>
            <p:nvPr/>
          </p:nvSpPr>
          <p:spPr>
            <a:xfrm>
              <a:off x="7860018" y="753934"/>
              <a:ext cx="2577600" cy="25776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B0F0"/>
                </a:solidFill>
              </a:endParaRPr>
            </a:p>
          </p:txBody>
        </p:sp>
        <p:pic>
          <p:nvPicPr>
            <p:cNvPr id="8" name="Elemento grafico 7" descr="Utenti contorno">
              <a:extLst>
                <a:ext uri="{FF2B5EF4-FFF2-40B4-BE49-F238E27FC236}">
                  <a16:creationId xmlns:a16="http://schemas.microsoft.com/office/drawing/2014/main" id="{06F0AB0C-B9CE-0834-C03E-B6DEB0051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48818" y="1142734"/>
              <a:ext cx="1800000" cy="1800000"/>
            </a:xfrm>
            <a:prstGeom prst="rect">
              <a:avLst/>
            </a:prstGeom>
          </p:spPr>
        </p:pic>
      </p:grpSp>
      <p:pic>
        <p:nvPicPr>
          <p:cNvPr id="14" name="Immagine 13" descr="Immagine che contiene testo, Diagramma, linea, numero&#10;&#10;Il contenuto generato dall'IA potrebbe non essere corretto.">
            <a:extLst>
              <a:ext uri="{FF2B5EF4-FFF2-40B4-BE49-F238E27FC236}">
                <a16:creationId xmlns:a16="http://schemas.microsoft.com/office/drawing/2014/main" id="{588804F8-A880-FDE2-3FBA-A64B512CD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748" y="3260095"/>
            <a:ext cx="5384692" cy="281534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7EDE8BD-FADF-DDC2-926D-2C2A732861AF}"/>
              </a:ext>
            </a:extLst>
          </p:cNvPr>
          <p:cNvSpPr txBox="1"/>
          <p:nvPr/>
        </p:nvSpPr>
        <p:spPr>
          <a:xfrm>
            <a:off x="1055714" y="1706022"/>
            <a:ext cx="413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kern="100" dirty="0">
                <a:solidFill>
                  <a:srgbClr val="003F7D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Il budget del Personale</a:t>
            </a:r>
            <a:endParaRPr lang="it-IT" sz="3200" kern="100" dirty="0">
              <a:solidFill>
                <a:srgbClr val="003F7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3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F41E39-FB6A-C897-7B7D-094ECD8A7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BBD690B-6C5E-D817-1F06-826B84C65C50}"/>
              </a:ext>
            </a:extLst>
          </p:cNvPr>
          <p:cNvSpPr txBox="1">
            <a:spLocks/>
          </p:cNvSpPr>
          <p:nvPr/>
        </p:nvSpPr>
        <p:spPr>
          <a:xfrm>
            <a:off x="1055715" y="2332085"/>
            <a:ext cx="4632200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defTabSz="914400">
              <a:lnSpc>
                <a:spcPct val="135000"/>
              </a:lnSpc>
              <a:spcAft>
                <a:spcPts val="6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È stato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calcolato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attraverso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un’analisi del costo pasto e delle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presenze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equivalenti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basati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rimoltiplicando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il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costo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pasto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per le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presenze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EQ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ottenendo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così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il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costo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storico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Dopo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divide il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valore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ottenuto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ogni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anno per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gg di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apertura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normalizzare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rendere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confrontabili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dati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nei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vari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anni. Si costruisce un </a:t>
            </a:r>
            <a:r>
              <a:rPr lang="en-US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grafico a dispersione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dove: </a:t>
            </a:r>
          </a:p>
          <a:p>
            <a:pPr marL="342900" lvl="0" indent="-228600" defTabSz="9144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Sull’asse delle ascisse è riportato il </a:t>
            </a:r>
            <a:r>
              <a:rPr lang="en-US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tempo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(dal 2021 al 2024). </a:t>
            </a:r>
          </a:p>
          <a:p>
            <a:pPr marL="342900" lvl="0" indent="-228600" defTabSz="914400">
              <a:lnSpc>
                <a:spcPct val="13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Sull’asse delle ordinate i </a:t>
            </a:r>
            <a:r>
              <a:rPr lang="en-US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budget F&amp;B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dei relativi anni. </a:t>
            </a:r>
          </a:p>
          <a:p>
            <a:pPr defTabSz="914400">
              <a:lnSpc>
                <a:spcPct val="135000"/>
              </a:lnSpc>
              <a:spcAft>
                <a:spcPts val="6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Viene tracciata una </a:t>
            </a:r>
            <a:r>
              <a:rPr lang="en-US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 di </a:t>
            </a:r>
            <a:r>
              <a:rPr lang="en-US" sz="14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tendenza</a:t>
            </a:r>
            <a:r>
              <a:rPr lang="en-US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lineare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e, risolvendo l’equazione y ottenuta dalla tendenza, si ottiene la previsione del 2025 pari a 3.250,24 €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moltiplica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gg di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apertura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ottenendo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totale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 669.549,44 €.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DEFD0EAA-75B4-6F9A-C651-89E8BF63BE72}"/>
              </a:ext>
            </a:extLst>
          </p:cNvPr>
          <p:cNvGrpSpPr>
            <a:grpSpLocks noChangeAspect="1"/>
          </p:cNvGrpSpPr>
          <p:nvPr/>
        </p:nvGrpSpPr>
        <p:grpSpPr>
          <a:xfrm>
            <a:off x="7850640" y="774285"/>
            <a:ext cx="2160000" cy="2160000"/>
            <a:chOff x="7860018" y="753934"/>
            <a:chExt cx="2160000" cy="2160000"/>
          </a:xfrm>
        </p:grpSpPr>
        <p:sp>
          <p:nvSpPr>
            <p:cNvPr id="3" name="Ovale 2">
              <a:extLst>
                <a:ext uri="{FF2B5EF4-FFF2-40B4-BE49-F238E27FC236}">
                  <a16:creationId xmlns:a16="http://schemas.microsoft.com/office/drawing/2014/main" id="{A6051915-0B06-C4C3-5215-039C259ED6E2}"/>
                </a:ext>
              </a:extLst>
            </p:cNvPr>
            <p:cNvSpPr/>
            <p:nvPr/>
          </p:nvSpPr>
          <p:spPr>
            <a:xfrm>
              <a:off x="7860018" y="753934"/>
              <a:ext cx="2160000" cy="2160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B0F0"/>
                </a:solidFill>
              </a:endParaRPr>
            </a:p>
          </p:txBody>
        </p:sp>
        <p:pic>
          <p:nvPicPr>
            <p:cNvPr id="5" name="Elemento grafico 4" descr="Panino e bibita contorno">
              <a:extLst>
                <a:ext uri="{FF2B5EF4-FFF2-40B4-BE49-F238E27FC236}">
                  <a16:creationId xmlns:a16="http://schemas.microsoft.com/office/drawing/2014/main" id="{F6A581E1-D030-CB53-8D4F-E087FB938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8103" y="1141788"/>
              <a:ext cx="1343830" cy="1366317"/>
            </a:xfrm>
            <a:prstGeom prst="rect">
              <a:avLst/>
            </a:prstGeom>
          </p:spPr>
        </p:pic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84A5A82-6978-6A30-7594-0182BE8E136E}"/>
              </a:ext>
            </a:extLst>
          </p:cNvPr>
          <p:cNvSpPr txBox="1"/>
          <p:nvPr/>
        </p:nvSpPr>
        <p:spPr>
          <a:xfrm>
            <a:off x="1055714" y="1706022"/>
            <a:ext cx="413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kern="100" dirty="0">
                <a:solidFill>
                  <a:srgbClr val="003F7D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Il budget F&amp;B</a:t>
            </a:r>
            <a:endParaRPr lang="it-IT" sz="3200" kern="100" dirty="0">
              <a:solidFill>
                <a:srgbClr val="003F7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magine 7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4865A2D7-A96B-F9B9-174D-8052AC642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952" y="3190673"/>
            <a:ext cx="5559268" cy="291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3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5FE136-1673-E3A3-722D-8058665AE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5BBB35A-71D9-EA0B-2C06-9E9D12FB688F}"/>
              </a:ext>
            </a:extLst>
          </p:cNvPr>
          <p:cNvSpPr txBox="1">
            <a:spLocks/>
          </p:cNvSpPr>
          <p:nvPr/>
        </p:nvSpPr>
        <p:spPr>
          <a:xfrm>
            <a:off x="1055714" y="2407670"/>
            <a:ext cx="4786807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35000"/>
              </a:lnSpc>
              <a:spcAft>
                <a:spcPts val="600"/>
              </a:spcAft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Ha 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un’analisi più articolata,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poiché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riclassificato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il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bilancio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struttura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contabilità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analitica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dei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sotto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centri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corrispondenti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ai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reparti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del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centro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servizi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È stato così costruito: </a:t>
            </a:r>
          </a:p>
          <a:p>
            <a:pPr marL="285750" indent="-285750">
              <a:lnSpc>
                <a:spcPct val="135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it-IT" sz="1400" kern="100" dirty="0"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Budget del Commerciale;</a:t>
            </a:r>
          </a:p>
          <a:p>
            <a:pPr marL="285750" indent="-285750">
              <a:lnSpc>
                <a:spcPct val="135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it-IT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Budget delle Manutenzioni;</a:t>
            </a:r>
          </a:p>
          <a:p>
            <a:pPr marL="285750" indent="-285750">
              <a:lnSpc>
                <a:spcPct val="135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it-IT" sz="1400" kern="100" dirty="0"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Budget del Legale.</a:t>
            </a:r>
            <a:endParaRPr lang="it-IT" sz="14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3BB8115-9AB0-238C-EC07-4882B6E301CA}"/>
              </a:ext>
            </a:extLst>
          </p:cNvPr>
          <p:cNvGrpSpPr>
            <a:grpSpLocks noChangeAspect="1"/>
          </p:cNvGrpSpPr>
          <p:nvPr/>
        </p:nvGrpSpPr>
        <p:grpSpPr>
          <a:xfrm>
            <a:off x="7850640" y="774285"/>
            <a:ext cx="2160000" cy="2160000"/>
            <a:chOff x="7860018" y="753934"/>
            <a:chExt cx="2160000" cy="2160000"/>
          </a:xfrm>
        </p:grpSpPr>
        <p:sp>
          <p:nvSpPr>
            <p:cNvPr id="3" name="Ovale 2">
              <a:extLst>
                <a:ext uri="{FF2B5EF4-FFF2-40B4-BE49-F238E27FC236}">
                  <a16:creationId xmlns:a16="http://schemas.microsoft.com/office/drawing/2014/main" id="{FA81FDBE-38DF-CAB0-EBA2-0BDC24E445D8}"/>
                </a:ext>
              </a:extLst>
            </p:cNvPr>
            <p:cNvSpPr/>
            <p:nvPr/>
          </p:nvSpPr>
          <p:spPr>
            <a:xfrm>
              <a:off x="7860018" y="753934"/>
              <a:ext cx="2160000" cy="2160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B0F0"/>
                </a:solidFill>
              </a:endParaRPr>
            </a:p>
          </p:txBody>
        </p:sp>
        <p:pic>
          <p:nvPicPr>
            <p:cNvPr id="5" name="Elemento grafico 4" descr="Strumenti contorno">
              <a:extLst>
                <a:ext uri="{FF2B5EF4-FFF2-40B4-BE49-F238E27FC236}">
                  <a16:creationId xmlns:a16="http://schemas.microsoft.com/office/drawing/2014/main" id="{1176B08C-72F6-DB2C-3D18-9065AB67D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6632" y="1280548"/>
              <a:ext cx="1106771" cy="1106771"/>
            </a:xfrm>
            <a:prstGeom prst="rect">
              <a:avLst/>
            </a:prstGeom>
          </p:spPr>
        </p:pic>
      </p:grpSp>
      <p:pic>
        <p:nvPicPr>
          <p:cNvPr id="4" name="Immagine 3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5D47EA78-B122-145D-A403-F3AB51F79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480" y="3700064"/>
            <a:ext cx="4968888" cy="216387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4CF450F-E24B-5BD3-2768-F378FF888EFD}"/>
              </a:ext>
            </a:extLst>
          </p:cNvPr>
          <p:cNvSpPr txBox="1"/>
          <p:nvPr/>
        </p:nvSpPr>
        <p:spPr>
          <a:xfrm>
            <a:off x="1055714" y="1706022"/>
            <a:ext cx="413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kern="100" dirty="0">
                <a:solidFill>
                  <a:srgbClr val="003F7D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Il budget </a:t>
            </a:r>
            <a:r>
              <a:rPr lang="it-IT" sz="3200" kern="100" dirty="0">
                <a:solidFill>
                  <a:srgbClr val="003F7D"/>
                </a:solidFill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dei servizi</a:t>
            </a:r>
            <a:endParaRPr lang="it-IT" sz="3200" kern="100" dirty="0">
              <a:solidFill>
                <a:srgbClr val="003F7D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433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</TotalTime>
  <Words>1093</Words>
  <Application>Microsoft Macintosh PowerPoint</Application>
  <PresentationFormat>Widescreen</PresentationFormat>
  <Paragraphs>71</Paragraphs>
  <Slides>16</Slides>
  <Notes>4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5" baseType="lpstr">
      <vt:lpstr>Brush Script MT</vt:lpstr>
      <vt:lpstr>Aptos</vt:lpstr>
      <vt:lpstr>Aptos Display</vt:lpstr>
      <vt:lpstr>Aptos Narrow</vt:lpstr>
      <vt:lpstr>Arial</vt:lpstr>
      <vt:lpstr>Calibri</vt:lpstr>
      <vt:lpstr>Wingdings</vt:lpstr>
      <vt:lpstr>Tema di Office</vt:lpstr>
      <vt:lpstr>Foglio di lavoro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Adriana Massafra</dc:creator>
  <cp:lastModifiedBy>Adriana Massafra</cp:lastModifiedBy>
  <cp:revision>46</cp:revision>
  <dcterms:created xsi:type="dcterms:W3CDTF">2025-03-08T14:05:55Z</dcterms:created>
  <dcterms:modified xsi:type="dcterms:W3CDTF">2025-03-25T11:08:54Z</dcterms:modified>
</cp:coreProperties>
</file>