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.xml.rels" ContentType="application/vnd.openxmlformats-package.relationships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 anchorCtr="1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 anchorCtr="1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 anchorCtr="1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 anchorCtr="1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 anchorCtr="1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 anchorCtr="1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Ctr="1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Ctr="1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Ctr="1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 anchorCtr="1"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 anchorCtr="1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8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 anchorCtr="1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 anchorCtr="1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 anchorCtr="1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 anchorCtr="1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 anchorCtr="1"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 anchorCtr="1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 anchorCtr="1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 anchorCtr="1"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 anchorCtr="1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 anchorCtr="1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 anchorCtr="1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 anchorCtr="1"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 anchorCtr="1"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 anchorCtr="1"/>
          <a:p>
            <a:endParaRPr/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 anchorCtr="1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Ctr="1"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Ctr="1"/>
          <a:p>
            <a:endParaRPr/>
          </a:p>
        </p:txBody>
      </p:sp>
      <p:pic>
        <p:nvPicPr>
          <p:cNvPr id="7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4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Ctr="1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 anchorCtr="1"/>
          <a:p>
            <a:endParaRPr/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 anchorCtr="1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Ctr="1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8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 anchorCtr="1"/>
          <a:p>
            <a:endParaRPr/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 anchorCtr="1"/>
          <a:p>
            <a:endParaRPr/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 anchorCtr="1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 anchorCtr="1"/>
          <a:p>
            <a:endParaRPr/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 anchorCtr="1"/>
          <a:p>
            <a:endParaRPr/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 anchorCtr="1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 anchorCtr="1"/>
          <a:p>
            <a:endParaRPr/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 anchorCtr="1"/>
          <a:p>
            <a:endParaRPr/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 anchorCtr="1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 anchorCtr="1"/>
          <a:p>
            <a:endParaRPr/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 anchorCtr="1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 anchorCtr="1"/>
          <a:p>
            <a:endParaRPr/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 anchorCtr="1"/>
          <a:p>
            <a:endParaRPr/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 anchorCtr="1"/>
          <a:p>
            <a:endParaRPr/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 anchorCtr="1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Ctr="1"/>
          <a:p>
            <a:endParaRPr/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Ctr="1"/>
          <a:p>
            <a:endParaRPr/>
          </a:p>
        </p:txBody>
      </p:sp>
      <p:pic>
        <p:nvPicPr>
          <p:cNvPr id="115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116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 anchorCtr="1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 anchorCtr="1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8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 anchorCtr="1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 anchorCtr="1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 anchorCtr="1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 anchorCtr="1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 anchorCtr="1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 anchorCtr="1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 anchorCtr="1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 anchorCtr="1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 anchorCtr="1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1/10/16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D9633599-3774-415A-9E26-19B04611CDDD}" type="slidenum">
              <a:rPr lang="en-US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400"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anchorCtr="1"/>
          <a:p>
            <a:pPr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–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Arial"/>
              <a:buChar char="»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Fifth level</a:t>
            </a:r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1/10/16</a:t>
            </a:r>
            <a:endParaRPr/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90028249-9CE4-4295-8D53-0FDBCD91A2A1}" type="slidenum">
              <a:rPr lang="en-US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1/10/16</a:t>
            </a:r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141F9BDF-C5B5-490D-AE65-C635E74A14B4}" type="slidenum">
              <a:rPr lang="en-US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81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400"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000">
                <a:solidFill>
                  <a:srgbClr val="000000"/>
                </a:solidFill>
                <a:latin typeface="Calibri"/>
              </a:rPr>
              <a:t>Machinekit &amp; ROS-Industrial</a:t>
            </a:r>
            <a:r>
              <a:rPr lang="en-US" sz="4000">
                <a:solidFill>
                  <a:srgbClr val="000000"/>
                </a:solidFill>
                <a:latin typeface="Calibri"/>
              </a:rPr>
              <a:t>
</a:t>
            </a:r>
            <a:r>
              <a:rPr lang="en-US" sz="4000">
                <a:solidFill>
                  <a:srgbClr val="000000"/>
                </a:solidFill>
                <a:latin typeface="Calibri"/>
              </a:rPr>
              <a:t>(2016-1-12)</a:t>
            </a:r>
            <a:endParaRPr/>
          </a:p>
        </p:txBody>
      </p:sp>
      <p:sp>
        <p:nvSpPr>
          <p:cNvPr id="118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3200">
                <a:solidFill>
                  <a:srgbClr val="8b8b8b"/>
                </a:solidFill>
                <a:latin typeface="Calibri"/>
              </a:rPr>
              <a:t>Charles Steinkuehler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Machinekit HAL</a:t>
            </a:r>
            <a:endParaRPr/>
          </a:p>
        </p:txBody>
      </p:sp>
      <p:sp>
        <p:nvSpPr>
          <p:cNvPr id="120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anchorCtr="1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Virtual electronics lab-bench with real-world physical I/O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Lots of stock components (PID, stepgen, debounce, filters, etc)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Virtual wires (atomic values in shared memory)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Test equipment (HALScope, HALMeter)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Dynamic environment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Components and signals can be added and deleted at run-time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Python and C bindings to create and interact with HAL objects</a:t>
            </a:r>
            <a:endParaRPr/>
          </a:p>
          <a:p>
            <a:pPr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Real-world connectivity to physical signals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Step/direction, Encoders, PWM, GPIO, and other I/O available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x86 support for LPT and “smart” FPGA I/O cards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Open-source VHDL code available!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BeagleBone supports GPIO driven by PRU for fine-grained timings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Connecting ROS to Machinekit</a:t>
            </a:r>
            <a:endParaRPr/>
          </a:p>
        </p:txBody>
      </p:sp>
      <p:sp>
        <p:nvSpPr>
          <p:cNvPr id="122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anchorCtr="1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ROS Message ↔ Machinekit HAL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Directly connect signals (atomic values)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Ring and triple buffers for signal groups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Protobuf messages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Where to tie into ROS?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Value updates are easy (both directions)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“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Middleware” is more complicated: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Joint homing &amp; enforcing limits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Small time-scale path planning and closing servo loops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Can be in ROS or Machinekit or both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Reuse existing ROS code (ros_control?)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Example (simple) Applications</a:t>
            </a:r>
            <a:endParaRPr/>
          </a:p>
        </p:txBody>
      </p:sp>
      <p:sp>
        <p:nvSpPr>
          <p:cNvPr id="124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anchorCtr="1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Physical stepper tracking JointTrajectory messages from ROS: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
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https://youtu.be/b4O2KU2bLWE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Three stepper motors tracking 3D mouse: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
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https://youtu.be/m0OeaTcWTZA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Machinekit HAL values → ROS Message: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
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https://github.com/mhaberler/ros_hello_machinekit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