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4651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723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1742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8210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3950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8356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5064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0752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5780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4/23/2022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1423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8582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4/23/2022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9446561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56" r:id="rId5"/>
    <p:sldLayoutId id="2147483762"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6" name="Rectangle 15">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ogo&#10;&#10;Description automatically generated">
            <a:extLst>
              <a:ext uri="{FF2B5EF4-FFF2-40B4-BE49-F238E27FC236}">
                <a16:creationId xmlns:a16="http://schemas.microsoft.com/office/drawing/2014/main" id="{47CFCCBA-76D8-4A5D-B72B-215161746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821" y="648231"/>
            <a:ext cx="8466661" cy="3217333"/>
          </a:xfrm>
          <a:prstGeom prst="rect">
            <a:avLst/>
          </a:prstGeom>
        </p:spPr>
      </p:pic>
      <p:sp>
        <p:nvSpPr>
          <p:cNvPr id="18" name="Rectangle 17">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5B3A94"/>
          </a:solidFill>
          <a:ln w="6350" cap="flat" cmpd="sng" algn="ctr">
            <a:noFill/>
            <a:prstDash val="solid"/>
          </a:ln>
          <a:effectLst>
            <a:outerShdw blurRad="50800" algn="ctr" rotWithShape="0">
              <a:prstClr val="black">
                <a:alpha val="66000"/>
              </a:prstClr>
            </a:outerShdw>
            <a:softEdge rad="0"/>
          </a:effectLst>
        </p:spPr>
      </p:sp>
      <p:sp>
        <p:nvSpPr>
          <p:cNvPr id="20" name="Rectangle 19">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0320D686-A1F3-4DD6-865A-542E7F8B91A2}"/>
              </a:ext>
            </a:extLst>
          </p:cNvPr>
          <p:cNvSpPr>
            <a:spLocks noGrp="1"/>
          </p:cNvSpPr>
          <p:nvPr>
            <p:ph type="ctrTitle"/>
          </p:nvPr>
        </p:nvSpPr>
        <p:spPr>
          <a:xfrm>
            <a:off x="919877" y="4422776"/>
            <a:ext cx="4978899" cy="1444718"/>
          </a:xfrm>
        </p:spPr>
        <p:txBody>
          <a:bodyPr vert="horz" lIns="91440" tIns="45720" rIns="91440" bIns="45720" rtlCol="0" anchor="ctr">
            <a:normAutofit/>
          </a:bodyPr>
          <a:lstStyle/>
          <a:p>
            <a:pPr algn="r">
              <a:lnSpc>
                <a:spcPct val="90000"/>
              </a:lnSpc>
            </a:pPr>
            <a:r>
              <a:rPr lang="en-US" sz="4800" cap="none" spc="0" dirty="0">
                <a:solidFill>
                  <a:schemeClr val="accent2">
                    <a:lumMod val="40000"/>
                    <a:lumOff val="60000"/>
                  </a:schemeClr>
                </a:solidFill>
              </a:rPr>
              <a:t>ML – SPRINT</a:t>
            </a:r>
            <a:br>
              <a:rPr lang="en-US" sz="4800" cap="none" spc="0" dirty="0">
                <a:solidFill>
                  <a:schemeClr val="tx1"/>
                </a:solidFill>
              </a:rPr>
            </a:br>
            <a:r>
              <a:rPr lang="en-US" sz="4800" cap="none" spc="0" dirty="0">
                <a:solidFill>
                  <a:schemeClr val="accent1">
                    <a:lumMod val="40000"/>
                    <a:lumOff val="60000"/>
                  </a:schemeClr>
                </a:solidFill>
              </a:rPr>
              <a:t>HACKATHON</a:t>
            </a:r>
          </a:p>
        </p:txBody>
      </p:sp>
      <p:cxnSp>
        <p:nvCxnSpPr>
          <p:cNvPr id="22" name="Straight Connector 21">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136D6E7-BC5B-4098-8871-D2746282C2A4}"/>
              </a:ext>
            </a:extLst>
          </p:cNvPr>
          <p:cNvSpPr>
            <a:spLocks noGrp="1"/>
          </p:cNvSpPr>
          <p:nvPr>
            <p:ph type="subTitle" idx="1"/>
          </p:nvPr>
        </p:nvSpPr>
        <p:spPr>
          <a:xfrm>
            <a:off x="6256866" y="4495894"/>
            <a:ext cx="4978899" cy="1444718"/>
          </a:xfrm>
        </p:spPr>
        <p:txBody>
          <a:bodyPr vert="horz" lIns="91440" tIns="45720" rIns="91440" bIns="45720" rtlCol="0" anchor="ctr">
            <a:normAutofit/>
          </a:bodyPr>
          <a:lstStyle/>
          <a:p>
            <a:pPr indent="-182880" algn="l">
              <a:lnSpc>
                <a:spcPct val="90000"/>
              </a:lnSpc>
              <a:spcAft>
                <a:spcPts val="600"/>
              </a:spcAft>
              <a:buFont typeface="Garamond" pitchFamily="18" charset="0"/>
              <a:buChar char="◦"/>
            </a:pPr>
            <a:r>
              <a:rPr lang="en-US" sz="1500" b="1">
                <a:solidFill>
                  <a:schemeClr val="tx1"/>
                </a:solidFill>
              </a:rPr>
              <a:t>TEAM: ML-Enthusiasts</a:t>
            </a:r>
          </a:p>
          <a:p>
            <a:pPr indent="-182880" algn="l">
              <a:lnSpc>
                <a:spcPct val="90000"/>
              </a:lnSpc>
              <a:spcAft>
                <a:spcPts val="600"/>
              </a:spcAft>
              <a:buFont typeface="Garamond" pitchFamily="18" charset="0"/>
              <a:buChar char="◦"/>
            </a:pPr>
            <a:r>
              <a:rPr lang="en-US" sz="1500">
                <a:solidFill>
                  <a:schemeClr val="tx1"/>
                </a:solidFill>
              </a:rPr>
              <a:t>Tanzeel Khan – 20MIM10148</a:t>
            </a:r>
          </a:p>
          <a:p>
            <a:pPr indent="-182880" algn="l">
              <a:lnSpc>
                <a:spcPct val="90000"/>
              </a:lnSpc>
              <a:spcAft>
                <a:spcPts val="600"/>
              </a:spcAft>
              <a:buFont typeface="Garamond" pitchFamily="18" charset="0"/>
              <a:buChar char="◦"/>
            </a:pPr>
            <a:r>
              <a:rPr lang="en-US" sz="1500">
                <a:solidFill>
                  <a:schemeClr val="tx1"/>
                </a:solidFill>
              </a:rPr>
              <a:t>Ayush Kesarwani  - 20MIM10138</a:t>
            </a:r>
          </a:p>
          <a:p>
            <a:pPr indent="-182880" algn="l">
              <a:lnSpc>
                <a:spcPct val="90000"/>
              </a:lnSpc>
              <a:spcAft>
                <a:spcPts val="600"/>
              </a:spcAft>
              <a:buFont typeface="Garamond" pitchFamily="18" charset="0"/>
              <a:buChar char="◦"/>
            </a:pPr>
            <a:r>
              <a:rPr lang="en-US" sz="1500">
                <a:solidFill>
                  <a:schemeClr val="tx1"/>
                </a:solidFill>
              </a:rPr>
              <a:t>Tushar Mishra  - 20BHI10028</a:t>
            </a:r>
          </a:p>
          <a:p>
            <a:pPr indent="-182880" algn="l">
              <a:lnSpc>
                <a:spcPct val="90000"/>
              </a:lnSpc>
              <a:spcAft>
                <a:spcPts val="600"/>
              </a:spcAft>
              <a:buFont typeface="Garamond" pitchFamily="18" charset="0"/>
              <a:buChar char="◦"/>
            </a:pPr>
            <a:r>
              <a:rPr lang="en-US" sz="1500">
                <a:solidFill>
                  <a:schemeClr val="tx1"/>
                </a:solidFill>
              </a:rPr>
              <a:t>Rajat Gore – 20BAI10184</a:t>
            </a:r>
          </a:p>
        </p:txBody>
      </p:sp>
    </p:spTree>
    <p:extLst>
      <p:ext uri="{BB962C8B-B14F-4D97-AF65-F5344CB8AC3E}">
        <p14:creationId xmlns:p14="http://schemas.microsoft.com/office/powerpoint/2010/main" val="13477710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7BBF23D0-DECE-782D-8CF0-0634B547E5DC}"/>
              </a:ext>
            </a:extLst>
          </p:cNvPr>
          <p:cNvPicPr>
            <a:picLocks noChangeAspect="1"/>
          </p:cNvPicPr>
          <p:nvPr/>
        </p:nvPicPr>
        <p:blipFill rotWithShape="1">
          <a:blip r:embed="rId2">
            <a:alphaModFix amt="35000"/>
          </a:blip>
          <a:srcRect t="5743" b="9987"/>
          <a:stretch/>
        </p:blipFill>
        <p:spPr>
          <a:xfrm>
            <a:off x="20" y="10"/>
            <a:ext cx="12191980" cy="6857990"/>
          </a:xfrm>
          <a:prstGeom prst="rect">
            <a:avLst/>
          </a:prstGeom>
        </p:spPr>
      </p:pic>
      <p:sp>
        <p:nvSpPr>
          <p:cNvPr id="2" name="Title 1">
            <a:extLst>
              <a:ext uri="{FF2B5EF4-FFF2-40B4-BE49-F238E27FC236}">
                <a16:creationId xmlns:a16="http://schemas.microsoft.com/office/drawing/2014/main" id="{67C6DB55-96D5-49B4-85A1-A18E314977FB}"/>
              </a:ext>
            </a:extLst>
          </p:cNvPr>
          <p:cNvSpPr>
            <a:spLocks noGrp="1"/>
          </p:cNvSpPr>
          <p:nvPr>
            <p:ph type="title"/>
          </p:nvPr>
        </p:nvSpPr>
        <p:spPr>
          <a:xfrm>
            <a:off x="1066800" y="642594"/>
            <a:ext cx="10058400" cy="1371600"/>
          </a:xfrm>
        </p:spPr>
        <p:txBody>
          <a:bodyPr>
            <a:normAutofit/>
          </a:bodyPr>
          <a:lstStyle/>
          <a:p>
            <a:r>
              <a:rPr lang="en-CA" sz="5400" dirty="0">
                <a:solidFill>
                  <a:srgbClr val="00B0F0"/>
                </a:solidFill>
              </a:rPr>
              <a:t>Problem Statement</a:t>
            </a:r>
          </a:p>
        </p:txBody>
      </p:sp>
      <p:sp>
        <p:nvSpPr>
          <p:cNvPr id="3" name="Content Placeholder 2">
            <a:extLst>
              <a:ext uri="{FF2B5EF4-FFF2-40B4-BE49-F238E27FC236}">
                <a16:creationId xmlns:a16="http://schemas.microsoft.com/office/drawing/2014/main" id="{CD0F0DC7-376B-4811-9FC0-91AEA942CF25}"/>
              </a:ext>
            </a:extLst>
          </p:cNvPr>
          <p:cNvSpPr>
            <a:spLocks noGrp="1"/>
          </p:cNvSpPr>
          <p:nvPr>
            <p:ph idx="1"/>
          </p:nvPr>
        </p:nvSpPr>
        <p:spPr>
          <a:xfrm>
            <a:off x="1143712" y="2915920"/>
            <a:ext cx="6214217" cy="674263"/>
          </a:xfrm>
        </p:spPr>
        <p:txBody>
          <a:bodyPr>
            <a:normAutofit/>
          </a:bodyPr>
          <a:lstStyle/>
          <a:p>
            <a:pPr marL="0" indent="0">
              <a:buNone/>
            </a:pPr>
            <a:r>
              <a:rPr lang="en-US" dirty="0"/>
              <a:t>Develop a model to visualize data from mall customers and cluster them into ages and potential products purchased.</a:t>
            </a:r>
            <a:endParaRPr lang="en-CA" dirty="0"/>
          </a:p>
        </p:txBody>
      </p:sp>
      <p:sp>
        <p:nvSpPr>
          <p:cNvPr id="15" name="Rectangle 10">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
        <p:nvSpPr>
          <p:cNvPr id="4" name="TextBox 3">
            <a:extLst>
              <a:ext uri="{FF2B5EF4-FFF2-40B4-BE49-F238E27FC236}">
                <a16:creationId xmlns:a16="http://schemas.microsoft.com/office/drawing/2014/main" id="{C85E1A97-0F96-40E2-B766-49779F722BB1}"/>
              </a:ext>
            </a:extLst>
          </p:cNvPr>
          <p:cNvSpPr txBox="1"/>
          <p:nvPr/>
        </p:nvSpPr>
        <p:spPr>
          <a:xfrm>
            <a:off x="1143712" y="2133061"/>
            <a:ext cx="4187439" cy="646331"/>
          </a:xfrm>
          <a:prstGeom prst="rect">
            <a:avLst/>
          </a:prstGeom>
          <a:noFill/>
        </p:spPr>
        <p:txBody>
          <a:bodyPr wrap="square" rtlCol="0">
            <a:spAutoFit/>
          </a:bodyPr>
          <a:lstStyle/>
          <a:p>
            <a:pPr marL="0" indent="0">
              <a:buNone/>
            </a:pPr>
            <a:r>
              <a:rPr lang="en-US" b="1" dirty="0"/>
              <a:t>Grouping customers into ideal number of clusters: </a:t>
            </a:r>
          </a:p>
        </p:txBody>
      </p:sp>
    </p:spTree>
    <p:extLst>
      <p:ext uri="{BB962C8B-B14F-4D97-AF65-F5344CB8AC3E}">
        <p14:creationId xmlns:p14="http://schemas.microsoft.com/office/powerpoint/2010/main" val="24088615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30C1-4AFA-467E-9E2B-0FB31ABAC05D}"/>
              </a:ext>
            </a:extLst>
          </p:cNvPr>
          <p:cNvSpPr>
            <a:spLocks noGrp="1"/>
          </p:cNvSpPr>
          <p:nvPr>
            <p:ph type="title"/>
          </p:nvPr>
        </p:nvSpPr>
        <p:spPr>
          <a:xfrm>
            <a:off x="818972" y="488769"/>
            <a:ext cx="9888908" cy="1032382"/>
          </a:xfrm>
        </p:spPr>
        <p:txBody>
          <a:bodyPr/>
          <a:lstStyle/>
          <a:p>
            <a:r>
              <a:rPr lang="en-CA" dirty="0">
                <a:solidFill>
                  <a:srgbClr val="00B0F0"/>
                </a:solidFill>
              </a:rPr>
              <a:t>Data Exploration</a:t>
            </a:r>
          </a:p>
        </p:txBody>
      </p:sp>
      <p:pic>
        <p:nvPicPr>
          <p:cNvPr id="7" name="Picture 6" descr="Graphical user interface&#10;&#10;Description automatically generated">
            <a:extLst>
              <a:ext uri="{FF2B5EF4-FFF2-40B4-BE49-F238E27FC236}">
                <a16:creationId xmlns:a16="http://schemas.microsoft.com/office/drawing/2014/main" id="{279E377D-A80E-45E2-9B3B-0F08D41F91DB}"/>
              </a:ext>
            </a:extLst>
          </p:cNvPr>
          <p:cNvPicPr>
            <a:picLocks noChangeAspect="1"/>
          </p:cNvPicPr>
          <p:nvPr/>
        </p:nvPicPr>
        <p:blipFill rotWithShape="1">
          <a:blip r:embed="rId2">
            <a:extLst>
              <a:ext uri="{28A0092B-C50C-407E-A947-70E740481C1C}">
                <a14:useLocalDpi xmlns:a14="http://schemas.microsoft.com/office/drawing/2010/main" val="0"/>
              </a:ext>
            </a:extLst>
          </a:blip>
          <a:srcRect l="12879" t="22181" r="13787" b="9629"/>
          <a:stretch/>
        </p:blipFill>
        <p:spPr>
          <a:xfrm>
            <a:off x="1484120" y="1447260"/>
            <a:ext cx="7031808" cy="3677959"/>
          </a:xfrm>
          <a:prstGeom prst="rect">
            <a:avLst/>
          </a:prstGeom>
        </p:spPr>
      </p:pic>
      <p:pic>
        <p:nvPicPr>
          <p:cNvPr id="8" name="Picture 7" descr="Graphical user interface, application, table&#10;&#10;Description automatically generated">
            <a:extLst>
              <a:ext uri="{FF2B5EF4-FFF2-40B4-BE49-F238E27FC236}">
                <a16:creationId xmlns:a16="http://schemas.microsoft.com/office/drawing/2014/main" id="{8B8DE822-64F0-4E19-AABB-3DCB6B466487}"/>
              </a:ext>
            </a:extLst>
          </p:cNvPr>
          <p:cNvPicPr>
            <a:picLocks noChangeAspect="1"/>
          </p:cNvPicPr>
          <p:nvPr/>
        </p:nvPicPr>
        <p:blipFill rotWithShape="1">
          <a:blip r:embed="rId3">
            <a:extLst>
              <a:ext uri="{28A0092B-C50C-407E-A947-70E740481C1C}">
                <a14:useLocalDpi xmlns:a14="http://schemas.microsoft.com/office/drawing/2010/main" val="0"/>
              </a:ext>
            </a:extLst>
          </a:blip>
          <a:srcRect l="15328" t="59641" r="14219" b="32764"/>
          <a:stretch/>
        </p:blipFill>
        <p:spPr>
          <a:xfrm>
            <a:off x="1484121" y="5125219"/>
            <a:ext cx="7031808" cy="422071"/>
          </a:xfrm>
          <a:prstGeom prst="rect">
            <a:avLst/>
          </a:prstGeom>
        </p:spPr>
      </p:pic>
      <p:sp>
        <p:nvSpPr>
          <p:cNvPr id="9" name="TextBox 8">
            <a:extLst>
              <a:ext uri="{FF2B5EF4-FFF2-40B4-BE49-F238E27FC236}">
                <a16:creationId xmlns:a16="http://schemas.microsoft.com/office/drawing/2014/main" id="{053627E8-8852-4308-A304-A04DFFB527ED}"/>
              </a:ext>
            </a:extLst>
          </p:cNvPr>
          <p:cNvSpPr txBox="1"/>
          <p:nvPr/>
        </p:nvSpPr>
        <p:spPr>
          <a:xfrm>
            <a:off x="818972" y="5701516"/>
            <a:ext cx="9414919" cy="369332"/>
          </a:xfrm>
          <a:prstGeom prst="rect">
            <a:avLst/>
          </a:prstGeom>
          <a:noFill/>
        </p:spPr>
        <p:txBody>
          <a:bodyPr wrap="square" rtlCol="0">
            <a:spAutoFit/>
          </a:bodyPr>
          <a:lstStyle/>
          <a:p>
            <a:r>
              <a:rPr lang="en-CA" dirty="0"/>
              <a:t>We concluded that we can apply K-means clustering for the customer segmentation</a:t>
            </a:r>
          </a:p>
        </p:txBody>
      </p:sp>
    </p:spTree>
    <p:extLst>
      <p:ext uri="{BB962C8B-B14F-4D97-AF65-F5344CB8AC3E}">
        <p14:creationId xmlns:p14="http://schemas.microsoft.com/office/powerpoint/2010/main" val="420433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8ED176D5-DF3E-4B3B-8CB2-AFB85771D28C}"/>
              </a:ext>
            </a:extLst>
          </p:cNvPr>
          <p:cNvPicPr>
            <a:picLocks noChangeAspect="1"/>
          </p:cNvPicPr>
          <p:nvPr/>
        </p:nvPicPr>
        <p:blipFill rotWithShape="1">
          <a:blip r:embed="rId2">
            <a:extLst>
              <a:ext uri="{28A0092B-C50C-407E-A947-70E740481C1C}">
                <a14:useLocalDpi xmlns:a14="http://schemas.microsoft.com/office/drawing/2010/main" val="0"/>
              </a:ext>
            </a:extLst>
          </a:blip>
          <a:srcRect l="13940" t="23031" r="13484" b="9899"/>
          <a:stretch/>
        </p:blipFill>
        <p:spPr>
          <a:xfrm>
            <a:off x="1191492" y="1403927"/>
            <a:ext cx="8848436" cy="4599709"/>
          </a:xfrm>
          <a:prstGeom prst="rect">
            <a:avLst/>
          </a:prstGeom>
        </p:spPr>
      </p:pic>
      <p:sp>
        <p:nvSpPr>
          <p:cNvPr id="8" name="TextBox 7">
            <a:extLst>
              <a:ext uri="{FF2B5EF4-FFF2-40B4-BE49-F238E27FC236}">
                <a16:creationId xmlns:a16="http://schemas.microsoft.com/office/drawing/2014/main" id="{6608AB52-E86E-4F9D-A75F-249099B67D4F}"/>
              </a:ext>
            </a:extLst>
          </p:cNvPr>
          <p:cNvSpPr txBox="1"/>
          <p:nvPr/>
        </p:nvSpPr>
        <p:spPr>
          <a:xfrm>
            <a:off x="840509" y="554182"/>
            <a:ext cx="9753600" cy="646331"/>
          </a:xfrm>
          <a:prstGeom prst="rect">
            <a:avLst/>
          </a:prstGeom>
          <a:noFill/>
        </p:spPr>
        <p:txBody>
          <a:bodyPr wrap="square" rtlCol="0">
            <a:spAutoFit/>
          </a:bodyPr>
          <a:lstStyle/>
          <a:p>
            <a:r>
              <a:rPr lang="en-CA" dirty="0"/>
              <a:t>So , now we use the elbow method to find the optimal number of Clusters. </a:t>
            </a:r>
          </a:p>
          <a:p>
            <a:r>
              <a:rPr lang="en-CA" dirty="0"/>
              <a:t>Which in this case comes out to be 4.</a:t>
            </a:r>
          </a:p>
        </p:txBody>
      </p:sp>
    </p:spTree>
    <p:extLst>
      <p:ext uri="{BB962C8B-B14F-4D97-AF65-F5344CB8AC3E}">
        <p14:creationId xmlns:p14="http://schemas.microsoft.com/office/powerpoint/2010/main" val="54826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E84C9FAD-F432-48AE-8A8D-F89A2E65DED8}"/>
              </a:ext>
            </a:extLst>
          </p:cNvPr>
          <p:cNvPicPr>
            <a:picLocks noChangeAspect="1"/>
          </p:cNvPicPr>
          <p:nvPr/>
        </p:nvPicPr>
        <p:blipFill rotWithShape="1">
          <a:blip r:embed="rId2">
            <a:extLst>
              <a:ext uri="{28A0092B-C50C-407E-A947-70E740481C1C}">
                <a14:useLocalDpi xmlns:a14="http://schemas.microsoft.com/office/drawing/2010/main" val="0"/>
              </a:ext>
            </a:extLst>
          </a:blip>
          <a:srcRect l="14243" t="23166" r="14091" b="49999"/>
          <a:stretch/>
        </p:blipFill>
        <p:spPr>
          <a:xfrm>
            <a:off x="591126" y="517236"/>
            <a:ext cx="9568874" cy="1782619"/>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510A6E36-7B2B-4023-8AD6-035B04913F03}"/>
              </a:ext>
            </a:extLst>
          </p:cNvPr>
          <p:cNvPicPr>
            <a:picLocks noChangeAspect="1"/>
          </p:cNvPicPr>
          <p:nvPr/>
        </p:nvPicPr>
        <p:blipFill rotWithShape="1">
          <a:blip r:embed="rId3">
            <a:extLst>
              <a:ext uri="{28A0092B-C50C-407E-A947-70E740481C1C}">
                <a14:useLocalDpi xmlns:a14="http://schemas.microsoft.com/office/drawing/2010/main" val="0"/>
              </a:ext>
            </a:extLst>
          </a:blip>
          <a:srcRect l="13107" t="34344" r="13711" b="4512"/>
          <a:stretch/>
        </p:blipFill>
        <p:spPr>
          <a:xfrm>
            <a:off x="591126" y="2299855"/>
            <a:ext cx="9568873" cy="3982833"/>
          </a:xfrm>
          <a:prstGeom prst="rect">
            <a:avLst/>
          </a:prstGeom>
        </p:spPr>
      </p:pic>
    </p:spTree>
    <p:extLst>
      <p:ext uri="{BB962C8B-B14F-4D97-AF65-F5344CB8AC3E}">
        <p14:creationId xmlns:p14="http://schemas.microsoft.com/office/powerpoint/2010/main" val="239842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10;&#10;Description automatically generated">
            <a:extLst>
              <a:ext uri="{FF2B5EF4-FFF2-40B4-BE49-F238E27FC236}">
                <a16:creationId xmlns:a16="http://schemas.microsoft.com/office/drawing/2014/main" id="{1580E7BF-F5E9-47D6-82AA-88499F6BAADE}"/>
              </a:ext>
            </a:extLst>
          </p:cNvPr>
          <p:cNvPicPr>
            <a:picLocks noChangeAspect="1"/>
          </p:cNvPicPr>
          <p:nvPr/>
        </p:nvPicPr>
        <p:blipFill rotWithShape="1">
          <a:blip r:embed="rId2">
            <a:extLst>
              <a:ext uri="{28A0092B-C50C-407E-A947-70E740481C1C}">
                <a14:useLocalDpi xmlns:a14="http://schemas.microsoft.com/office/drawing/2010/main" val="0"/>
              </a:ext>
            </a:extLst>
          </a:blip>
          <a:srcRect l="14697" t="52390" r="13940" b="7879"/>
          <a:stretch/>
        </p:blipFill>
        <p:spPr>
          <a:xfrm>
            <a:off x="932873" y="1052944"/>
            <a:ext cx="8700654" cy="2724729"/>
          </a:xfrm>
          <a:prstGeom prst="rect">
            <a:avLst/>
          </a:prstGeom>
        </p:spPr>
      </p:pic>
      <p:sp>
        <p:nvSpPr>
          <p:cNvPr id="6" name="TextBox 5">
            <a:extLst>
              <a:ext uri="{FF2B5EF4-FFF2-40B4-BE49-F238E27FC236}">
                <a16:creationId xmlns:a16="http://schemas.microsoft.com/office/drawing/2014/main" id="{C4D61CA9-2EC7-443A-A3A3-08AD12A1BB80}"/>
              </a:ext>
            </a:extLst>
          </p:cNvPr>
          <p:cNvSpPr txBox="1"/>
          <p:nvPr/>
        </p:nvSpPr>
        <p:spPr>
          <a:xfrm>
            <a:off x="1016000" y="535709"/>
            <a:ext cx="9051636" cy="369332"/>
          </a:xfrm>
          <a:prstGeom prst="rect">
            <a:avLst/>
          </a:prstGeom>
          <a:noFill/>
        </p:spPr>
        <p:txBody>
          <a:bodyPr wrap="square" rtlCol="0">
            <a:spAutoFit/>
          </a:bodyPr>
          <a:lstStyle/>
          <a:p>
            <a:r>
              <a:rPr lang="en-CA" dirty="0"/>
              <a:t>After finding the clusters, we filtered our dataset.</a:t>
            </a:r>
          </a:p>
        </p:txBody>
      </p:sp>
    </p:spTree>
    <p:extLst>
      <p:ext uri="{BB962C8B-B14F-4D97-AF65-F5344CB8AC3E}">
        <p14:creationId xmlns:p14="http://schemas.microsoft.com/office/powerpoint/2010/main" val="43512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DA59-F4F6-4ED9-A0C0-14BC353F4370}"/>
              </a:ext>
            </a:extLst>
          </p:cNvPr>
          <p:cNvSpPr>
            <a:spLocks noGrp="1"/>
          </p:cNvSpPr>
          <p:nvPr>
            <p:ph type="title"/>
          </p:nvPr>
        </p:nvSpPr>
        <p:spPr>
          <a:xfrm>
            <a:off x="1066800" y="642594"/>
            <a:ext cx="9832109" cy="964533"/>
          </a:xfrm>
        </p:spPr>
        <p:txBody>
          <a:bodyPr/>
          <a:lstStyle/>
          <a:p>
            <a:r>
              <a:rPr lang="en-CA" dirty="0">
                <a:solidFill>
                  <a:srgbClr val="00B0F0"/>
                </a:solidFill>
              </a:rPr>
              <a:t>Conclusion</a:t>
            </a:r>
          </a:p>
        </p:txBody>
      </p:sp>
      <p:sp>
        <p:nvSpPr>
          <p:cNvPr id="3" name="Content Placeholder 2">
            <a:extLst>
              <a:ext uri="{FF2B5EF4-FFF2-40B4-BE49-F238E27FC236}">
                <a16:creationId xmlns:a16="http://schemas.microsoft.com/office/drawing/2014/main" id="{1DD1A26B-DBE8-488D-B6A8-487EE110721A}"/>
              </a:ext>
            </a:extLst>
          </p:cNvPr>
          <p:cNvSpPr>
            <a:spLocks noGrp="1"/>
          </p:cNvSpPr>
          <p:nvPr>
            <p:ph idx="1"/>
          </p:nvPr>
        </p:nvSpPr>
        <p:spPr>
          <a:xfrm>
            <a:off x="1066799" y="1607127"/>
            <a:ext cx="9832109" cy="3849624"/>
          </a:xfrm>
        </p:spPr>
        <p:txBody>
          <a:bodyPr/>
          <a:lstStyle/>
          <a:p>
            <a:pPr marL="0" indent="0">
              <a:buNone/>
            </a:pPr>
            <a:r>
              <a:rPr lang="en-CA" dirty="0"/>
              <a:t>In this problem, we tried to find out the clusters, so that we can group the data of customers visiting malls on the basis of their age and how much they spent. </a:t>
            </a:r>
          </a:p>
          <a:p>
            <a:pPr marL="0" indent="0">
              <a:buNone/>
            </a:pPr>
            <a:r>
              <a:rPr lang="en-CA" dirty="0"/>
              <a:t>It is one of the useful insights for the corporates. Using this data in the developing regions, we can compare and contrast the business opportunities available out there.   </a:t>
            </a:r>
          </a:p>
          <a:p>
            <a:pPr marL="0" indent="0">
              <a:buNone/>
            </a:pPr>
            <a:r>
              <a:rPr lang="en-CA" dirty="0"/>
              <a:t>We finally got a useful trending data which finds many applications in the modern world.</a:t>
            </a:r>
          </a:p>
          <a:p>
            <a:pPr marL="0" indent="0">
              <a:buNone/>
            </a:pPr>
            <a:r>
              <a:rPr lang="en-CA" dirty="0"/>
              <a:t>This is a simple demonstration on a small dataset, which can be expanded and applied to the actual available data on trends in the shopping places, here we provided a simple procedure to conduct an analysis on the data and find the valuable insights so as to apply in the real world.</a:t>
            </a:r>
          </a:p>
        </p:txBody>
      </p:sp>
    </p:spTree>
    <p:extLst>
      <p:ext uri="{BB962C8B-B14F-4D97-AF65-F5344CB8AC3E}">
        <p14:creationId xmlns:p14="http://schemas.microsoft.com/office/powerpoint/2010/main" val="1115942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3893E274B25D49BCA1350D6EB2B6C8" ma:contentTypeVersion="4" ma:contentTypeDescription="Create a new document." ma:contentTypeScope="" ma:versionID="ba61f23b290f3ea9b6ecdbc99443466c">
  <xsd:schema xmlns:xsd="http://www.w3.org/2001/XMLSchema" xmlns:xs="http://www.w3.org/2001/XMLSchema" xmlns:p="http://schemas.microsoft.com/office/2006/metadata/properties" xmlns:ns3="2809904a-dd7f-455d-9b47-687de1b497db" targetNamespace="http://schemas.microsoft.com/office/2006/metadata/properties" ma:root="true" ma:fieldsID="3c252be78215fdfd84d3260648fddb01" ns3:_="">
    <xsd:import namespace="2809904a-dd7f-455d-9b47-687de1b497d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9904a-dd7f-455d-9b47-687de1b497d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721D11-C3F5-4AB5-952C-7208FBC2F669}">
  <ds:schemaRefs>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purl.org/dc/terms/"/>
    <ds:schemaRef ds:uri="http://purl.org/dc/elements/1.1/"/>
    <ds:schemaRef ds:uri="http://schemas.openxmlformats.org/package/2006/metadata/core-properties"/>
    <ds:schemaRef ds:uri="2809904a-dd7f-455d-9b47-687de1b497db"/>
  </ds:schemaRefs>
</ds:datastoreItem>
</file>

<file path=customXml/itemProps2.xml><?xml version="1.0" encoding="utf-8"?>
<ds:datastoreItem xmlns:ds="http://schemas.openxmlformats.org/officeDocument/2006/customXml" ds:itemID="{A451D8E7-EB8F-4526-9341-6DB0F049C903}">
  <ds:schemaRefs>
    <ds:schemaRef ds:uri="http://schemas.microsoft.com/sharepoint/v3/contenttype/forms"/>
  </ds:schemaRefs>
</ds:datastoreItem>
</file>

<file path=customXml/itemProps3.xml><?xml version="1.0" encoding="utf-8"?>
<ds:datastoreItem xmlns:ds="http://schemas.openxmlformats.org/officeDocument/2006/customXml" ds:itemID="{2175F627-24A8-4508-BA7D-6D74DFD0BD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09904a-dd7f-455d-9b47-687de1b497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159</TotalTime>
  <Words>241</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Garamond</vt:lpstr>
      <vt:lpstr>Gill Sans MT</vt:lpstr>
      <vt:lpstr>SavonVTI</vt:lpstr>
      <vt:lpstr>ML – SPRINT HACKATHON</vt:lpstr>
      <vt:lpstr>Problem Statement</vt:lpstr>
      <vt:lpstr>Data Exploration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 SPRINT HACKATHON</dc:title>
  <dc:creator>Ankit Gupta</dc:creator>
  <cp:lastModifiedBy>Ankit Gupta</cp:lastModifiedBy>
  <cp:revision>1</cp:revision>
  <dcterms:created xsi:type="dcterms:W3CDTF">2022-04-23T06:59:58Z</dcterms:created>
  <dcterms:modified xsi:type="dcterms:W3CDTF">2022-04-23T09:41:41Z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0x010100A53893E274B25D49BCA1350D6EB2B6C8</vt:lpwstr>
  </property>
</Properties>
</file>