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8" d="100"/>
          <a:sy n="68" d="100"/>
        </p:scale>
        <p:origin x="32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108</c:v>
                </c:pt>
                <c:pt idx="2">
                  <c:v>204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115</c:v>
                </c:pt>
                <c:pt idx="1">
                  <c:v>120</c:v>
                </c:pt>
                <c:pt idx="2">
                  <c:v>158.4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422-433C-9965-6116A2D1A6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4141055"/>
        <c:axId val="494159775"/>
      </c:scatterChart>
      <c:valAx>
        <c:axId val="4941410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159775"/>
        <c:crosses val="autoZero"/>
        <c:crossBetween val="midCat"/>
      </c:valAx>
      <c:valAx>
        <c:axId val="494159775"/>
        <c:scaling>
          <c:orientation val="minMax"/>
          <c:min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141055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FC3B-4023-4BF1-B4B6-2F4FAF1CAC19}" type="datetimeFigureOut">
              <a:rPr lang="en-US" smtClean="0"/>
              <a:t>2018/07/26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684C-44B0-42C2-97BA-CD020A991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6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FC3B-4023-4BF1-B4B6-2F4FAF1CAC19}" type="datetimeFigureOut">
              <a:rPr lang="en-US" smtClean="0"/>
              <a:t>2018/07/26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684C-44B0-42C2-97BA-CD020A991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9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FC3B-4023-4BF1-B4B6-2F4FAF1CAC19}" type="datetimeFigureOut">
              <a:rPr lang="en-US" smtClean="0"/>
              <a:t>2018/07/26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684C-44B0-42C2-97BA-CD020A991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1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FC3B-4023-4BF1-B4B6-2F4FAF1CAC19}" type="datetimeFigureOut">
              <a:rPr lang="en-US" smtClean="0"/>
              <a:t>2018/07/26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684C-44B0-42C2-97BA-CD020A991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6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FC3B-4023-4BF1-B4B6-2F4FAF1CAC19}" type="datetimeFigureOut">
              <a:rPr lang="en-US" smtClean="0"/>
              <a:t>2018/07/26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684C-44B0-42C2-97BA-CD020A991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1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FC3B-4023-4BF1-B4B6-2F4FAF1CAC19}" type="datetimeFigureOut">
              <a:rPr lang="en-US" smtClean="0"/>
              <a:t>2018/07/26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684C-44B0-42C2-97BA-CD020A991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6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FC3B-4023-4BF1-B4B6-2F4FAF1CAC19}" type="datetimeFigureOut">
              <a:rPr lang="en-US" smtClean="0"/>
              <a:t>2018/07/26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684C-44B0-42C2-97BA-CD020A991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FC3B-4023-4BF1-B4B6-2F4FAF1CAC19}" type="datetimeFigureOut">
              <a:rPr lang="en-US" smtClean="0"/>
              <a:t>2018/07/26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684C-44B0-42C2-97BA-CD020A991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FC3B-4023-4BF1-B4B6-2F4FAF1CAC19}" type="datetimeFigureOut">
              <a:rPr lang="en-US" smtClean="0"/>
              <a:t>2018/07/26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684C-44B0-42C2-97BA-CD020A991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9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FC3B-4023-4BF1-B4B6-2F4FAF1CAC19}" type="datetimeFigureOut">
              <a:rPr lang="en-US" smtClean="0"/>
              <a:t>2018/07/26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684C-44B0-42C2-97BA-CD020A991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33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FC3B-4023-4BF1-B4B6-2F4FAF1CAC19}" type="datetimeFigureOut">
              <a:rPr lang="en-US" smtClean="0"/>
              <a:t>2018/07/26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684C-44B0-42C2-97BA-CD020A991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11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3FC3B-4023-4BF1-B4B6-2F4FAF1CAC19}" type="datetimeFigureOut">
              <a:rPr lang="en-US" smtClean="0"/>
              <a:t>2018/07/26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4684C-44B0-42C2-97BA-CD020A991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03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6" y="819016"/>
            <a:ext cx="12033868" cy="521996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78744" y="985838"/>
            <a:ext cx="2264569" cy="7286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95625" y="4852988"/>
            <a:ext cx="2155031" cy="11859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65230" y="905773"/>
            <a:ext cx="81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kzidenz-Grotesk Next Med" panose="02000503000000020003" pitchFamily="50" charset="0"/>
              </a:rPr>
              <a:t>[</a:t>
            </a:r>
            <a:r>
              <a:rPr lang="en-US" sz="1400" i="1" dirty="0" err="1" smtClean="0">
                <a:latin typeface="Akzidenz-Grotesk Next Med" panose="02000503000000020003" pitchFamily="50" charset="0"/>
              </a:rPr>
              <a:t>url_f</a:t>
            </a:r>
            <a:r>
              <a:rPr lang="en-US" sz="1400" i="1" dirty="0" smtClean="0">
                <a:latin typeface="Akzidenz-Grotesk Next Med" panose="02000503000000020003" pitchFamily="50" charset="0"/>
              </a:rPr>
              <a:t>]</a:t>
            </a:r>
            <a:endParaRPr lang="en-US" sz="1400" i="1" dirty="0">
              <a:latin typeface="Akzidenz-Grotesk Next Med" panose="02000503000000020003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5230" y="1156247"/>
            <a:ext cx="81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kzidenz-Grotesk Next Med" panose="02000503000000020003" pitchFamily="50" charset="0"/>
              </a:rPr>
              <a:t>[</a:t>
            </a:r>
            <a:r>
              <a:rPr lang="en-US" sz="1400" i="1" dirty="0" err="1" smtClean="0">
                <a:latin typeface="Akzidenz-Grotesk Next Med" panose="02000503000000020003" pitchFamily="50" charset="0"/>
              </a:rPr>
              <a:t>cid_f</a:t>
            </a:r>
            <a:r>
              <a:rPr lang="en-US" sz="1400" i="1" dirty="0" smtClean="0">
                <a:latin typeface="Akzidenz-Grotesk Next Med" panose="02000503000000020003" pitchFamily="50" charset="0"/>
              </a:rPr>
              <a:t>]</a:t>
            </a:r>
            <a:endParaRPr lang="en-US" sz="1400" i="1" dirty="0">
              <a:latin typeface="Akzidenz-Grotesk Next Med" panose="02000503000000020003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5230" y="1406723"/>
            <a:ext cx="81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kzidenz-Grotesk Next Med" panose="02000503000000020003" pitchFamily="50" charset="0"/>
              </a:rPr>
              <a:t>[</a:t>
            </a:r>
            <a:r>
              <a:rPr lang="en-US" sz="1400" i="1" dirty="0" err="1" smtClean="0">
                <a:latin typeface="Akzidenz-Grotesk Next Med" panose="02000503000000020003" pitchFamily="50" charset="0"/>
              </a:rPr>
              <a:t>top_f</a:t>
            </a:r>
            <a:r>
              <a:rPr lang="en-US" sz="1400" i="1" dirty="0" smtClean="0">
                <a:latin typeface="Akzidenz-Grotesk Next Med" panose="02000503000000020003" pitchFamily="50" charset="0"/>
              </a:rPr>
              <a:t>]</a:t>
            </a:r>
            <a:endParaRPr lang="en-US" sz="1400" i="1" dirty="0">
              <a:latin typeface="Akzidenz-Grotesk Next Med" panose="02000503000000020003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65229" y="1653273"/>
            <a:ext cx="81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kzidenz-Grotesk Next Med" panose="02000503000000020003" pitchFamily="50" charset="0"/>
              </a:rPr>
              <a:t>[</a:t>
            </a:r>
            <a:r>
              <a:rPr lang="en-US" sz="1400" i="1" dirty="0" err="1" smtClean="0">
                <a:latin typeface="Akzidenz-Grotesk Next Med" panose="02000503000000020003" pitchFamily="50" charset="0"/>
              </a:rPr>
              <a:t>pow_f</a:t>
            </a:r>
            <a:r>
              <a:rPr lang="en-US" sz="1400" i="1" dirty="0" smtClean="0">
                <a:latin typeface="Akzidenz-Grotesk Next Med" panose="02000503000000020003" pitchFamily="50" charset="0"/>
              </a:rPr>
              <a:t>]</a:t>
            </a:r>
            <a:endParaRPr lang="en-US" sz="1400" i="1" dirty="0">
              <a:latin typeface="Akzidenz-Grotesk Next Med" panose="02000503000000020003" pitchFamily="5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65229" y="1875188"/>
            <a:ext cx="81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kzidenz-Grotesk Next Med" panose="02000503000000020003" pitchFamily="50" charset="0"/>
              </a:rPr>
              <a:t>[</a:t>
            </a:r>
            <a:r>
              <a:rPr lang="en-US" sz="1400" i="1" dirty="0" err="1" smtClean="0">
                <a:latin typeface="Akzidenz-Grotesk Next Med" panose="02000503000000020003" pitchFamily="50" charset="0"/>
              </a:rPr>
              <a:t>cur_f</a:t>
            </a:r>
            <a:r>
              <a:rPr lang="en-US" sz="1400" i="1" dirty="0" smtClean="0">
                <a:latin typeface="Akzidenz-Grotesk Next Med" panose="02000503000000020003" pitchFamily="50" charset="0"/>
              </a:rPr>
              <a:t>]</a:t>
            </a:r>
            <a:endParaRPr lang="en-US" sz="1400" i="1" dirty="0">
              <a:latin typeface="Akzidenz-Grotesk Next Med" panose="02000503000000020003" pitchFamily="5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65229" y="2121738"/>
            <a:ext cx="81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kzidenz-Grotesk Next Med" panose="02000503000000020003" pitchFamily="50" charset="0"/>
              </a:rPr>
              <a:t>[</a:t>
            </a:r>
            <a:r>
              <a:rPr lang="en-US" sz="1400" i="1" dirty="0" err="1" smtClean="0">
                <a:latin typeface="Akzidenz-Grotesk Next Med" panose="02000503000000020003" pitchFamily="50" charset="0"/>
              </a:rPr>
              <a:t>tem_f</a:t>
            </a:r>
            <a:r>
              <a:rPr lang="en-US" sz="1400" i="1" dirty="0" smtClean="0">
                <a:latin typeface="Akzidenz-Grotesk Next Med" panose="02000503000000020003" pitchFamily="50" charset="0"/>
              </a:rPr>
              <a:t>]</a:t>
            </a:r>
            <a:endParaRPr lang="en-US" sz="1400" i="1" dirty="0">
              <a:latin typeface="Akzidenz-Grotesk Next Med" panose="02000503000000020003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65229" y="2474596"/>
            <a:ext cx="81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kzidenz-Grotesk Next Med" panose="02000503000000020003" pitchFamily="50" charset="0"/>
              </a:rPr>
              <a:t>[</a:t>
            </a:r>
            <a:r>
              <a:rPr lang="en-US" sz="1400" i="1" dirty="0" err="1" smtClean="0">
                <a:latin typeface="Akzidenz-Grotesk Next Med" panose="02000503000000020003" pitchFamily="50" charset="0"/>
              </a:rPr>
              <a:t>tst_f</a:t>
            </a:r>
            <a:r>
              <a:rPr lang="en-US" sz="1400" i="1" dirty="0" smtClean="0">
                <a:latin typeface="Akzidenz-Grotesk Next Med" panose="02000503000000020003" pitchFamily="50" charset="0"/>
              </a:rPr>
              <a:t>]</a:t>
            </a:r>
            <a:endParaRPr lang="en-US" sz="1400" i="1" dirty="0">
              <a:latin typeface="Akzidenz-Grotesk Next Med" panose="02000503000000020003" pitchFamily="50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2479" y="3188418"/>
            <a:ext cx="81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kzidenz-Grotesk Next Med" panose="02000503000000020003" pitchFamily="50" charset="0"/>
              </a:rPr>
              <a:t>[conn]</a:t>
            </a:r>
            <a:endParaRPr lang="en-US" sz="1400" i="1" dirty="0">
              <a:latin typeface="Akzidenz-Grotesk Next Med" panose="02000503000000020003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33880" y="3843247"/>
            <a:ext cx="1173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kzidenz-Grotesk Next Med" panose="02000503000000020003" pitchFamily="50" charset="0"/>
              </a:rPr>
              <a:t>[</a:t>
            </a:r>
            <a:r>
              <a:rPr lang="en-US" sz="1400" i="1" dirty="0" err="1" smtClean="0">
                <a:latin typeface="Akzidenz-Grotesk Next Med" panose="02000503000000020003" pitchFamily="50" charset="0"/>
              </a:rPr>
              <a:t>mqttmsg</a:t>
            </a:r>
            <a:r>
              <a:rPr lang="en-US" sz="1400" i="1" dirty="0" smtClean="0">
                <a:latin typeface="Akzidenz-Grotesk Next Med" panose="02000503000000020003" pitchFamily="50" charset="0"/>
              </a:rPr>
              <a:t>]</a:t>
            </a:r>
            <a:endParaRPr lang="en-US" sz="1400" i="1" dirty="0">
              <a:latin typeface="Akzidenz-Grotesk Next Med" panose="02000503000000020003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33880" y="5292097"/>
            <a:ext cx="1173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kzidenz-Grotesk Next Med" panose="02000503000000020003" pitchFamily="50" charset="0"/>
              </a:rPr>
              <a:t>[console_]</a:t>
            </a:r>
            <a:endParaRPr lang="en-US" sz="1400" i="1" dirty="0">
              <a:latin typeface="Akzidenz-Grotesk Next Med" panose="02000503000000020003" pitchFamily="5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93032" y="3448678"/>
            <a:ext cx="151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kzidenz-Grotesk Next Med" panose="02000503000000020003" pitchFamily="50" charset="0"/>
              </a:rPr>
              <a:t>&gt; </a:t>
            </a:r>
            <a:r>
              <a:rPr lang="en-US" sz="1400" i="1" dirty="0" err="1" smtClean="0">
                <a:latin typeface="Akzidenz-Grotesk Next Med" panose="02000503000000020003" pitchFamily="50" charset="0"/>
              </a:rPr>
              <a:t>publish_msg</a:t>
            </a:r>
            <a:r>
              <a:rPr lang="en-US" sz="1400" i="1" dirty="0" smtClean="0">
                <a:latin typeface="Akzidenz-Grotesk Next Med" panose="02000503000000020003" pitchFamily="50" charset="0"/>
              </a:rPr>
              <a:t>()</a:t>
            </a:r>
            <a:endParaRPr lang="en-US" sz="1400" i="1" dirty="0">
              <a:latin typeface="Akzidenz-Grotesk Next Med" panose="02000503000000020003" pitchFamily="5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74075" y="3448678"/>
            <a:ext cx="1681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kzidenz-Grotesk Next Med" panose="02000503000000020003" pitchFamily="50" charset="0"/>
              </a:rPr>
              <a:t>&gt; </a:t>
            </a:r>
            <a:r>
              <a:rPr lang="en-US" sz="1400" i="1" dirty="0" err="1" smtClean="0">
                <a:latin typeface="Akzidenz-Grotesk Next Med" panose="02000503000000020003" pitchFamily="50" charset="0"/>
              </a:rPr>
              <a:t>toggle_power</a:t>
            </a:r>
            <a:r>
              <a:rPr lang="en-US" sz="1400" i="1" dirty="0" smtClean="0">
                <a:latin typeface="Akzidenz-Grotesk Next Med" panose="02000503000000020003" pitchFamily="50" charset="0"/>
              </a:rPr>
              <a:t>()</a:t>
            </a:r>
            <a:endParaRPr lang="en-US" sz="1400" i="1" dirty="0">
              <a:latin typeface="Akzidenz-Grotesk Next Med" panose="02000503000000020003" pitchFamily="50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960391" y="3448678"/>
            <a:ext cx="1681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kzidenz-Grotesk Next Med" panose="02000503000000020003" pitchFamily="50" charset="0"/>
              </a:rPr>
              <a:t>&gt; </a:t>
            </a:r>
            <a:r>
              <a:rPr lang="en-US" sz="1400" i="1" dirty="0" err="1" smtClean="0">
                <a:latin typeface="Akzidenz-Grotesk Next Med" panose="02000503000000020003" pitchFamily="50" charset="0"/>
              </a:rPr>
              <a:t>temp_up</a:t>
            </a:r>
            <a:r>
              <a:rPr lang="en-US" sz="1400" i="1" dirty="0" smtClean="0">
                <a:latin typeface="Akzidenz-Grotesk Next Med" panose="02000503000000020003" pitchFamily="50" charset="0"/>
              </a:rPr>
              <a:t>()</a:t>
            </a:r>
            <a:endParaRPr lang="en-US" sz="1400" i="1" dirty="0">
              <a:latin typeface="Akzidenz-Grotesk Next Med" panose="02000503000000020003" pitchFamily="50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60737" y="4436054"/>
            <a:ext cx="1681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kzidenz-Grotesk Next Med" panose="02000503000000020003" pitchFamily="50" charset="0"/>
              </a:rPr>
              <a:t>&gt; </a:t>
            </a:r>
            <a:r>
              <a:rPr lang="en-US" sz="1400" i="1" dirty="0" err="1" smtClean="0">
                <a:latin typeface="Akzidenz-Grotesk Next Med" panose="02000503000000020003" pitchFamily="50" charset="0"/>
              </a:rPr>
              <a:t>temp_down</a:t>
            </a:r>
            <a:r>
              <a:rPr lang="en-US" sz="1400" i="1" dirty="0" smtClean="0">
                <a:latin typeface="Akzidenz-Grotesk Next Med" panose="02000503000000020003" pitchFamily="50" charset="0"/>
              </a:rPr>
              <a:t>()</a:t>
            </a:r>
            <a:endParaRPr lang="en-US" sz="1400" i="1" dirty="0">
              <a:latin typeface="Akzidenz-Grotesk Next Med" panose="02000503000000020003" pitchFamily="50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88380" y="4436054"/>
            <a:ext cx="1681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kzidenz-Grotesk Next Med" panose="02000503000000020003" pitchFamily="50" charset="0"/>
              </a:rPr>
              <a:t>&gt; </a:t>
            </a:r>
            <a:r>
              <a:rPr lang="en-US" sz="1400" i="1" dirty="0" err="1" smtClean="0">
                <a:latin typeface="Akzidenz-Grotesk Next Med" panose="02000503000000020003" pitchFamily="50" charset="0"/>
              </a:rPr>
              <a:t>read_sensor</a:t>
            </a:r>
            <a:r>
              <a:rPr lang="en-US" sz="1400" i="1" dirty="0" smtClean="0">
                <a:latin typeface="Akzidenz-Grotesk Next Med" panose="02000503000000020003" pitchFamily="50" charset="0"/>
              </a:rPr>
              <a:t>()</a:t>
            </a:r>
            <a:endParaRPr lang="en-US" sz="1400" i="1" dirty="0">
              <a:latin typeface="Akzidenz-Grotesk Next Med" panose="0200050300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772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2235200"/>
            <a:ext cx="1767840" cy="1544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Air Conditioner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529840" y="3251200"/>
            <a:ext cx="110744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Rectangle 6"/>
          <p:cNvSpPr/>
          <p:nvPr/>
        </p:nvSpPr>
        <p:spPr>
          <a:xfrm>
            <a:off x="3637280" y="2865120"/>
            <a:ext cx="108712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SCT013 current sensor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24400" y="3251200"/>
            <a:ext cx="1300479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Rectangle 8"/>
          <p:cNvSpPr/>
          <p:nvPr/>
        </p:nvSpPr>
        <p:spPr>
          <a:xfrm>
            <a:off x="6024879" y="2865120"/>
            <a:ext cx="206538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AD7124 analog-to-digital converter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8090262" y="3251200"/>
            <a:ext cx="65749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" name="TextBox 12"/>
          <p:cNvSpPr txBox="1"/>
          <p:nvPr/>
        </p:nvSpPr>
        <p:spPr>
          <a:xfrm>
            <a:off x="4825999" y="2881868"/>
            <a:ext cx="109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kzidenz-Grotesk Next Regular" panose="02000503000000020003" pitchFamily="50" charset="0"/>
              </a:rPr>
              <a:t>0~1V DC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61381" y="2881868"/>
            <a:ext cx="55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kzidenz-Grotesk Next Regular" panose="02000503000000020003" pitchFamily="50" charset="0"/>
              </a:rPr>
              <a:t>SPI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747761" y="2865120"/>
            <a:ext cx="123952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Raspberry Pi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661400" y="5222240"/>
            <a:ext cx="1412241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Infrared</a:t>
            </a:r>
          </a:p>
        </p:txBody>
      </p:sp>
      <p:cxnSp>
        <p:nvCxnSpPr>
          <p:cNvPr id="20" name="Straight Connector 19"/>
          <p:cNvCxnSpPr>
            <a:stCxn id="18" idx="2"/>
            <a:endCxn id="19" idx="0"/>
          </p:cNvCxnSpPr>
          <p:nvPr/>
        </p:nvCxnSpPr>
        <p:spPr>
          <a:xfrm>
            <a:off x="9367521" y="3779520"/>
            <a:ext cx="0" cy="144272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TextBox 22"/>
          <p:cNvSpPr txBox="1"/>
          <p:nvPr/>
        </p:nvSpPr>
        <p:spPr>
          <a:xfrm>
            <a:off x="9367520" y="4177714"/>
            <a:ext cx="811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kzidenz-Grotesk Next Regular" panose="02000503000000020003" pitchFamily="50" charset="0"/>
              </a:rPr>
              <a:t>Digital out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661400" y="193040"/>
            <a:ext cx="1412241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Si7021 temperature sensor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H="1" flipV="1">
            <a:off x="2529840" y="3779520"/>
            <a:ext cx="6131561" cy="189992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Straight Connector 29"/>
          <p:cNvCxnSpPr>
            <a:stCxn id="26" idx="2"/>
          </p:cNvCxnSpPr>
          <p:nvPr/>
        </p:nvCxnSpPr>
        <p:spPr>
          <a:xfrm>
            <a:off x="9367521" y="1107440"/>
            <a:ext cx="0" cy="173619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TextBox 30"/>
          <p:cNvSpPr txBox="1"/>
          <p:nvPr/>
        </p:nvSpPr>
        <p:spPr>
          <a:xfrm>
            <a:off x="9367520" y="1799104"/>
            <a:ext cx="8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kzidenz-Grotesk Next Regular" panose="02000503000000020003" pitchFamily="50" charset="0"/>
              </a:rPr>
              <a:t>I</a:t>
            </a:r>
            <a:r>
              <a:rPr lang="en-US" baseline="30000" dirty="0" smtClean="0">
                <a:latin typeface="Akzidenz-Grotesk Next Regular" panose="02000503000000020003" pitchFamily="50" charset="0"/>
              </a:rPr>
              <a:t>2</a:t>
            </a:r>
            <a:r>
              <a:rPr lang="en-US" dirty="0" smtClean="0">
                <a:latin typeface="Akzidenz-Grotesk Next Regular" panose="02000503000000020003" pitchFamily="50" charset="0"/>
              </a:rPr>
              <a:t>C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43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Oval 206"/>
          <p:cNvSpPr/>
          <p:nvPr/>
        </p:nvSpPr>
        <p:spPr>
          <a:xfrm>
            <a:off x="1525131" y="4975240"/>
            <a:ext cx="342690" cy="3426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1008615" y="4550440"/>
            <a:ext cx="3470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IR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4640" y="314960"/>
            <a:ext cx="1767840" cy="1544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Air Conditioner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62480" y="1056640"/>
            <a:ext cx="110744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Rectangle 6"/>
          <p:cNvSpPr/>
          <p:nvPr/>
        </p:nvSpPr>
        <p:spPr>
          <a:xfrm>
            <a:off x="3169920" y="629920"/>
            <a:ext cx="108712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SCT013 current sensor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242683" y="1077401"/>
            <a:ext cx="1300479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Rectangle 8"/>
          <p:cNvSpPr/>
          <p:nvPr/>
        </p:nvSpPr>
        <p:spPr>
          <a:xfrm>
            <a:off x="5543162" y="691321"/>
            <a:ext cx="2065383" cy="1694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AD7124 analog-to-digital converter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44282" y="708069"/>
            <a:ext cx="109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kzidenz-Grotesk Next Regular" panose="02000503000000020003" pitchFamily="50" charset="0"/>
              </a:rPr>
              <a:t>0~1V DC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995645" y="691321"/>
            <a:ext cx="1467192" cy="1694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Si7021 temperature sensor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62449" y="2077976"/>
            <a:ext cx="1883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2   3   23   28   29   30</a:t>
            </a:r>
            <a:endParaRPr lang="en-US" sz="1400" dirty="0">
              <a:latin typeface="Akzidenz-Grotesk Next Regular" panose="02000503000000020003" pitchFamily="50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98202" y="3784669"/>
            <a:ext cx="4464635" cy="1415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 smtClean="0">
                <a:latin typeface="Akzidenz-Grotesk Next Regular" panose="02000503000000020003" pitchFamily="50" charset="0"/>
              </a:rPr>
              <a:t>Raspberry Pi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94967" y="3838136"/>
            <a:ext cx="2989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23   21   19        1          3    6                   5</a:t>
            </a:r>
            <a:endParaRPr lang="en-US" sz="14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25" name="Straight Connector 24"/>
          <p:cNvCxnSpPr>
            <a:stCxn id="21" idx="2"/>
          </p:cNvCxnSpPr>
          <p:nvPr/>
        </p:nvCxnSpPr>
        <p:spPr>
          <a:xfrm>
            <a:off x="6604310" y="2385753"/>
            <a:ext cx="0" cy="13989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934718" y="2385753"/>
            <a:ext cx="0" cy="13989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239518" y="2385753"/>
            <a:ext cx="0" cy="13989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" name="TextBox 31"/>
          <p:cNvSpPr txBox="1"/>
          <p:nvPr/>
        </p:nvSpPr>
        <p:spPr>
          <a:xfrm rot="16200000">
            <a:off x="6267410" y="1718570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SCLK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16200000">
            <a:off x="6573320" y="1718570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MISO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rot="16200000">
            <a:off x="6879230" y="1718570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MOSI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 rot="16200000">
            <a:off x="6274576" y="4123064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SCLK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 rot="16200000">
            <a:off x="6580486" y="4123064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MISO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16200000">
            <a:off x="6886396" y="4123064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MOSI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044701" y="2077976"/>
            <a:ext cx="1418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1   2   3   4   5   6</a:t>
            </a:r>
            <a:endParaRPr lang="en-US" sz="14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159933" y="2385753"/>
            <a:ext cx="0" cy="13989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242775" y="2385753"/>
            <a:ext cx="0" cy="13989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TextBox 41"/>
          <p:cNvSpPr txBox="1"/>
          <p:nvPr/>
        </p:nvSpPr>
        <p:spPr>
          <a:xfrm rot="16200000">
            <a:off x="7947868" y="1816407"/>
            <a:ext cx="47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SDA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 rot="16200000">
            <a:off x="8060691" y="1718570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GND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 rot="16200000">
            <a:off x="8698272" y="1718570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VDD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 rot="16200000">
            <a:off x="9006769" y="1822757"/>
            <a:ext cx="47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SCL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 rot="16200000">
            <a:off x="7920872" y="4167778"/>
            <a:ext cx="47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SDA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 rot="16200000">
            <a:off x="9001268" y="4123062"/>
            <a:ext cx="47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SCL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8159933" y="3281221"/>
            <a:ext cx="182970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9240331" y="3626908"/>
            <a:ext cx="74930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Rounded Rectangle 11"/>
          <p:cNvSpPr/>
          <p:nvPr/>
        </p:nvSpPr>
        <p:spPr>
          <a:xfrm>
            <a:off x="9989634" y="3214676"/>
            <a:ext cx="523330" cy="13309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9989634" y="3560363"/>
            <a:ext cx="523330" cy="13309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137072" y="3262199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9221134" y="3604048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9989634" y="3323260"/>
            <a:ext cx="6071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10k</a:t>
            </a:r>
            <a:r>
              <a:rPr lang="el-GR" sz="1100" dirty="0" smtClean="0">
                <a:latin typeface="Akzidenz-Grotesk Next Regular" panose="02000503000000020003" pitchFamily="50" charset="0"/>
              </a:rPr>
              <a:t>Ω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62" name="Elbow Connector 61"/>
          <p:cNvCxnSpPr/>
          <p:nvPr/>
        </p:nvCxnSpPr>
        <p:spPr>
          <a:xfrm rot="10800000" flipV="1">
            <a:off x="10512967" y="2967049"/>
            <a:ext cx="444515" cy="314174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endCxn id="53" idx="3"/>
          </p:cNvCxnSpPr>
          <p:nvPr/>
        </p:nvCxnSpPr>
        <p:spPr>
          <a:xfrm rot="5400000">
            <a:off x="10462790" y="3017222"/>
            <a:ext cx="659861" cy="559511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endCxn id="74" idx="2"/>
          </p:cNvCxnSpPr>
          <p:nvPr/>
        </p:nvCxnSpPr>
        <p:spPr>
          <a:xfrm>
            <a:off x="10463518" y="2761895"/>
            <a:ext cx="0" cy="23436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" name="Rectangle 73"/>
          <p:cNvSpPr/>
          <p:nvPr/>
        </p:nvSpPr>
        <p:spPr>
          <a:xfrm>
            <a:off x="10440658" y="2950538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 flipH="1">
            <a:off x="1675950" y="2967328"/>
            <a:ext cx="939652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410474" y="2385753"/>
            <a:ext cx="0" cy="13989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0" name="TextBox 79"/>
          <p:cNvSpPr txBox="1"/>
          <p:nvPr/>
        </p:nvSpPr>
        <p:spPr>
          <a:xfrm rot="16200000">
            <a:off x="8165824" y="4167778"/>
            <a:ext cx="47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GND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82" name="Straight Connector 81"/>
          <p:cNvCxnSpPr>
            <a:endCxn id="83" idx="2"/>
          </p:cNvCxnSpPr>
          <p:nvPr/>
        </p:nvCxnSpPr>
        <p:spPr>
          <a:xfrm>
            <a:off x="9036391" y="2385753"/>
            <a:ext cx="0" cy="61050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3" name="Rectangle 82"/>
          <p:cNvSpPr/>
          <p:nvPr/>
        </p:nvSpPr>
        <p:spPr>
          <a:xfrm>
            <a:off x="9013531" y="2950538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 rot="5400000">
            <a:off x="9543570" y="2738136"/>
            <a:ext cx="144000" cy="44450"/>
            <a:chOff x="9807932" y="2033526"/>
            <a:chExt cx="144000" cy="44450"/>
          </a:xfrm>
        </p:grpSpPr>
        <p:cxnSp>
          <p:nvCxnSpPr>
            <p:cNvPr id="86" name="Straight Connector 85"/>
            <p:cNvCxnSpPr/>
            <p:nvPr/>
          </p:nvCxnSpPr>
          <p:spPr>
            <a:xfrm flipH="1">
              <a:off x="9807932" y="2077976"/>
              <a:ext cx="1440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9807932" y="2033526"/>
              <a:ext cx="1440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89" name="Straight Connector 88"/>
          <p:cNvCxnSpPr/>
          <p:nvPr/>
        </p:nvCxnSpPr>
        <p:spPr>
          <a:xfrm flipH="1">
            <a:off x="1374312" y="2761895"/>
            <a:ext cx="821903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0" name="Rectangle 89"/>
          <p:cNvSpPr/>
          <p:nvPr/>
        </p:nvSpPr>
        <p:spPr>
          <a:xfrm>
            <a:off x="8389539" y="2742873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9637795" y="2761895"/>
            <a:ext cx="82572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8" name="TextBox 107"/>
          <p:cNvSpPr txBox="1"/>
          <p:nvPr/>
        </p:nvSpPr>
        <p:spPr>
          <a:xfrm>
            <a:off x="9352652" y="2458371"/>
            <a:ext cx="8136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100nF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 rot="16200000">
            <a:off x="5681816" y="1718570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DGND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 rot="16200000">
            <a:off x="5937370" y="1718570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Akzidenz-Grotesk Next Regular" panose="02000503000000020003" pitchFamily="50" charset="0"/>
              </a:rPr>
              <a:t>AVss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 rot="16200000">
            <a:off x="5471156" y="1716992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SVDD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112" name="Straight Connector 111"/>
          <p:cNvCxnSpPr>
            <a:endCxn id="113" idx="2"/>
          </p:cNvCxnSpPr>
          <p:nvPr/>
        </p:nvCxnSpPr>
        <p:spPr>
          <a:xfrm>
            <a:off x="5799128" y="2385753"/>
            <a:ext cx="0" cy="61050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3" name="Rectangle 112"/>
          <p:cNvSpPr/>
          <p:nvPr/>
        </p:nvSpPr>
        <p:spPr>
          <a:xfrm>
            <a:off x="5776268" y="2950538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/>
          <p:cNvCxnSpPr>
            <a:endCxn id="115" idx="2"/>
          </p:cNvCxnSpPr>
          <p:nvPr/>
        </p:nvCxnSpPr>
        <p:spPr>
          <a:xfrm>
            <a:off x="6010752" y="2385753"/>
            <a:ext cx="0" cy="3974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5" name="Rectangle 114"/>
          <p:cNvSpPr/>
          <p:nvPr/>
        </p:nvSpPr>
        <p:spPr>
          <a:xfrm>
            <a:off x="5987892" y="2737526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/>
          <p:cNvCxnSpPr>
            <a:endCxn id="118" idx="2"/>
          </p:cNvCxnSpPr>
          <p:nvPr/>
        </p:nvCxnSpPr>
        <p:spPr>
          <a:xfrm>
            <a:off x="6267902" y="2385753"/>
            <a:ext cx="0" cy="39540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" name="Rectangle 117"/>
          <p:cNvSpPr/>
          <p:nvPr/>
        </p:nvSpPr>
        <p:spPr>
          <a:xfrm>
            <a:off x="6245042" y="2735442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/>
          <p:cNvCxnSpPr/>
          <p:nvPr/>
        </p:nvCxnSpPr>
        <p:spPr>
          <a:xfrm>
            <a:off x="7672885" y="2761895"/>
            <a:ext cx="0" cy="10227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5" name="Rectangle 124"/>
          <p:cNvSpPr/>
          <p:nvPr/>
        </p:nvSpPr>
        <p:spPr>
          <a:xfrm>
            <a:off x="7649159" y="2742872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 rot="16200000">
            <a:off x="7423199" y="4167778"/>
            <a:ext cx="47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V3.3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039464" y="3838136"/>
            <a:ext cx="1197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15   2   8   10</a:t>
            </a:r>
            <a:endParaRPr lang="en-US" sz="1400" dirty="0">
              <a:latin typeface="Akzidenz-Grotesk Next Regular" panose="02000503000000020003" pitchFamily="50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 rot="16200000">
            <a:off x="4897398" y="4228029"/>
            <a:ext cx="688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GPIO22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 rot="16200000">
            <a:off x="5264164" y="4117049"/>
            <a:ext cx="466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V5.0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133" name="Straight Connector 132"/>
          <p:cNvCxnSpPr/>
          <p:nvPr/>
        </p:nvCxnSpPr>
        <p:spPr>
          <a:xfrm>
            <a:off x="5497216" y="3281221"/>
            <a:ext cx="0" cy="51162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1831211" y="3281221"/>
            <a:ext cx="366600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3932637" y="3281221"/>
            <a:ext cx="0" cy="5116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8" name="Rectangle 137"/>
          <p:cNvSpPr/>
          <p:nvPr/>
        </p:nvSpPr>
        <p:spPr>
          <a:xfrm>
            <a:off x="2914686" y="3781230"/>
            <a:ext cx="1467192" cy="1072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TSOP4838</a:t>
            </a:r>
          </a:p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IR Receiver</a:t>
            </a:r>
          </a:p>
        </p:txBody>
      </p:sp>
      <p:sp>
        <p:nvSpPr>
          <p:cNvPr id="139" name="TextBox 138"/>
          <p:cNvSpPr txBox="1"/>
          <p:nvPr/>
        </p:nvSpPr>
        <p:spPr>
          <a:xfrm rot="16200000">
            <a:off x="2998697" y="3819260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OUT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 rot="16200000">
            <a:off x="3304607" y="3819260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GND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 rot="16200000">
            <a:off x="3610517" y="3819260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VCC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>
            <a:off x="3631129" y="2960092"/>
            <a:ext cx="0" cy="83275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5" name="Rectangle 144"/>
          <p:cNvSpPr/>
          <p:nvPr/>
        </p:nvSpPr>
        <p:spPr>
          <a:xfrm>
            <a:off x="3607403" y="2941069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Connector 151"/>
          <p:cNvCxnSpPr/>
          <p:nvPr/>
        </p:nvCxnSpPr>
        <p:spPr>
          <a:xfrm>
            <a:off x="4723498" y="3554952"/>
            <a:ext cx="0" cy="15959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4" name="Straight Connector 153"/>
          <p:cNvCxnSpPr/>
          <p:nvPr/>
        </p:nvCxnSpPr>
        <p:spPr>
          <a:xfrm flipH="1" flipV="1">
            <a:off x="1747319" y="5146586"/>
            <a:ext cx="297617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6" name="Rounded Rectangle 155"/>
          <p:cNvSpPr/>
          <p:nvPr/>
        </p:nvSpPr>
        <p:spPr>
          <a:xfrm>
            <a:off x="2322136" y="3505189"/>
            <a:ext cx="523330" cy="13309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/>
          <p:cNvSpPr txBox="1"/>
          <p:nvPr/>
        </p:nvSpPr>
        <p:spPr>
          <a:xfrm>
            <a:off x="2322136" y="3620331"/>
            <a:ext cx="6071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200</a:t>
            </a:r>
            <a:r>
              <a:rPr lang="el-GR" sz="1100" dirty="0" smtClean="0">
                <a:latin typeface="Akzidenz-Grotesk Next Regular" panose="02000503000000020003" pitchFamily="50" charset="0"/>
              </a:rPr>
              <a:t>Ω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159" name="Straight Connector 158"/>
          <p:cNvCxnSpPr/>
          <p:nvPr/>
        </p:nvCxnSpPr>
        <p:spPr>
          <a:xfrm>
            <a:off x="3336630" y="3560363"/>
            <a:ext cx="0" cy="2324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0" name="Straight Connector 159"/>
          <p:cNvCxnSpPr/>
          <p:nvPr/>
        </p:nvCxnSpPr>
        <p:spPr>
          <a:xfrm flipH="1">
            <a:off x="2838855" y="3560363"/>
            <a:ext cx="50194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1" name="Straight Connector 160"/>
          <p:cNvCxnSpPr/>
          <p:nvPr/>
        </p:nvCxnSpPr>
        <p:spPr>
          <a:xfrm flipH="1">
            <a:off x="1831211" y="3560363"/>
            <a:ext cx="50194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1831211" y="3281221"/>
            <a:ext cx="0" cy="27373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176" name="Group 175"/>
          <p:cNvGrpSpPr/>
          <p:nvPr/>
        </p:nvGrpSpPr>
        <p:grpSpPr>
          <a:xfrm>
            <a:off x="2121540" y="3046502"/>
            <a:ext cx="208244" cy="330758"/>
            <a:chOff x="2121540" y="3046502"/>
            <a:chExt cx="208244" cy="330758"/>
          </a:xfrm>
        </p:grpSpPr>
        <p:sp>
          <p:nvSpPr>
            <p:cNvPr id="155" name="Isosceles Triangle 154"/>
            <p:cNvSpPr/>
            <p:nvPr/>
          </p:nvSpPr>
          <p:spPr>
            <a:xfrm rot="5400000">
              <a:off x="2108293" y="3198428"/>
              <a:ext cx="192079" cy="16558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/>
            <p:cNvCxnSpPr/>
            <p:nvPr/>
          </p:nvCxnSpPr>
          <p:spPr>
            <a:xfrm>
              <a:off x="2292687" y="3173187"/>
              <a:ext cx="0" cy="20328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69" name="TextBox 168"/>
            <p:cNvSpPr txBox="1"/>
            <p:nvPr/>
          </p:nvSpPr>
          <p:spPr>
            <a:xfrm rot="18739461">
              <a:off x="2111082" y="3105160"/>
              <a:ext cx="277359" cy="160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"/>
                </a:lnSpc>
              </a:pPr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→</a:t>
              </a:r>
            </a:p>
            <a:p>
              <a:pPr>
                <a:lnSpc>
                  <a:spcPct val="20000"/>
                </a:lnSpc>
              </a:pPr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→</a:t>
              </a:r>
              <a:endParaRPr lang="en-US" sz="1100" dirty="0">
                <a:latin typeface="Akzidenz-Grotesk Next Regular" panose="02000503000000020003" pitchFamily="50" charset="0"/>
              </a:endParaRPr>
            </a:p>
          </p:txBody>
        </p:sp>
      </p:grpSp>
      <p:cxnSp>
        <p:nvCxnSpPr>
          <p:cNvPr id="170" name="Straight Connector 169"/>
          <p:cNvCxnSpPr/>
          <p:nvPr/>
        </p:nvCxnSpPr>
        <p:spPr>
          <a:xfrm>
            <a:off x="5221273" y="3560363"/>
            <a:ext cx="0" cy="2324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4723498" y="3560363"/>
            <a:ext cx="50194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1375179" y="2761895"/>
            <a:ext cx="0" cy="10227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4" name="Rounded Rectangle 173"/>
          <p:cNvSpPr/>
          <p:nvPr/>
        </p:nvSpPr>
        <p:spPr>
          <a:xfrm rot="5400000">
            <a:off x="1121012" y="3988134"/>
            <a:ext cx="523330" cy="13309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844283" y="3947912"/>
            <a:ext cx="6071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200</a:t>
            </a:r>
            <a:r>
              <a:rPr lang="el-GR" sz="1100" dirty="0" smtClean="0">
                <a:latin typeface="Akzidenz-Grotesk Next Regular" panose="02000503000000020003" pitchFamily="50" charset="0"/>
              </a:rPr>
              <a:t>Ω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181" name="Straight Connector 180"/>
          <p:cNvCxnSpPr/>
          <p:nvPr/>
        </p:nvCxnSpPr>
        <p:spPr>
          <a:xfrm>
            <a:off x="1374312" y="2761895"/>
            <a:ext cx="0" cy="10227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1374312" y="4306388"/>
            <a:ext cx="0" cy="95481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1675950" y="2973996"/>
            <a:ext cx="0" cy="205796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1748580" y="5061342"/>
            <a:ext cx="0" cy="1704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1675950" y="5031964"/>
            <a:ext cx="72000" cy="7200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1675950" y="5189207"/>
            <a:ext cx="72000" cy="72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177" name="Group 176"/>
          <p:cNvGrpSpPr/>
          <p:nvPr/>
        </p:nvGrpSpPr>
        <p:grpSpPr>
          <a:xfrm rot="5400000">
            <a:off x="1345100" y="4537485"/>
            <a:ext cx="208244" cy="330758"/>
            <a:chOff x="2121540" y="3046502"/>
            <a:chExt cx="208244" cy="330758"/>
          </a:xfrm>
        </p:grpSpPr>
        <p:sp>
          <p:nvSpPr>
            <p:cNvPr id="178" name="Isosceles Triangle 177"/>
            <p:cNvSpPr/>
            <p:nvPr/>
          </p:nvSpPr>
          <p:spPr>
            <a:xfrm rot="5400000">
              <a:off x="2108293" y="3198428"/>
              <a:ext cx="192079" cy="16558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9" name="Straight Connector 178"/>
            <p:cNvCxnSpPr/>
            <p:nvPr/>
          </p:nvCxnSpPr>
          <p:spPr>
            <a:xfrm>
              <a:off x="2292687" y="3173187"/>
              <a:ext cx="0" cy="20328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80" name="TextBox 179"/>
            <p:cNvSpPr txBox="1"/>
            <p:nvPr/>
          </p:nvSpPr>
          <p:spPr>
            <a:xfrm rot="18739461">
              <a:off x="2111082" y="3105160"/>
              <a:ext cx="277359" cy="160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"/>
                </a:lnSpc>
              </a:pPr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→</a:t>
              </a:r>
            </a:p>
            <a:p>
              <a:pPr>
                <a:lnSpc>
                  <a:spcPct val="20000"/>
                </a:lnSpc>
              </a:pPr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→</a:t>
              </a:r>
              <a:endParaRPr lang="en-US" sz="1100" dirty="0">
                <a:latin typeface="Akzidenz-Grotesk Next Regular" panose="02000503000000020003" pitchFamily="50" charset="0"/>
              </a:endParaRPr>
            </a:p>
          </p:txBody>
        </p:sp>
      </p:grpSp>
      <p:cxnSp>
        <p:nvCxnSpPr>
          <p:cNvPr id="209" name="Straight Connector 208"/>
          <p:cNvCxnSpPr/>
          <p:nvPr/>
        </p:nvCxnSpPr>
        <p:spPr>
          <a:xfrm flipH="1">
            <a:off x="1374312" y="5263561"/>
            <a:ext cx="30163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2" name="TextBox 211"/>
          <p:cNvSpPr txBox="1"/>
          <p:nvPr/>
        </p:nvSpPr>
        <p:spPr>
          <a:xfrm>
            <a:off x="1127642" y="5342839"/>
            <a:ext cx="1137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Akzidenz-Grotesk Next Regular" panose="02000503000000020003" pitchFamily="50" charset="0"/>
              </a:rPr>
              <a:t>NPN BC547/557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 rot="16200000">
            <a:off x="5525640" y="4078716"/>
            <a:ext cx="3612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RX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 rot="16200000">
            <a:off x="5801206" y="4078716"/>
            <a:ext cx="3612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TX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219" name="Straight Connector 218"/>
          <p:cNvCxnSpPr/>
          <p:nvPr/>
        </p:nvCxnSpPr>
        <p:spPr>
          <a:xfrm>
            <a:off x="5497218" y="3281221"/>
            <a:ext cx="0" cy="51162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5715733" y="3281221"/>
            <a:ext cx="0" cy="51162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5985263" y="3281221"/>
            <a:ext cx="0" cy="51162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13212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4640" y="830466"/>
            <a:ext cx="1767840" cy="1544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Air Conditioner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62480" y="1399249"/>
            <a:ext cx="110744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Rectangle 6"/>
          <p:cNvSpPr/>
          <p:nvPr/>
        </p:nvSpPr>
        <p:spPr>
          <a:xfrm>
            <a:off x="3169920" y="944879"/>
            <a:ext cx="108712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SCT013 current sensor</a:t>
            </a:r>
          </a:p>
        </p:txBody>
      </p:sp>
      <p:sp>
        <p:nvSpPr>
          <p:cNvPr id="9" name="Rectangle 8"/>
          <p:cNvSpPr/>
          <p:nvPr/>
        </p:nvSpPr>
        <p:spPr>
          <a:xfrm>
            <a:off x="5543162" y="691321"/>
            <a:ext cx="2065383" cy="1694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AD7124 analog-to-digital converter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44282" y="779210"/>
            <a:ext cx="109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kzidenz-Grotesk Next Regular" panose="02000503000000020003" pitchFamily="50" charset="0"/>
              </a:rPr>
              <a:t>0~1V DC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995645" y="691321"/>
            <a:ext cx="1642150" cy="1694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Si7021 temperature sensor module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998202" y="3784669"/>
            <a:ext cx="4464635" cy="1004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 smtClean="0">
                <a:latin typeface="Akzidenz-Grotesk Next Regular" panose="02000503000000020003" pitchFamily="50" charset="0"/>
              </a:rPr>
              <a:t>Raspberry Pi/Development board</a:t>
            </a:r>
          </a:p>
        </p:txBody>
      </p:sp>
      <p:cxnSp>
        <p:nvCxnSpPr>
          <p:cNvPr id="25" name="Straight Connector 24"/>
          <p:cNvCxnSpPr>
            <a:stCxn id="21" idx="2"/>
          </p:cNvCxnSpPr>
          <p:nvPr/>
        </p:nvCxnSpPr>
        <p:spPr>
          <a:xfrm>
            <a:off x="6604310" y="2385753"/>
            <a:ext cx="0" cy="13989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934718" y="2385753"/>
            <a:ext cx="0" cy="13989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239518" y="2385753"/>
            <a:ext cx="0" cy="13989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" name="TextBox 31"/>
          <p:cNvSpPr txBox="1"/>
          <p:nvPr/>
        </p:nvSpPr>
        <p:spPr>
          <a:xfrm rot="16200000">
            <a:off x="6267410" y="1945217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SCLK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16200000">
            <a:off x="6573320" y="1945217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MISO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rot="16200000">
            <a:off x="6879230" y="1945217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MOSI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 rot="16200000">
            <a:off x="6274577" y="3849598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SCLK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 rot="16200000">
            <a:off x="6580487" y="3849598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MISO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16200000">
            <a:off x="6886397" y="3849598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MOSI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159933" y="2385753"/>
            <a:ext cx="0" cy="13989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242775" y="2385753"/>
            <a:ext cx="0" cy="13989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TextBox 41"/>
          <p:cNvSpPr txBox="1"/>
          <p:nvPr/>
        </p:nvSpPr>
        <p:spPr>
          <a:xfrm rot="16200000">
            <a:off x="7947868" y="2022439"/>
            <a:ext cx="47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SDA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 rot="16200000">
            <a:off x="8060691" y="1924602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GND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 rot="16200000">
            <a:off x="8698272" y="1924602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VDD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 rot="16200000">
            <a:off x="9006769" y="2028789"/>
            <a:ext cx="47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SCL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 rot="16200000">
            <a:off x="7920873" y="3894312"/>
            <a:ext cx="47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SDA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 rot="16200000">
            <a:off x="9001269" y="3849596"/>
            <a:ext cx="47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SCL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 flipH="1" flipV="1">
            <a:off x="1675950" y="2974254"/>
            <a:ext cx="736044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410474" y="2385753"/>
            <a:ext cx="0" cy="13989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0" name="TextBox 79"/>
          <p:cNvSpPr txBox="1"/>
          <p:nvPr/>
        </p:nvSpPr>
        <p:spPr>
          <a:xfrm rot="16200000">
            <a:off x="8165825" y="3894312"/>
            <a:ext cx="47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GND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82" name="Straight Connector 81"/>
          <p:cNvCxnSpPr>
            <a:endCxn id="83" idx="2"/>
          </p:cNvCxnSpPr>
          <p:nvPr/>
        </p:nvCxnSpPr>
        <p:spPr>
          <a:xfrm>
            <a:off x="9036391" y="2385753"/>
            <a:ext cx="0" cy="61050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3" name="Rectangle 82"/>
          <p:cNvSpPr/>
          <p:nvPr/>
        </p:nvSpPr>
        <p:spPr>
          <a:xfrm>
            <a:off x="9013531" y="2950538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>
            <a:stCxn id="90" idx="1"/>
          </p:cNvCxnSpPr>
          <p:nvPr/>
        </p:nvCxnSpPr>
        <p:spPr>
          <a:xfrm flipH="1" flipV="1">
            <a:off x="1374312" y="2761895"/>
            <a:ext cx="701522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0" name="Rectangle 89"/>
          <p:cNvSpPr/>
          <p:nvPr/>
        </p:nvSpPr>
        <p:spPr>
          <a:xfrm>
            <a:off x="8389539" y="2742873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5511389" y="1237248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AC +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 rot="16200000">
            <a:off x="5937370" y="1945217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~SS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117" name="Straight Connector 116"/>
          <p:cNvCxnSpPr/>
          <p:nvPr/>
        </p:nvCxnSpPr>
        <p:spPr>
          <a:xfrm>
            <a:off x="6267902" y="2385753"/>
            <a:ext cx="0" cy="14070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2" name="Straight Connector 121"/>
          <p:cNvCxnSpPr>
            <a:stCxn id="125" idx="3"/>
          </p:cNvCxnSpPr>
          <p:nvPr/>
        </p:nvCxnSpPr>
        <p:spPr>
          <a:xfrm flipH="1">
            <a:off x="7672885" y="2978003"/>
            <a:ext cx="0" cy="8066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5" name="Rectangle 124"/>
          <p:cNvSpPr/>
          <p:nvPr/>
        </p:nvSpPr>
        <p:spPr>
          <a:xfrm>
            <a:off x="7649159" y="2955143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 rot="16200000">
            <a:off x="7423200" y="3894312"/>
            <a:ext cx="47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3.3V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 rot="16200000">
            <a:off x="4897399" y="3954563"/>
            <a:ext cx="688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GPIO22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 rot="16200000">
            <a:off x="5264165" y="3843583"/>
            <a:ext cx="466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5.0V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133" name="Straight Connector 132"/>
          <p:cNvCxnSpPr/>
          <p:nvPr/>
        </p:nvCxnSpPr>
        <p:spPr>
          <a:xfrm>
            <a:off x="5497216" y="3428178"/>
            <a:ext cx="0" cy="36466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3932637" y="3428178"/>
            <a:ext cx="156458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3932637" y="3428178"/>
            <a:ext cx="0" cy="36466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8" name="Rectangle 137"/>
          <p:cNvSpPr/>
          <p:nvPr/>
        </p:nvSpPr>
        <p:spPr>
          <a:xfrm>
            <a:off x="2914687" y="3781230"/>
            <a:ext cx="1467192" cy="1287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TSOP4838</a:t>
            </a:r>
          </a:p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IR Receiver</a:t>
            </a:r>
          </a:p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module</a:t>
            </a:r>
          </a:p>
        </p:txBody>
      </p:sp>
      <p:sp>
        <p:nvSpPr>
          <p:cNvPr id="139" name="TextBox 138"/>
          <p:cNvSpPr txBox="1"/>
          <p:nvPr/>
        </p:nvSpPr>
        <p:spPr>
          <a:xfrm rot="16200000">
            <a:off x="3170227" y="3805249"/>
            <a:ext cx="3164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IN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 rot="16200000">
            <a:off x="3304607" y="3763841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GND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 rot="16200000">
            <a:off x="3610517" y="3763841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3.3V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>
            <a:off x="3631129" y="2960092"/>
            <a:ext cx="0" cy="83275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5" name="Rectangle 144"/>
          <p:cNvSpPr/>
          <p:nvPr/>
        </p:nvSpPr>
        <p:spPr>
          <a:xfrm>
            <a:off x="3607403" y="2941069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Connector 151"/>
          <p:cNvCxnSpPr/>
          <p:nvPr/>
        </p:nvCxnSpPr>
        <p:spPr>
          <a:xfrm>
            <a:off x="4723498" y="3554952"/>
            <a:ext cx="0" cy="15959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4" name="Straight Connector 153"/>
          <p:cNvCxnSpPr/>
          <p:nvPr/>
        </p:nvCxnSpPr>
        <p:spPr>
          <a:xfrm flipH="1" flipV="1">
            <a:off x="2106054" y="5150940"/>
            <a:ext cx="261744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3336630" y="3237678"/>
            <a:ext cx="0" cy="55516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5221274" y="3560362"/>
            <a:ext cx="0" cy="2324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4723498" y="3560363"/>
            <a:ext cx="50194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2" name="Straight Connector 171"/>
          <p:cNvCxnSpPr>
            <a:endCxn id="146" idx="0"/>
          </p:cNvCxnSpPr>
          <p:nvPr/>
        </p:nvCxnSpPr>
        <p:spPr>
          <a:xfrm flipH="1">
            <a:off x="1372458" y="2761895"/>
            <a:ext cx="2721" cy="17187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1675950" y="2973996"/>
            <a:ext cx="0" cy="205796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6" name="TextBox 215"/>
          <p:cNvSpPr txBox="1"/>
          <p:nvPr/>
        </p:nvSpPr>
        <p:spPr>
          <a:xfrm rot="16200000">
            <a:off x="5369294" y="3961597"/>
            <a:ext cx="6739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GPIO18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 rot="16200000">
            <a:off x="5718686" y="1991646"/>
            <a:ext cx="526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VDD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219" name="Straight Connector 218"/>
          <p:cNvCxnSpPr/>
          <p:nvPr/>
        </p:nvCxnSpPr>
        <p:spPr>
          <a:xfrm>
            <a:off x="5497218" y="3428178"/>
            <a:ext cx="0" cy="36466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5715733" y="3238500"/>
            <a:ext cx="0" cy="5543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5985263" y="2385753"/>
            <a:ext cx="0" cy="5882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2062480" y="1523940"/>
            <a:ext cx="110744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9" name="TextBox 118"/>
          <p:cNvSpPr txBox="1"/>
          <p:nvPr/>
        </p:nvSpPr>
        <p:spPr>
          <a:xfrm>
            <a:off x="2449580" y="1075993"/>
            <a:ext cx="35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kzidenz-Grotesk Next Regular" panose="02000503000000020003" pitchFamily="50" charset="0"/>
              </a:rPr>
              <a:t>+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511925" y="1484494"/>
            <a:ext cx="35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kzidenz-Grotesk Next Regular" panose="02000503000000020003" pitchFamily="50" charset="0"/>
              </a:rPr>
              <a:t>-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4264873" y="1383678"/>
            <a:ext cx="126000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4264873" y="1508369"/>
            <a:ext cx="126000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4" name="TextBox 123"/>
          <p:cNvSpPr txBox="1"/>
          <p:nvPr/>
        </p:nvSpPr>
        <p:spPr>
          <a:xfrm>
            <a:off x="4651973" y="1060422"/>
            <a:ext cx="349518" cy="373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kzidenz-Grotesk Next Regular" panose="02000503000000020003" pitchFamily="50" charset="0"/>
              </a:rPr>
              <a:t>+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702608" y="1391927"/>
            <a:ext cx="349518" cy="373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kzidenz-Grotesk Next Regular" panose="02000503000000020003" pitchFamily="50" charset="0"/>
              </a:rPr>
              <a:t>-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511389" y="1392349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AC -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142" name="Straight Connector 141"/>
          <p:cNvCxnSpPr/>
          <p:nvPr/>
        </p:nvCxnSpPr>
        <p:spPr>
          <a:xfrm flipH="1">
            <a:off x="3328858" y="3237678"/>
            <a:ext cx="23868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6" name="Rectangle 145"/>
          <p:cNvSpPr/>
          <p:nvPr/>
        </p:nvSpPr>
        <p:spPr>
          <a:xfrm>
            <a:off x="638862" y="4480683"/>
            <a:ext cx="1467192" cy="1287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IR Blaster</a:t>
            </a:r>
          </a:p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module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1642986" y="5031964"/>
            <a:ext cx="5085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OUT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 rot="16200000">
            <a:off x="1360860" y="4487949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GND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 rot="16200000">
            <a:off x="1044916" y="4487949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3.3V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150" name="Straight Connector 149"/>
          <p:cNvCxnSpPr>
            <a:endCxn id="151" idx="2"/>
          </p:cNvCxnSpPr>
          <p:nvPr/>
        </p:nvCxnSpPr>
        <p:spPr>
          <a:xfrm>
            <a:off x="5692540" y="2385753"/>
            <a:ext cx="0" cy="39540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1" name="Rectangle 150"/>
          <p:cNvSpPr/>
          <p:nvPr/>
        </p:nvSpPr>
        <p:spPr>
          <a:xfrm>
            <a:off x="5669680" y="2735442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 rot="16200000">
            <a:off x="6057936" y="3858796"/>
            <a:ext cx="435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CE0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 rot="16200000">
            <a:off x="5455716" y="1991646"/>
            <a:ext cx="526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GND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5965508" y="2945099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Connector 188"/>
          <p:cNvCxnSpPr>
            <a:endCxn id="191" idx="0"/>
          </p:cNvCxnSpPr>
          <p:nvPr/>
        </p:nvCxnSpPr>
        <p:spPr>
          <a:xfrm>
            <a:off x="8762726" y="4802145"/>
            <a:ext cx="0" cy="26652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9056459" y="4789081"/>
            <a:ext cx="0" cy="81780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1" name="Rectangle 190"/>
          <p:cNvSpPr/>
          <p:nvPr/>
        </p:nvSpPr>
        <p:spPr>
          <a:xfrm>
            <a:off x="8029130" y="5068672"/>
            <a:ext cx="1467192" cy="1029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External power supply</a:t>
            </a:r>
          </a:p>
        </p:txBody>
      </p:sp>
      <p:sp>
        <p:nvSpPr>
          <p:cNvPr id="193" name="TextBox 192"/>
          <p:cNvSpPr txBox="1"/>
          <p:nvPr/>
        </p:nvSpPr>
        <p:spPr>
          <a:xfrm rot="16200000">
            <a:off x="8741369" y="5062873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GND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 rot="16200000">
            <a:off x="8425425" y="5062873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5V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 rot="16200000">
            <a:off x="8741369" y="4310707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GND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 rot="16200000">
            <a:off x="8425425" y="4310707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5V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837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4640" y="830466"/>
            <a:ext cx="1767840" cy="1544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Air Conditioner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62480" y="1399249"/>
            <a:ext cx="110744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Rectangle 6"/>
          <p:cNvSpPr/>
          <p:nvPr/>
        </p:nvSpPr>
        <p:spPr>
          <a:xfrm>
            <a:off x="3169920" y="585210"/>
            <a:ext cx="1087120" cy="141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56t100c</a:t>
            </a:r>
          </a:p>
          <a:p>
            <a:r>
              <a:rPr lang="en-US" sz="1400" dirty="0" smtClean="0">
                <a:latin typeface="Akzidenz-Grotesk Next Regular" panose="02000503000000020003" pitchFamily="50" charset="0"/>
              </a:rPr>
              <a:t>current sensor</a:t>
            </a:r>
          </a:p>
          <a:p>
            <a:r>
              <a:rPr lang="en-US" sz="1400" dirty="0" smtClean="0">
                <a:latin typeface="Akzidenz-Grotesk Next Regular" panose="02000503000000020003" pitchFamily="50" charset="0"/>
              </a:rPr>
              <a:t>module</a:t>
            </a:r>
            <a:endParaRPr lang="en-US" sz="1400" dirty="0" smtClean="0">
              <a:latin typeface="Akzidenz-Grotesk Next Regular" panose="02000503000000020003" pitchFamily="50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43162" y="691321"/>
            <a:ext cx="2065383" cy="1694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ADS1115 analog-to-digital converter</a:t>
            </a:r>
          </a:p>
          <a:p>
            <a:pPr algn="ctr"/>
            <a:endParaRPr lang="en-US" dirty="0">
              <a:latin typeface="Akzidenz-Grotesk Next Regular" panose="02000503000000020003" pitchFamily="50" charset="0"/>
            </a:endParaRPr>
          </a:p>
          <a:p>
            <a:pPr algn="ctr"/>
            <a:r>
              <a:rPr lang="en-US" sz="1100" dirty="0" smtClean="0">
                <a:latin typeface="Akzidenz-Grotesk Next Regular" panose="02000503000000020003" pitchFamily="50" charset="0"/>
              </a:rPr>
              <a:t>(I2C Address 0x49)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44282" y="779210"/>
            <a:ext cx="109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kzidenz-Grotesk Next Regular" panose="02000503000000020003" pitchFamily="50" charset="0"/>
              </a:rPr>
              <a:t>0~5V </a:t>
            </a:r>
            <a:r>
              <a:rPr lang="en-US" dirty="0" smtClean="0">
                <a:latin typeface="Akzidenz-Grotesk Next Regular" panose="02000503000000020003" pitchFamily="50" charset="0"/>
              </a:rPr>
              <a:t>DC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995645" y="691321"/>
            <a:ext cx="1642150" cy="1694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Si7021 temperature sensor module</a:t>
            </a:r>
          </a:p>
          <a:p>
            <a:pPr algn="ctr"/>
            <a:r>
              <a:rPr lang="en-US" sz="1100" dirty="0" smtClean="0">
                <a:latin typeface="Akzidenz-Grotesk Next Regular" panose="02000503000000020003" pitchFamily="50" charset="0"/>
              </a:rPr>
              <a:t>(I2C Address 0x40)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998202" y="3784669"/>
            <a:ext cx="4464635" cy="1004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 smtClean="0">
                <a:latin typeface="Akzidenz-Grotesk Next Regular" panose="02000503000000020003" pitchFamily="50" charset="0"/>
              </a:rPr>
              <a:t>Raspberry Pi/Development board</a:t>
            </a:r>
          </a:p>
          <a:p>
            <a:r>
              <a:rPr lang="en-US" sz="1100" dirty="0" smtClean="0">
                <a:latin typeface="Akzidenz-Grotesk Next Regular" panose="02000503000000020003" pitchFamily="50" charset="0"/>
              </a:rPr>
              <a:t>TBN061807005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6604310" y="2385753"/>
            <a:ext cx="0" cy="8519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934718" y="2385753"/>
            <a:ext cx="0" cy="116919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" name="TextBox 31"/>
          <p:cNvSpPr txBox="1"/>
          <p:nvPr/>
        </p:nvSpPr>
        <p:spPr>
          <a:xfrm rot="16200000">
            <a:off x="6267410" y="1945217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SCL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16200000">
            <a:off x="6573320" y="1945217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SDA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159933" y="2385753"/>
            <a:ext cx="0" cy="13989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242775" y="2385753"/>
            <a:ext cx="0" cy="13989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TextBox 41"/>
          <p:cNvSpPr txBox="1"/>
          <p:nvPr/>
        </p:nvSpPr>
        <p:spPr>
          <a:xfrm rot="16200000">
            <a:off x="7947868" y="2022439"/>
            <a:ext cx="47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SDA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 rot="16200000">
            <a:off x="8060691" y="1924602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GND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 rot="16200000">
            <a:off x="8698272" y="1924602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VDD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 rot="16200000">
            <a:off x="9006769" y="2028789"/>
            <a:ext cx="47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SCL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 rot="16200000">
            <a:off x="7920873" y="3894312"/>
            <a:ext cx="47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SDA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 rot="16200000">
            <a:off x="9001269" y="3849596"/>
            <a:ext cx="47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SCL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 flipH="1" flipV="1">
            <a:off x="1675950" y="2974254"/>
            <a:ext cx="736044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410474" y="2385753"/>
            <a:ext cx="0" cy="13989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0" name="TextBox 79"/>
          <p:cNvSpPr txBox="1"/>
          <p:nvPr/>
        </p:nvSpPr>
        <p:spPr>
          <a:xfrm rot="16200000">
            <a:off x="8165825" y="3894312"/>
            <a:ext cx="47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GND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82" name="Straight Connector 81"/>
          <p:cNvCxnSpPr>
            <a:endCxn id="83" idx="2"/>
          </p:cNvCxnSpPr>
          <p:nvPr/>
        </p:nvCxnSpPr>
        <p:spPr>
          <a:xfrm>
            <a:off x="9036391" y="2385753"/>
            <a:ext cx="0" cy="61050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3" name="Rectangle 82"/>
          <p:cNvSpPr/>
          <p:nvPr/>
        </p:nvSpPr>
        <p:spPr>
          <a:xfrm>
            <a:off x="9013531" y="2950538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>
            <a:stCxn id="90" idx="1"/>
          </p:cNvCxnSpPr>
          <p:nvPr/>
        </p:nvCxnSpPr>
        <p:spPr>
          <a:xfrm flipH="1" flipV="1">
            <a:off x="1374312" y="2761895"/>
            <a:ext cx="701522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0" name="Rectangle 89"/>
          <p:cNvSpPr/>
          <p:nvPr/>
        </p:nvSpPr>
        <p:spPr>
          <a:xfrm>
            <a:off x="8389539" y="2742873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5511389" y="1237248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A0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117" name="Straight Connector 116"/>
          <p:cNvCxnSpPr/>
          <p:nvPr/>
        </p:nvCxnSpPr>
        <p:spPr>
          <a:xfrm>
            <a:off x="6267902" y="2385753"/>
            <a:ext cx="0" cy="59224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2" name="Straight Connector 121"/>
          <p:cNvCxnSpPr>
            <a:stCxn id="125" idx="3"/>
          </p:cNvCxnSpPr>
          <p:nvPr/>
        </p:nvCxnSpPr>
        <p:spPr>
          <a:xfrm flipH="1">
            <a:off x="7672885" y="2978003"/>
            <a:ext cx="0" cy="8066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5" name="Rectangle 124"/>
          <p:cNvSpPr/>
          <p:nvPr/>
        </p:nvSpPr>
        <p:spPr>
          <a:xfrm>
            <a:off x="7649159" y="2955143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 rot="16200000">
            <a:off x="7423200" y="3894312"/>
            <a:ext cx="47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3.3V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 rot="16200000">
            <a:off x="4897399" y="3954563"/>
            <a:ext cx="688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GPIO22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 rot="16200000">
            <a:off x="5264165" y="3843583"/>
            <a:ext cx="466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5.0V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133" name="Straight Connector 132"/>
          <p:cNvCxnSpPr/>
          <p:nvPr/>
        </p:nvCxnSpPr>
        <p:spPr>
          <a:xfrm>
            <a:off x="5497216" y="3428178"/>
            <a:ext cx="0" cy="36466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3932637" y="3428178"/>
            <a:ext cx="156458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3932637" y="1999842"/>
            <a:ext cx="0" cy="179300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8" name="Rectangle 137"/>
          <p:cNvSpPr/>
          <p:nvPr/>
        </p:nvSpPr>
        <p:spPr>
          <a:xfrm>
            <a:off x="2914687" y="3781230"/>
            <a:ext cx="1467192" cy="1287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TSOP4838</a:t>
            </a:r>
          </a:p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IR Receiver</a:t>
            </a:r>
          </a:p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module</a:t>
            </a:r>
          </a:p>
        </p:txBody>
      </p:sp>
      <p:sp>
        <p:nvSpPr>
          <p:cNvPr id="139" name="TextBox 138"/>
          <p:cNvSpPr txBox="1"/>
          <p:nvPr/>
        </p:nvSpPr>
        <p:spPr>
          <a:xfrm rot="16200000">
            <a:off x="3170227" y="3805249"/>
            <a:ext cx="3164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IN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 rot="16200000">
            <a:off x="3304607" y="3763841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GND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 rot="16200000">
            <a:off x="3610517" y="3763841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5.0V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>
            <a:off x="3631129" y="1999842"/>
            <a:ext cx="0" cy="179300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5" name="Rectangle 144"/>
          <p:cNvSpPr/>
          <p:nvPr/>
        </p:nvSpPr>
        <p:spPr>
          <a:xfrm>
            <a:off x="3607403" y="2941069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Connector 151"/>
          <p:cNvCxnSpPr/>
          <p:nvPr/>
        </p:nvCxnSpPr>
        <p:spPr>
          <a:xfrm>
            <a:off x="4723498" y="3554952"/>
            <a:ext cx="0" cy="15959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4" name="Straight Connector 153"/>
          <p:cNvCxnSpPr/>
          <p:nvPr/>
        </p:nvCxnSpPr>
        <p:spPr>
          <a:xfrm flipH="1" flipV="1">
            <a:off x="2106054" y="5150940"/>
            <a:ext cx="261744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3336630" y="3237678"/>
            <a:ext cx="0" cy="55516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5221274" y="3560362"/>
            <a:ext cx="0" cy="2324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4723498" y="3560363"/>
            <a:ext cx="50194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2" name="Straight Connector 171"/>
          <p:cNvCxnSpPr>
            <a:endCxn id="146" idx="0"/>
          </p:cNvCxnSpPr>
          <p:nvPr/>
        </p:nvCxnSpPr>
        <p:spPr>
          <a:xfrm flipH="1">
            <a:off x="1372458" y="2761895"/>
            <a:ext cx="2721" cy="17187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1675950" y="2973996"/>
            <a:ext cx="0" cy="205796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6" name="TextBox 215"/>
          <p:cNvSpPr txBox="1"/>
          <p:nvPr/>
        </p:nvSpPr>
        <p:spPr>
          <a:xfrm rot="16200000">
            <a:off x="5369294" y="3961597"/>
            <a:ext cx="6739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GPIO18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 rot="16200000">
            <a:off x="5718686" y="1991646"/>
            <a:ext cx="526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VDD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219" name="Straight Connector 218"/>
          <p:cNvCxnSpPr/>
          <p:nvPr/>
        </p:nvCxnSpPr>
        <p:spPr>
          <a:xfrm>
            <a:off x="5497218" y="3428178"/>
            <a:ext cx="0" cy="36466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5715733" y="3238500"/>
            <a:ext cx="0" cy="55434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5985263" y="2385753"/>
            <a:ext cx="0" cy="5882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2062480" y="1523940"/>
            <a:ext cx="110744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9" name="TextBox 118"/>
          <p:cNvSpPr txBox="1"/>
          <p:nvPr/>
        </p:nvSpPr>
        <p:spPr>
          <a:xfrm>
            <a:off x="2449580" y="1075993"/>
            <a:ext cx="35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kzidenz-Grotesk Next Regular" panose="02000503000000020003" pitchFamily="50" charset="0"/>
              </a:rPr>
              <a:t>+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511925" y="1484494"/>
            <a:ext cx="35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kzidenz-Grotesk Next Regular" panose="02000503000000020003" pitchFamily="50" charset="0"/>
              </a:rPr>
              <a:t>-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4264873" y="1383678"/>
            <a:ext cx="126000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4264873" y="1508369"/>
            <a:ext cx="126000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4" name="TextBox 123"/>
          <p:cNvSpPr txBox="1"/>
          <p:nvPr/>
        </p:nvSpPr>
        <p:spPr>
          <a:xfrm>
            <a:off x="4651973" y="1060422"/>
            <a:ext cx="349518" cy="373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kzidenz-Grotesk Next Regular" panose="02000503000000020003" pitchFamily="50" charset="0"/>
              </a:rPr>
              <a:t>+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702608" y="1391927"/>
            <a:ext cx="349518" cy="373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kzidenz-Grotesk Next Regular" panose="02000503000000020003" pitchFamily="50" charset="0"/>
              </a:rPr>
              <a:t>-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511389" y="1392349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A1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142" name="Straight Connector 141"/>
          <p:cNvCxnSpPr/>
          <p:nvPr/>
        </p:nvCxnSpPr>
        <p:spPr>
          <a:xfrm flipH="1">
            <a:off x="3328858" y="3237678"/>
            <a:ext cx="23868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6" name="Rectangle 145"/>
          <p:cNvSpPr/>
          <p:nvPr/>
        </p:nvSpPr>
        <p:spPr>
          <a:xfrm>
            <a:off x="638862" y="4480683"/>
            <a:ext cx="1467192" cy="1287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IR Blaster</a:t>
            </a:r>
          </a:p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module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1642986" y="5031964"/>
            <a:ext cx="5085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OUT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 rot="16200000">
            <a:off x="1360860" y="4487949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GND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 rot="16200000">
            <a:off x="1044916" y="4487949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3.3V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150" name="Straight Connector 149"/>
          <p:cNvCxnSpPr>
            <a:endCxn id="151" idx="2"/>
          </p:cNvCxnSpPr>
          <p:nvPr/>
        </p:nvCxnSpPr>
        <p:spPr>
          <a:xfrm>
            <a:off x="5692540" y="2385753"/>
            <a:ext cx="0" cy="39540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1" name="Rectangle 150"/>
          <p:cNvSpPr/>
          <p:nvPr/>
        </p:nvSpPr>
        <p:spPr>
          <a:xfrm>
            <a:off x="5669680" y="2735442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 rot="16200000">
            <a:off x="5455716" y="1991646"/>
            <a:ext cx="526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GND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5965508" y="2945099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Connector 188"/>
          <p:cNvCxnSpPr>
            <a:endCxn id="191" idx="0"/>
          </p:cNvCxnSpPr>
          <p:nvPr/>
        </p:nvCxnSpPr>
        <p:spPr>
          <a:xfrm>
            <a:off x="8762726" y="4802145"/>
            <a:ext cx="0" cy="26652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9056459" y="4789081"/>
            <a:ext cx="0" cy="81780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1" name="Rectangle 190"/>
          <p:cNvSpPr/>
          <p:nvPr/>
        </p:nvSpPr>
        <p:spPr>
          <a:xfrm>
            <a:off x="8029130" y="5068672"/>
            <a:ext cx="1467192" cy="1029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External power supply</a:t>
            </a:r>
          </a:p>
        </p:txBody>
      </p:sp>
      <p:sp>
        <p:nvSpPr>
          <p:cNvPr id="193" name="TextBox 192"/>
          <p:cNvSpPr txBox="1"/>
          <p:nvPr/>
        </p:nvSpPr>
        <p:spPr>
          <a:xfrm rot="16200000">
            <a:off x="8741369" y="5062873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GND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 rot="16200000">
            <a:off x="8425425" y="5062873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5V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 rot="16200000">
            <a:off x="8741369" y="4310707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GND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 rot="16200000">
            <a:off x="8425425" y="4310707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5V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 flipH="1">
            <a:off x="6595351" y="3237678"/>
            <a:ext cx="156458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6934718" y="3554952"/>
            <a:ext cx="230805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2" name="Rectangle 91"/>
          <p:cNvSpPr/>
          <p:nvPr/>
        </p:nvSpPr>
        <p:spPr>
          <a:xfrm>
            <a:off x="8133571" y="3216406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9216702" y="3532096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247038" y="2950919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 rot="16200000">
            <a:off x="5954393" y="1944836"/>
            <a:ext cx="6199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ADDR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912199" y="3406731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 rot="16200000">
            <a:off x="3371168" y="1688134"/>
            <a:ext cx="526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GND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 rot="16200000">
            <a:off x="3665666" y="1688134"/>
            <a:ext cx="526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5.0V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830320" y="1237248"/>
            <a:ext cx="7902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OUT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812872" y="1392349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GND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959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63783" y="2967493"/>
            <a:ext cx="176784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kzidenz-Grotesk Next Regular" panose="02000503000000020003" pitchFamily="50" charset="0"/>
              </a:rPr>
              <a:t>Embedded system</a:t>
            </a:r>
            <a:endParaRPr lang="en-US" sz="1600" dirty="0">
              <a:latin typeface="Akzidenz-Grotesk Next Regular" panose="02000503000000020003" pitchFamily="5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68983" y="2967493"/>
            <a:ext cx="1987975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kzidenz-Grotesk Next Regular" panose="02000503000000020003" pitchFamily="50" charset="0"/>
              </a:rPr>
              <a:t>MQTT broker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731624" y="3340025"/>
            <a:ext cx="1737360" cy="162560"/>
            <a:chOff x="2529840" y="3088640"/>
            <a:chExt cx="3288454" cy="16256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529840" y="3251200"/>
              <a:ext cx="3288454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529840" y="3088640"/>
              <a:ext cx="3288454" cy="0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1853715" y="4345389"/>
            <a:ext cx="1987975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kzidenz-Grotesk Next Regular" panose="02000503000000020003" pitchFamily="50" charset="0"/>
              </a:rPr>
              <a:t>PHP client side</a:t>
            </a:r>
          </a:p>
        </p:txBody>
      </p:sp>
      <p:cxnSp>
        <p:nvCxnSpPr>
          <p:cNvPr id="17" name="Straight Connector 16"/>
          <p:cNvCxnSpPr>
            <a:stCxn id="14" idx="0"/>
            <a:endCxn id="5" idx="2"/>
          </p:cNvCxnSpPr>
          <p:nvPr/>
        </p:nvCxnSpPr>
        <p:spPr>
          <a:xfrm flipV="1">
            <a:off x="2847703" y="3881893"/>
            <a:ext cx="0" cy="463496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" name="TextBox 18"/>
          <p:cNvSpPr txBox="1"/>
          <p:nvPr/>
        </p:nvSpPr>
        <p:spPr>
          <a:xfrm flipH="1">
            <a:off x="4020335" y="3502585"/>
            <a:ext cx="1410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Publish data </a:t>
            </a:r>
          </a:p>
        </p:txBody>
      </p:sp>
      <p:sp>
        <p:nvSpPr>
          <p:cNvPr id="20" name="TextBox 19"/>
          <p:cNvSpPr txBox="1"/>
          <p:nvPr/>
        </p:nvSpPr>
        <p:spPr>
          <a:xfrm flipH="1">
            <a:off x="3769722" y="2992685"/>
            <a:ext cx="1791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Subscribe command</a:t>
            </a:r>
            <a:endParaRPr lang="en-US" sz="1400" dirty="0">
              <a:latin typeface="Akzidenz-Grotesk Next Regular" panose="02000503000000020003" pitchFamily="50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flipH="1">
            <a:off x="2859556" y="3959694"/>
            <a:ext cx="1321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[Event timer]</a:t>
            </a:r>
            <a:endParaRPr lang="en-US" sz="1400" dirty="0">
              <a:latin typeface="Akzidenz-Grotesk Next Regular" panose="02000503000000020003" pitchFamily="50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flipH="1">
            <a:off x="8268275" y="4817827"/>
            <a:ext cx="1791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Show data</a:t>
            </a:r>
            <a:endParaRPr lang="en-US" sz="1400" dirty="0">
              <a:latin typeface="Akzidenz-Grotesk Next Regular" panose="02000503000000020003" pitchFamily="5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63783" y="1576112"/>
            <a:ext cx="176784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kzidenz-Grotesk Next Regular" panose="02000503000000020003" pitchFamily="50" charset="0"/>
              </a:rPr>
              <a:t>Sensors</a:t>
            </a:r>
            <a:endParaRPr lang="en-US" sz="1600" dirty="0">
              <a:latin typeface="Akzidenz-Grotesk Next Regular" panose="02000503000000020003" pitchFamily="50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 rot="5400000">
            <a:off x="2609211" y="2057107"/>
            <a:ext cx="476982" cy="1343793"/>
            <a:chOff x="2529840" y="3088640"/>
            <a:chExt cx="3288454" cy="16256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2529840" y="3251200"/>
              <a:ext cx="3288454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529840" y="3088640"/>
              <a:ext cx="3288454" cy="0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32" name="TextBox 31"/>
          <p:cNvSpPr txBox="1"/>
          <p:nvPr/>
        </p:nvSpPr>
        <p:spPr>
          <a:xfrm flipH="1">
            <a:off x="2582661" y="2588504"/>
            <a:ext cx="974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Command</a:t>
            </a:r>
            <a:endParaRPr lang="en-US" sz="1400" dirty="0">
              <a:latin typeface="Akzidenz-Grotesk Next Regular" panose="02000503000000020003" pitchFamily="50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flipH="1">
            <a:off x="1068009" y="2588504"/>
            <a:ext cx="1791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Sensor data</a:t>
            </a:r>
            <a:endParaRPr lang="en-US" sz="1400" dirty="0">
              <a:latin typeface="Akzidenz-Grotesk Next Regular" panose="02000503000000020003" pitchFamily="50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flipH="1">
            <a:off x="1828102" y="3959752"/>
            <a:ext cx="1509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Sensor data</a:t>
            </a:r>
            <a:endParaRPr lang="en-US" sz="1400" dirty="0">
              <a:latin typeface="Akzidenz-Grotesk Next Regular" panose="02000503000000020003" pitchFamily="50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579050" y="4345481"/>
            <a:ext cx="176784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kzidenz-Grotesk Next Regular" panose="02000503000000020003" pitchFamily="50" charset="0"/>
              </a:rPr>
              <a:t>Server</a:t>
            </a:r>
            <a:endParaRPr lang="en-US" sz="1600" dirty="0">
              <a:latin typeface="Akzidenz-Grotesk Next Regular" panose="02000503000000020003" pitchFamily="50" charset="0"/>
            </a:endParaRPr>
          </a:p>
          <a:p>
            <a:pPr algn="ctr"/>
            <a:r>
              <a:rPr lang="en-US" sz="1600" dirty="0" smtClean="0">
                <a:latin typeface="Akzidenz-Grotesk Next Regular" panose="02000503000000020003" pitchFamily="50" charset="0"/>
              </a:rPr>
              <a:t>(PHP + MySQL)</a:t>
            </a:r>
          </a:p>
        </p:txBody>
      </p:sp>
      <p:cxnSp>
        <p:nvCxnSpPr>
          <p:cNvPr id="8" name="Elbow Connector 7"/>
          <p:cNvCxnSpPr>
            <a:stCxn id="14" idx="3"/>
            <a:endCxn id="40" idx="1"/>
          </p:cNvCxnSpPr>
          <p:nvPr/>
        </p:nvCxnSpPr>
        <p:spPr>
          <a:xfrm>
            <a:off x="3841690" y="4802589"/>
            <a:ext cx="1737360" cy="9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 flipH="1">
            <a:off x="4245430" y="4817827"/>
            <a:ext cx="1410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Push data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7456958" y="3340025"/>
            <a:ext cx="1737360" cy="162560"/>
            <a:chOff x="2529840" y="3088640"/>
            <a:chExt cx="3288454" cy="162560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2529840" y="3251200"/>
              <a:ext cx="3288454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529840" y="3088640"/>
              <a:ext cx="3288454" cy="0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9194318" y="2967492"/>
            <a:ext cx="1987975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kzidenz-Grotesk Next Regular" panose="02000503000000020003" pitchFamily="50" charset="0"/>
              </a:rPr>
              <a:t>HTML/JS client</a:t>
            </a:r>
          </a:p>
        </p:txBody>
      </p:sp>
      <p:sp>
        <p:nvSpPr>
          <p:cNvPr id="46" name="TextBox 45"/>
          <p:cNvSpPr txBox="1"/>
          <p:nvPr/>
        </p:nvSpPr>
        <p:spPr>
          <a:xfrm flipH="1">
            <a:off x="7753500" y="3509446"/>
            <a:ext cx="1410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Publish data </a:t>
            </a:r>
          </a:p>
        </p:txBody>
      </p:sp>
      <p:sp>
        <p:nvSpPr>
          <p:cNvPr id="47" name="TextBox 46"/>
          <p:cNvSpPr txBox="1"/>
          <p:nvPr/>
        </p:nvSpPr>
        <p:spPr>
          <a:xfrm flipH="1">
            <a:off x="7502887" y="2999546"/>
            <a:ext cx="1791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Subscribe command</a:t>
            </a:r>
            <a:endParaRPr lang="en-US" sz="14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50" name="Elbow Connector 49"/>
          <p:cNvCxnSpPr>
            <a:stCxn id="40" idx="3"/>
            <a:endCxn id="39" idx="2"/>
          </p:cNvCxnSpPr>
          <p:nvPr/>
        </p:nvCxnSpPr>
        <p:spPr>
          <a:xfrm flipV="1">
            <a:off x="7346890" y="3881892"/>
            <a:ext cx="2841416" cy="920789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3731623" y="2479220"/>
            <a:ext cx="1847426" cy="488272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6" name="Rectangle 35"/>
          <p:cNvSpPr/>
          <p:nvPr/>
        </p:nvSpPr>
        <p:spPr>
          <a:xfrm>
            <a:off x="5579050" y="1564820"/>
            <a:ext cx="176784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kzidenz-Grotesk Next Regular" panose="02000503000000020003" pitchFamily="50" charset="0"/>
              </a:rPr>
              <a:t>AC</a:t>
            </a:r>
            <a:endParaRPr lang="en-US" sz="1600" dirty="0">
              <a:latin typeface="Akzidenz-Grotesk Next Regular" panose="02000503000000020003" pitchFamily="50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flipH="1">
            <a:off x="3937029" y="2382035"/>
            <a:ext cx="1189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IR Command</a:t>
            </a:r>
            <a:endParaRPr lang="en-US" sz="1400" dirty="0">
              <a:latin typeface="Akzidenz-Grotesk Next Regular" panose="0200050300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794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63783" y="2967493"/>
            <a:ext cx="176784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kzidenz-Grotesk Next Regular" panose="02000503000000020003" pitchFamily="50" charset="0"/>
              </a:rPr>
              <a:t>Embedded system</a:t>
            </a:r>
            <a:endParaRPr lang="en-US" sz="1600" dirty="0">
              <a:latin typeface="Akzidenz-Grotesk Next Regular" panose="02000503000000020003" pitchFamily="5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68983" y="2967493"/>
            <a:ext cx="1987975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kzidenz-Grotesk Next Regular" panose="02000503000000020003" pitchFamily="50" charset="0"/>
              </a:rPr>
              <a:t>MQTT broker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731624" y="3340025"/>
            <a:ext cx="1737360" cy="162560"/>
            <a:chOff x="2529840" y="3088640"/>
            <a:chExt cx="3288454" cy="16256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529840" y="3251200"/>
              <a:ext cx="3288454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529840" y="3088640"/>
              <a:ext cx="3288454" cy="0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9" name="TextBox 18"/>
          <p:cNvSpPr txBox="1"/>
          <p:nvPr/>
        </p:nvSpPr>
        <p:spPr>
          <a:xfrm flipH="1">
            <a:off x="4020335" y="3502585"/>
            <a:ext cx="1410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Publish data </a:t>
            </a:r>
          </a:p>
        </p:txBody>
      </p:sp>
      <p:sp>
        <p:nvSpPr>
          <p:cNvPr id="20" name="TextBox 19"/>
          <p:cNvSpPr txBox="1"/>
          <p:nvPr/>
        </p:nvSpPr>
        <p:spPr>
          <a:xfrm flipH="1">
            <a:off x="3769722" y="2992685"/>
            <a:ext cx="1791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Subscribe command</a:t>
            </a:r>
            <a:endParaRPr lang="en-US" sz="1400" dirty="0">
              <a:latin typeface="Akzidenz-Grotesk Next Regular" panose="02000503000000020003" pitchFamily="5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63783" y="4339103"/>
            <a:ext cx="176784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kzidenz-Grotesk Next Regular" panose="02000503000000020003" pitchFamily="50" charset="0"/>
              </a:rPr>
              <a:t>Sensors</a:t>
            </a:r>
            <a:endParaRPr lang="en-US" sz="1600" dirty="0">
              <a:latin typeface="Akzidenz-Grotesk Next Regular" panose="02000503000000020003" pitchFamily="50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 rot="5400000">
            <a:off x="2633454" y="3439514"/>
            <a:ext cx="476982" cy="1343793"/>
            <a:chOff x="2529840" y="3088640"/>
            <a:chExt cx="3288454" cy="16256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2529840" y="3251200"/>
              <a:ext cx="3288454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529840" y="3088640"/>
              <a:ext cx="3288454" cy="0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32" name="TextBox 31"/>
          <p:cNvSpPr txBox="1"/>
          <p:nvPr/>
        </p:nvSpPr>
        <p:spPr>
          <a:xfrm flipH="1">
            <a:off x="8510566" y="3943047"/>
            <a:ext cx="1791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Get data</a:t>
            </a:r>
            <a:endParaRPr lang="en-US" sz="1400" dirty="0">
              <a:latin typeface="Akzidenz-Grotesk Next Regular" panose="02000503000000020003" pitchFamily="50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flipH="1">
            <a:off x="1092252" y="3970909"/>
            <a:ext cx="1791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Sensor data</a:t>
            </a:r>
            <a:endParaRPr lang="en-US" sz="1400" dirty="0">
              <a:latin typeface="Akzidenz-Grotesk Next Regular" panose="02000503000000020003" pitchFamily="50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194318" y="2967493"/>
            <a:ext cx="176784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kzidenz-Grotesk Next Regular" panose="02000503000000020003" pitchFamily="50" charset="0"/>
              </a:rPr>
              <a:t>Server Engine</a:t>
            </a:r>
            <a:endParaRPr lang="en-US" sz="1600" dirty="0">
              <a:latin typeface="Akzidenz-Grotesk Next Regular" panose="02000503000000020003" pitchFamily="50" charset="0"/>
            </a:endParaRPr>
          </a:p>
          <a:p>
            <a:pPr algn="ctr"/>
            <a:r>
              <a:rPr lang="en-US" sz="1600" dirty="0" smtClean="0">
                <a:latin typeface="Akzidenz-Grotesk Next Regular" panose="02000503000000020003" pitchFamily="50" charset="0"/>
              </a:rPr>
              <a:t>(C++, PHP, MySQL)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7456958" y="3340025"/>
            <a:ext cx="1737360" cy="162560"/>
            <a:chOff x="2529840" y="3088640"/>
            <a:chExt cx="3288454" cy="162560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2529840" y="3251200"/>
              <a:ext cx="3288454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529840" y="3088640"/>
              <a:ext cx="3288454" cy="0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9084250" y="4339103"/>
            <a:ext cx="1987975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kzidenz-Grotesk Next Regular" panose="02000503000000020003" pitchFamily="50" charset="0"/>
              </a:rPr>
              <a:t>HTML/JS client</a:t>
            </a:r>
          </a:p>
        </p:txBody>
      </p:sp>
      <p:sp>
        <p:nvSpPr>
          <p:cNvPr id="46" name="TextBox 45"/>
          <p:cNvSpPr txBox="1"/>
          <p:nvPr/>
        </p:nvSpPr>
        <p:spPr>
          <a:xfrm flipH="1">
            <a:off x="7753500" y="3509446"/>
            <a:ext cx="1410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Publish data </a:t>
            </a:r>
          </a:p>
        </p:txBody>
      </p:sp>
      <p:sp>
        <p:nvSpPr>
          <p:cNvPr id="47" name="TextBox 46"/>
          <p:cNvSpPr txBox="1"/>
          <p:nvPr/>
        </p:nvSpPr>
        <p:spPr>
          <a:xfrm flipH="1">
            <a:off x="7502887" y="2999546"/>
            <a:ext cx="1791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Subscribe command</a:t>
            </a:r>
            <a:endParaRPr lang="en-US" sz="14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rot="5400000">
            <a:off x="2645309" y="2733332"/>
            <a:ext cx="476982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" name="Rectangle 42"/>
          <p:cNvSpPr/>
          <p:nvPr/>
        </p:nvSpPr>
        <p:spPr>
          <a:xfrm>
            <a:off x="1963783" y="1584770"/>
            <a:ext cx="176784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kzidenz-Grotesk Next Regular" panose="02000503000000020003" pitchFamily="50" charset="0"/>
              </a:rPr>
              <a:t>AC</a:t>
            </a:r>
            <a:endParaRPr lang="en-US" sz="1600" dirty="0">
              <a:latin typeface="Akzidenz-Grotesk Next Regular" panose="02000503000000020003" pitchFamily="50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 flipH="1">
            <a:off x="1595822" y="2573886"/>
            <a:ext cx="1791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IR Command</a:t>
            </a:r>
            <a:endParaRPr lang="en-US" sz="1400" dirty="0">
              <a:latin typeface="Akzidenz-Grotesk Next Regular" panose="02000503000000020003" pitchFamily="50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 rot="5400000">
            <a:off x="9839745" y="3439516"/>
            <a:ext cx="476982" cy="1343793"/>
            <a:chOff x="2529840" y="3088640"/>
            <a:chExt cx="3288454" cy="16256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2529840" y="3251200"/>
              <a:ext cx="3288454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529840" y="3088640"/>
              <a:ext cx="3288454" cy="0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51" name="TextBox 50"/>
          <p:cNvSpPr txBox="1"/>
          <p:nvPr/>
        </p:nvSpPr>
        <p:spPr>
          <a:xfrm flipH="1">
            <a:off x="10770062" y="3943047"/>
            <a:ext cx="1791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Send query</a:t>
            </a:r>
            <a:endParaRPr lang="en-US" sz="1400" dirty="0">
              <a:latin typeface="Akzidenz-Grotesk Next Regular" panose="02000503000000020003" pitchFamily="50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 rot="5400000">
            <a:off x="9835985" y="2061436"/>
            <a:ext cx="476982" cy="1343793"/>
            <a:chOff x="2529840" y="3088640"/>
            <a:chExt cx="3288454" cy="162560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2529840" y="3251200"/>
              <a:ext cx="3288454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529840" y="3088640"/>
              <a:ext cx="3288454" cy="0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41" name="Rectangle 40"/>
          <p:cNvSpPr/>
          <p:nvPr/>
        </p:nvSpPr>
        <p:spPr>
          <a:xfrm>
            <a:off x="9084250" y="1577012"/>
            <a:ext cx="1987975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kzidenz-Grotesk Next Regular" panose="02000503000000020003" pitchFamily="50" charset="0"/>
              </a:rPr>
              <a:t>MySQL Database</a:t>
            </a:r>
            <a:endParaRPr lang="en-US" sz="1600" dirty="0" smtClean="0">
              <a:latin typeface="Akzidenz-Grotesk Next Regular" panose="02000503000000020003" pitchFamily="50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 flipH="1">
            <a:off x="8510566" y="2566128"/>
            <a:ext cx="1791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Get data</a:t>
            </a:r>
            <a:endParaRPr lang="en-US" sz="1400" dirty="0">
              <a:latin typeface="Akzidenz-Grotesk Next Regular" panose="02000503000000020003" pitchFamily="50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 flipH="1">
            <a:off x="10770062" y="2566018"/>
            <a:ext cx="1791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Send query</a:t>
            </a:r>
            <a:endParaRPr lang="en-US" sz="1400" dirty="0">
              <a:latin typeface="Akzidenz-Grotesk Next Regular" panose="0200050300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848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56697" y="2950828"/>
            <a:ext cx="1767840" cy="9144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Log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647189" y="1820412"/>
            <a:ext cx="1786855" cy="645952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dk1"/>
                </a:solidFill>
                <a:latin typeface="Akzidenz-Grotesk Next Regular" panose="02000503000000020003" pitchFamily="50" charset="0"/>
              </a:rPr>
              <a:t>Timestamp</a:t>
            </a:r>
            <a:endParaRPr lang="en-US" u="sng" dirty="0">
              <a:solidFill>
                <a:schemeClr val="dk1"/>
              </a:solidFill>
              <a:latin typeface="Akzidenz-Grotesk Next Regular" panose="02000503000000020003" pitchFamily="50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225567" y="3085052"/>
            <a:ext cx="1786855" cy="645952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Akzidenz-Grotesk Next Regular" panose="02000503000000020003" pitchFamily="50" charset="0"/>
              </a:rPr>
              <a:t>Current</a:t>
            </a:r>
            <a:endParaRPr lang="en-US" dirty="0">
              <a:solidFill>
                <a:schemeClr val="dk1"/>
              </a:solidFill>
              <a:latin typeface="Akzidenz-Grotesk Next Regular" panose="02000503000000020003" pitchFamily="50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969542" y="3085052"/>
            <a:ext cx="2139192" cy="645952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Akzidenz-Grotesk Next Regular" panose="02000503000000020003" pitchFamily="50" charset="0"/>
              </a:rPr>
              <a:t>Temperature</a:t>
            </a:r>
            <a:endParaRPr lang="en-US" dirty="0">
              <a:solidFill>
                <a:schemeClr val="dk1"/>
              </a:solidFill>
              <a:latin typeface="Akzidenz-Grotesk Next Regular" panose="02000503000000020003" pitchFamily="50" charset="0"/>
            </a:endParaRPr>
          </a:p>
        </p:txBody>
      </p:sp>
      <p:cxnSp>
        <p:nvCxnSpPr>
          <p:cNvPr id="10" name="Straight Connector 9"/>
          <p:cNvCxnSpPr>
            <a:stCxn id="6" idx="4"/>
            <a:endCxn id="5" idx="0"/>
          </p:cNvCxnSpPr>
          <p:nvPr/>
        </p:nvCxnSpPr>
        <p:spPr>
          <a:xfrm>
            <a:off x="6540617" y="2466364"/>
            <a:ext cx="0" cy="4844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6"/>
            <a:endCxn id="5" idx="1"/>
          </p:cNvCxnSpPr>
          <p:nvPr/>
        </p:nvCxnSpPr>
        <p:spPr>
          <a:xfrm>
            <a:off x="5012422" y="3408028"/>
            <a:ext cx="6442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3"/>
            <a:endCxn id="8" idx="2"/>
          </p:cNvCxnSpPr>
          <p:nvPr/>
        </p:nvCxnSpPr>
        <p:spPr>
          <a:xfrm>
            <a:off x="7424537" y="3408028"/>
            <a:ext cx="5450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880735"/>
              </p:ext>
            </p:extLst>
          </p:nvPr>
        </p:nvGraphicFramePr>
        <p:xfrm>
          <a:off x="3927914" y="4708076"/>
          <a:ext cx="540204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681">
                  <a:extLst>
                    <a:ext uri="{9D8B030D-6E8A-4147-A177-3AD203B41FA5}">
                      <a16:colId xmlns:a16="http://schemas.microsoft.com/office/drawing/2014/main" val="1155878640"/>
                    </a:ext>
                  </a:extLst>
                </a:gridCol>
                <a:gridCol w="1800681">
                  <a:extLst>
                    <a:ext uri="{9D8B030D-6E8A-4147-A177-3AD203B41FA5}">
                      <a16:colId xmlns:a16="http://schemas.microsoft.com/office/drawing/2014/main" val="4139711428"/>
                    </a:ext>
                  </a:extLst>
                </a:gridCol>
                <a:gridCol w="1800681">
                  <a:extLst>
                    <a:ext uri="{9D8B030D-6E8A-4147-A177-3AD203B41FA5}">
                      <a16:colId xmlns:a16="http://schemas.microsoft.com/office/drawing/2014/main" val="6818268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Akzidenz-Grotesk Next Regular" panose="02000503000000020003" pitchFamily="50" charset="0"/>
                        </a:rPr>
                        <a:t>Timestamp</a:t>
                      </a:r>
                    </a:p>
                    <a:p>
                      <a:r>
                        <a:rPr lang="en-US" b="0" dirty="0" err="1" smtClean="0">
                          <a:solidFill>
                            <a:sysClr val="windowText" lastClr="000000"/>
                          </a:solidFill>
                          <a:latin typeface="Akzidenz-Grotesk Next Regular" panose="02000503000000020003" pitchFamily="50" charset="0"/>
                        </a:rPr>
                        <a:t>int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Akzidenz-Grotesk Next Regular" panose="0200050300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Akzidenz-Grotesk Next Regular" panose="02000503000000020003" pitchFamily="50" charset="0"/>
                        </a:rPr>
                        <a:t>Current</a:t>
                      </a:r>
                    </a:p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Akzidenz-Grotesk Next Regular" panose="02000503000000020003" pitchFamily="50" charset="0"/>
                        </a:rPr>
                        <a:t>float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Akzidenz-Grotesk Next Regular" panose="0200050300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Akzidenz-Grotesk Next Regular" panose="02000503000000020003" pitchFamily="50" charset="0"/>
                        </a:rPr>
                        <a:t>Temperature</a:t>
                      </a:r>
                    </a:p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Akzidenz-Grotesk Next Regular" panose="02000503000000020003" pitchFamily="50" charset="0"/>
                        </a:rPr>
                        <a:t>float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Akzidenz-Grotesk Next Regular" panose="0200050300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410010"/>
                  </a:ext>
                </a:extLst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3225567" y="4188204"/>
            <a:ext cx="1786855" cy="64595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Akzidenz-Grotesk Next Regular" panose="02000503000000020003" pitchFamily="50" charset="0"/>
              </a:rPr>
              <a:t>Log</a:t>
            </a:r>
            <a:endParaRPr lang="en-US" dirty="0">
              <a:solidFill>
                <a:schemeClr val="dk1"/>
              </a:solidFill>
              <a:latin typeface="Akzidenz-Grotesk Next Regular" panose="0200050300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057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259137810"/>
              </p:ext>
            </p:extLst>
          </p:nvPr>
        </p:nvGraphicFramePr>
        <p:xfrm>
          <a:off x="644415" y="1605292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1305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377</Words>
  <Application>Microsoft Office PowerPoint</Application>
  <PresentationFormat>Widescreen</PresentationFormat>
  <Paragraphs>223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Akzidenz-Grotesk Next Med</vt:lpstr>
      <vt:lpstr>Akzidenz-Grotesk Next Regular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58090002</dc:creator>
  <cp:lastModifiedBy>58090002</cp:lastModifiedBy>
  <cp:revision>49</cp:revision>
  <dcterms:created xsi:type="dcterms:W3CDTF">2018-07-12T08:56:38Z</dcterms:created>
  <dcterms:modified xsi:type="dcterms:W3CDTF">2018-07-26T06:53:59Z</dcterms:modified>
</cp:coreProperties>
</file>