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840" y="1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108</c:v>
                </c:pt>
                <c:pt idx="2">
                  <c:v>204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115</c:v>
                </c:pt>
                <c:pt idx="1">
                  <c:v>120</c:v>
                </c:pt>
                <c:pt idx="2">
                  <c:v>158.4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22-433C-9965-6116A2D1A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141055"/>
        <c:axId val="494159775"/>
      </c:scatterChart>
      <c:valAx>
        <c:axId val="494141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159775"/>
        <c:crosses val="autoZero"/>
        <c:crossBetween val="midCat"/>
      </c:valAx>
      <c:valAx>
        <c:axId val="494159775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141055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2018/08/01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2018/08/01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2018/08/01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2018/08/01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2018/08/01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2018/08/01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2018/08/01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2018/08/01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2018/08/01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9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2018/08/01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2018/08/01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FC3B-4023-4BF1-B4B6-2F4FAF1CAC19}" type="datetimeFigureOut">
              <a:rPr lang="en-US" smtClean="0"/>
              <a:t>2018/08/01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65262"/>
          <a:stretch/>
        </p:blipFill>
        <p:spPr>
          <a:xfrm>
            <a:off x="5355771" y="819016"/>
            <a:ext cx="4180378" cy="52199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6151"/>
          <a:stretch/>
        </p:blipFill>
        <p:spPr>
          <a:xfrm>
            <a:off x="79066" y="819016"/>
            <a:ext cx="5276705" cy="5219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3880" y="905773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url_f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3880" y="1156247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cid_f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3880" y="1406723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top_f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5229" y="1653273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pow_f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5229" y="1875188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cur_f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5229" y="2121738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tem_f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5229" y="2474596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tst_f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479" y="3188418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[conn]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3880" y="3843247"/>
            <a:ext cx="117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mqttmsg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9097" y="5292097"/>
            <a:ext cx="117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[console_]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5561" y="3448678"/>
            <a:ext cx="151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publish_msg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6604" y="3448678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toggle_power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02920" y="3448678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temp_up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03266" y="4436054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temp_down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0909" y="4436054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read_sensor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7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235200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29840" y="325120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637280" y="2865120"/>
            <a:ext cx="10871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SCT013 current sensor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24400" y="3251200"/>
            <a:ext cx="130047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6024879" y="2865120"/>
            <a:ext cx="206538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AD7124 analog-to-digital converter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090262" y="3251200"/>
            <a:ext cx="65749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4825999" y="2881868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0~1V 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1381" y="2881868"/>
            <a:ext cx="5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SPI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47761" y="2865120"/>
            <a:ext cx="12395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Raspberry Pi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61400" y="5222240"/>
            <a:ext cx="141224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Infrared</a:t>
            </a:r>
          </a:p>
        </p:txBody>
      </p:sp>
      <p:cxnSp>
        <p:nvCxnSpPr>
          <p:cNvPr id="20" name="Straight Connector 19"/>
          <p:cNvCxnSpPr>
            <a:stCxn id="18" idx="2"/>
            <a:endCxn id="19" idx="0"/>
          </p:cNvCxnSpPr>
          <p:nvPr/>
        </p:nvCxnSpPr>
        <p:spPr>
          <a:xfrm>
            <a:off x="9367521" y="3779520"/>
            <a:ext cx="0" cy="14427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9367520" y="4177714"/>
            <a:ext cx="81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Digital out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61400" y="193040"/>
            <a:ext cx="141224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sensor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2529840" y="3779520"/>
            <a:ext cx="6131561" cy="18999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26" idx="2"/>
          </p:cNvCxnSpPr>
          <p:nvPr/>
        </p:nvCxnSpPr>
        <p:spPr>
          <a:xfrm>
            <a:off x="9367521" y="1107440"/>
            <a:ext cx="0" cy="17361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9367520" y="1799104"/>
            <a:ext cx="8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I</a:t>
            </a:r>
            <a:r>
              <a:rPr lang="en-US" baseline="30000" dirty="0" smtClean="0">
                <a:latin typeface="Akzidenz-Grotesk Next Regular" panose="02000503000000020003" pitchFamily="50" charset="0"/>
              </a:rPr>
              <a:t>2</a:t>
            </a:r>
            <a:r>
              <a:rPr lang="en-US" dirty="0" smtClean="0">
                <a:latin typeface="Akzidenz-Grotesk Next Regular" panose="02000503000000020003" pitchFamily="50" charset="0"/>
              </a:rPr>
              <a:t>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val 206"/>
          <p:cNvSpPr/>
          <p:nvPr/>
        </p:nvSpPr>
        <p:spPr>
          <a:xfrm>
            <a:off x="1525131" y="4975240"/>
            <a:ext cx="342690" cy="3426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1008615" y="4550440"/>
            <a:ext cx="347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IR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4640" y="314960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2480" y="105664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169920" y="629920"/>
            <a:ext cx="10871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SCT013 current sensor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42683" y="1077401"/>
            <a:ext cx="130047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5543162" y="691321"/>
            <a:ext cx="2065383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AD7124 analog-to-digital converter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282" y="708069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0~1V 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95645" y="691321"/>
            <a:ext cx="1467192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sensor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2449" y="2077976"/>
            <a:ext cx="1883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2   3   23   28   29   30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8202" y="3784669"/>
            <a:ext cx="4464635" cy="141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Raspberry Pi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94967" y="3838136"/>
            <a:ext cx="298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23   21   19        1          3    6                   5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5" name="Straight Connector 24"/>
          <p:cNvCxnSpPr>
            <a:stCxn id="21" idx="2"/>
          </p:cNvCxnSpPr>
          <p:nvPr/>
        </p:nvCxnSpPr>
        <p:spPr>
          <a:xfrm>
            <a:off x="6604310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47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5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626741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657332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7923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274576" y="4123064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6580486" y="4123064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6886396" y="4123064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4701" y="2077976"/>
            <a:ext cx="141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1   2   3   4   5   6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59933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42775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947868" y="1816407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8060691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8698272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9006769" y="1822757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920872" y="4167778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9001268" y="412306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159933" y="3281221"/>
            <a:ext cx="18297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9240331" y="3626908"/>
            <a:ext cx="74930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ounded Rectangle 11"/>
          <p:cNvSpPr/>
          <p:nvPr/>
        </p:nvSpPr>
        <p:spPr>
          <a:xfrm>
            <a:off x="9989634" y="3214676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9989634" y="3560363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37072" y="326219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221134" y="360404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989634" y="3323260"/>
            <a:ext cx="607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10k</a:t>
            </a:r>
            <a:r>
              <a:rPr lang="el-GR" sz="1100" dirty="0" smtClean="0">
                <a:latin typeface="Akzidenz-Grotesk Next Regular" panose="02000503000000020003" pitchFamily="50" charset="0"/>
              </a:rPr>
              <a:t>Ω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10800000" flipV="1">
            <a:off x="10512967" y="2967049"/>
            <a:ext cx="444515" cy="314174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53" idx="3"/>
          </p:cNvCxnSpPr>
          <p:nvPr/>
        </p:nvCxnSpPr>
        <p:spPr>
          <a:xfrm rot="5400000">
            <a:off x="10462790" y="3017222"/>
            <a:ext cx="659861" cy="55951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74" idx="2"/>
          </p:cNvCxnSpPr>
          <p:nvPr/>
        </p:nvCxnSpPr>
        <p:spPr>
          <a:xfrm>
            <a:off x="10463518" y="2761895"/>
            <a:ext cx="0" cy="234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ctangle 73"/>
          <p:cNvSpPr/>
          <p:nvPr/>
        </p:nvSpPr>
        <p:spPr>
          <a:xfrm>
            <a:off x="10440658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1675950" y="2967328"/>
            <a:ext cx="93965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10474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8165824" y="4167778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82" name="Straight Connector 81"/>
          <p:cNvCxnSpPr>
            <a:endCxn id="83" idx="2"/>
          </p:cNvCxnSpPr>
          <p:nvPr/>
        </p:nvCxnSpPr>
        <p:spPr>
          <a:xfrm>
            <a:off x="9036391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ctangle 82"/>
          <p:cNvSpPr/>
          <p:nvPr/>
        </p:nvSpPr>
        <p:spPr>
          <a:xfrm>
            <a:off x="9013531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9543570" y="2738136"/>
            <a:ext cx="144000" cy="44450"/>
            <a:chOff x="9807932" y="2033526"/>
            <a:chExt cx="144000" cy="44450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9807932" y="2077976"/>
              <a:ext cx="144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9807932" y="2033526"/>
              <a:ext cx="144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 flipH="1">
            <a:off x="1374312" y="2761895"/>
            <a:ext cx="82190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ctangle 89"/>
          <p:cNvSpPr/>
          <p:nvPr/>
        </p:nvSpPr>
        <p:spPr>
          <a:xfrm>
            <a:off x="8389539" y="274287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9637795" y="2761895"/>
            <a:ext cx="8257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" name="TextBox 107"/>
          <p:cNvSpPr txBox="1"/>
          <p:nvPr/>
        </p:nvSpPr>
        <p:spPr>
          <a:xfrm>
            <a:off x="9352652" y="2458371"/>
            <a:ext cx="813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100nF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16200000">
            <a:off x="5681816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DGND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93737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Akzidenz-Grotesk Next Regular" panose="02000503000000020003" pitchFamily="50" charset="0"/>
              </a:rPr>
              <a:t>AVss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471156" y="171699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12" name="Straight Connector 111"/>
          <p:cNvCxnSpPr>
            <a:endCxn id="113" idx="2"/>
          </p:cNvCxnSpPr>
          <p:nvPr/>
        </p:nvCxnSpPr>
        <p:spPr>
          <a:xfrm>
            <a:off x="5799128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" name="Rectangle 112"/>
          <p:cNvSpPr/>
          <p:nvPr/>
        </p:nvSpPr>
        <p:spPr>
          <a:xfrm>
            <a:off x="5776268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endCxn id="115" idx="2"/>
          </p:cNvCxnSpPr>
          <p:nvPr/>
        </p:nvCxnSpPr>
        <p:spPr>
          <a:xfrm>
            <a:off x="6010752" y="2385753"/>
            <a:ext cx="0" cy="3974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" name="Rectangle 114"/>
          <p:cNvSpPr/>
          <p:nvPr/>
        </p:nvSpPr>
        <p:spPr>
          <a:xfrm>
            <a:off x="5987892" y="2737526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endCxn id="118" idx="2"/>
          </p:cNvCxnSpPr>
          <p:nvPr/>
        </p:nvCxnSpPr>
        <p:spPr>
          <a:xfrm>
            <a:off x="6267902" y="2385753"/>
            <a:ext cx="0" cy="395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" name="Rectangle 117"/>
          <p:cNvSpPr/>
          <p:nvPr/>
        </p:nvSpPr>
        <p:spPr>
          <a:xfrm>
            <a:off x="6245042" y="273544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7672885" y="2761895"/>
            <a:ext cx="0" cy="1022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7649159" y="274287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7423199" y="4167778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V3.3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39464" y="3838136"/>
            <a:ext cx="1197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15   2   8   10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4897398" y="4228029"/>
            <a:ext cx="68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GPIO22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5264164" y="4117049"/>
            <a:ext cx="46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V5.0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497216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1831211" y="3281221"/>
            <a:ext cx="366600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932637" y="3281221"/>
            <a:ext cx="0" cy="5116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Rectangle 137"/>
          <p:cNvSpPr/>
          <p:nvPr/>
        </p:nvSpPr>
        <p:spPr>
          <a:xfrm>
            <a:off x="2914686" y="3781230"/>
            <a:ext cx="1467192" cy="1072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TSOP4838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Receiver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2998697" y="3819260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OUT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304607" y="3819260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3610517" y="3819260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VCC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631129" y="2960092"/>
            <a:ext cx="0" cy="832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5" name="Rectangle 144"/>
          <p:cNvSpPr/>
          <p:nvPr/>
        </p:nvSpPr>
        <p:spPr>
          <a:xfrm>
            <a:off x="3607403" y="294106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23498" y="3554952"/>
            <a:ext cx="0" cy="15959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1747319" y="5146586"/>
            <a:ext cx="297617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6" name="Rounded Rectangle 155"/>
          <p:cNvSpPr/>
          <p:nvPr/>
        </p:nvSpPr>
        <p:spPr>
          <a:xfrm>
            <a:off x="2322136" y="3505189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2322136" y="3620331"/>
            <a:ext cx="607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200</a:t>
            </a:r>
            <a:r>
              <a:rPr lang="el-GR" sz="1100" dirty="0" smtClean="0">
                <a:latin typeface="Akzidenz-Grotesk Next Regular" panose="02000503000000020003" pitchFamily="50" charset="0"/>
              </a:rPr>
              <a:t>Ω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3336630" y="3560363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2838855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1831211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831211" y="3281221"/>
            <a:ext cx="0" cy="2737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76" name="Group 175"/>
          <p:cNvGrpSpPr/>
          <p:nvPr/>
        </p:nvGrpSpPr>
        <p:grpSpPr>
          <a:xfrm>
            <a:off x="2121540" y="3046502"/>
            <a:ext cx="208244" cy="330758"/>
            <a:chOff x="2121540" y="3046502"/>
            <a:chExt cx="208244" cy="330758"/>
          </a:xfrm>
        </p:grpSpPr>
        <p:sp>
          <p:nvSpPr>
            <p:cNvPr id="155" name="Isosceles Triangle 154"/>
            <p:cNvSpPr/>
            <p:nvPr/>
          </p:nvSpPr>
          <p:spPr>
            <a:xfrm rot="5400000">
              <a:off x="2108293" y="3198428"/>
              <a:ext cx="192079" cy="16558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2292687" y="3173187"/>
              <a:ext cx="0" cy="2032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9" name="TextBox 168"/>
            <p:cNvSpPr txBox="1"/>
            <p:nvPr/>
          </p:nvSpPr>
          <p:spPr>
            <a:xfrm rot="18739461">
              <a:off x="2111082" y="3105160"/>
              <a:ext cx="277359" cy="16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en-US" sz="1100" dirty="0">
                <a:latin typeface="Akzidenz-Grotesk Next Regular" panose="02000503000000020003" pitchFamily="50" charset="0"/>
              </a:endParaRPr>
            </a:p>
          </p:txBody>
        </p:sp>
      </p:grpSp>
      <p:cxnSp>
        <p:nvCxnSpPr>
          <p:cNvPr id="170" name="Straight Connector 169"/>
          <p:cNvCxnSpPr/>
          <p:nvPr/>
        </p:nvCxnSpPr>
        <p:spPr>
          <a:xfrm>
            <a:off x="5221273" y="3560363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4723498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75179" y="2761895"/>
            <a:ext cx="0" cy="1022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4" name="Rounded Rectangle 173"/>
          <p:cNvSpPr/>
          <p:nvPr/>
        </p:nvSpPr>
        <p:spPr>
          <a:xfrm rot="5400000">
            <a:off x="1121012" y="3988134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4283" y="3947912"/>
            <a:ext cx="607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200</a:t>
            </a:r>
            <a:r>
              <a:rPr lang="el-GR" sz="1100" dirty="0" smtClean="0">
                <a:latin typeface="Akzidenz-Grotesk Next Regular" panose="02000503000000020003" pitchFamily="50" charset="0"/>
              </a:rPr>
              <a:t>Ω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1374312" y="2761895"/>
            <a:ext cx="0" cy="1022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374312" y="4306388"/>
            <a:ext cx="0" cy="9548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675950" y="2973996"/>
            <a:ext cx="0" cy="20579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748580" y="5061342"/>
            <a:ext cx="0" cy="1704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1675950" y="5031964"/>
            <a:ext cx="72000" cy="720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1675950" y="5189207"/>
            <a:ext cx="72000" cy="72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77" name="Group 176"/>
          <p:cNvGrpSpPr/>
          <p:nvPr/>
        </p:nvGrpSpPr>
        <p:grpSpPr>
          <a:xfrm rot="5400000">
            <a:off x="1345100" y="4537485"/>
            <a:ext cx="208244" cy="330758"/>
            <a:chOff x="2121540" y="3046502"/>
            <a:chExt cx="208244" cy="330758"/>
          </a:xfrm>
        </p:grpSpPr>
        <p:sp>
          <p:nvSpPr>
            <p:cNvPr id="178" name="Isosceles Triangle 177"/>
            <p:cNvSpPr/>
            <p:nvPr/>
          </p:nvSpPr>
          <p:spPr>
            <a:xfrm rot="5400000">
              <a:off x="2108293" y="3198428"/>
              <a:ext cx="192079" cy="16558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2292687" y="3173187"/>
              <a:ext cx="0" cy="2032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0" name="TextBox 179"/>
            <p:cNvSpPr txBox="1"/>
            <p:nvPr/>
          </p:nvSpPr>
          <p:spPr>
            <a:xfrm rot="18739461">
              <a:off x="2111082" y="3105160"/>
              <a:ext cx="277359" cy="16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en-US" sz="1100" dirty="0">
                <a:latin typeface="Akzidenz-Grotesk Next Regular" panose="02000503000000020003" pitchFamily="50" charset="0"/>
              </a:endParaRPr>
            </a:p>
          </p:txBody>
        </p:sp>
      </p:grpSp>
      <p:cxnSp>
        <p:nvCxnSpPr>
          <p:cNvPr id="209" name="Straight Connector 208"/>
          <p:cNvCxnSpPr/>
          <p:nvPr/>
        </p:nvCxnSpPr>
        <p:spPr>
          <a:xfrm flipH="1">
            <a:off x="1374312" y="5263561"/>
            <a:ext cx="30163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2" name="TextBox 211"/>
          <p:cNvSpPr txBox="1"/>
          <p:nvPr/>
        </p:nvSpPr>
        <p:spPr>
          <a:xfrm>
            <a:off x="1127642" y="5342839"/>
            <a:ext cx="113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kzidenz-Grotesk Next Regular" panose="02000503000000020003" pitchFamily="50" charset="0"/>
              </a:rPr>
              <a:t>NPN BC547/557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5525640" y="4078716"/>
            <a:ext cx="36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RX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5801206" y="4078716"/>
            <a:ext cx="36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TX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5497218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715733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985263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3212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640" y="830466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2480" y="1399249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169920" y="944879"/>
            <a:ext cx="10871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SCT013 current sensor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3162" y="691321"/>
            <a:ext cx="2065383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AD7124 analog-to-digital converter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282" y="779210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0~1V 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95645" y="691321"/>
            <a:ext cx="1642150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sensor module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202" y="3784669"/>
            <a:ext cx="4464635" cy="1004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Raspberry Pi/Development board</a:t>
            </a:r>
          </a:p>
        </p:txBody>
      </p:sp>
      <p:cxnSp>
        <p:nvCxnSpPr>
          <p:cNvPr id="25" name="Straight Connector 24"/>
          <p:cNvCxnSpPr>
            <a:stCxn id="21" idx="2"/>
          </p:cNvCxnSpPr>
          <p:nvPr/>
        </p:nvCxnSpPr>
        <p:spPr>
          <a:xfrm>
            <a:off x="6604310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47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5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626741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657332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7923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274577" y="3849598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6580487" y="3849598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6886397" y="3849598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59933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42775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947868" y="2022439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8060691" y="192460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8698272" y="192460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9006769" y="2028789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920873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9001269" y="3849596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1675950" y="2974254"/>
            <a:ext cx="73604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10474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8165825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82" name="Straight Connector 81"/>
          <p:cNvCxnSpPr>
            <a:endCxn id="83" idx="2"/>
          </p:cNvCxnSpPr>
          <p:nvPr/>
        </p:nvCxnSpPr>
        <p:spPr>
          <a:xfrm>
            <a:off x="9036391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ctangle 82"/>
          <p:cNvSpPr/>
          <p:nvPr/>
        </p:nvSpPr>
        <p:spPr>
          <a:xfrm>
            <a:off x="9013531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90" idx="1"/>
          </p:cNvCxnSpPr>
          <p:nvPr/>
        </p:nvCxnSpPr>
        <p:spPr>
          <a:xfrm flipH="1" flipV="1">
            <a:off x="1374312" y="2761895"/>
            <a:ext cx="70152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ctangle 89"/>
          <p:cNvSpPr/>
          <p:nvPr/>
        </p:nvSpPr>
        <p:spPr>
          <a:xfrm>
            <a:off x="8389539" y="274287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511389" y="1237248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AC +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93737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~SS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267902" y="2385753"/>
            <a:ext cx="0" cy="1407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>
            <a:stCxn id="125" idx="3"/>
          </p:cNvCxnSpPr>
          <p:nvPr/>
        </p:nvCxnSpPr>
        <p:spPr>
          <a:xfrm flipH="1">
            <a:off x="7672885" y="2978003"/>
            <a:ext cx="0" cy="806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7649159" y="295514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7423200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4897399" y="3954563"/>
            <a:ext cx="68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GPIO22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5264165" y="3843583"/>
            <a:ext cx="46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5.0V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497216" y="3428178"/>
            <a:ext cx="0" cy="3646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932637" y="3428178"/>
            <a:ext cx="15645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932637" y="3428178"/>
            <a:ext cx="0" cy="3646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Rectangle 137"/>
          <p:cNvSpPr/>
          <p:nvPr/>
        </p:nvSpPr>
        <p:spPr>
          <a:xfrm>
            <a:off x="2914687" y="3781230"/>
            <a:ext cx="1467192" cy="1287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TSOP4838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Receiver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module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3170227" y="3805249"/>
            <a:ext cx="316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IN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304607" y="3763841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3610517" y="3763841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631129" y="2960092"/>
            <a:ext cx="0" cy="832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5" name="Rectangle 144"/>
          <p:cNvSpPr/>
          <p:nvPr/>
        </p:nvSpPr>
        <p:spPr>
          <a:xfrm>
            <a:off x="3607403" y="294106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23498" y="3554952"/>
            <a:ext cx="0" cy="15959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2106054" y="5150940"/>
            <a:ext cx="261744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336630" y="3237678"/>
            <a:ext cx="0" cy="5551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221274" y="3560362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4723498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Straight Connector 171"/>
          <p:cNvCxnSpPr>
            <a:endCxn id="146" idx="0"/>
          </p:cNvCxnSpPr>
          <p:nvPr/>
        </p:nvCxnSpPr>
        <p:spPr>
          <a:xfrm flipH="1">
            <a:off x="1372458" y="2761895"/>
            <a:ext cx="2721" cy="17187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675950" y="2973996"/>
            <a:ext cx="0" cy="20579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6" name="TextBox 215"/>
          <p:cNvSpPr txBox="1"/>
          <p:nvPr/>
        </p:nvSpPr>
        <p:spPr>
          <a:xfrm rot="16200000">
            <a:off x="5369294" y="3961597"/>
            <a:ext cx="673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GPIO18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5718686" y="1991646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5497218" y="3428178"/>
            <a:ext cx="0" cy="3646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715733" y="3238500"/>
            <a:ext cx="0" cy="5543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985263" y="2385753"/>
            <a:ext cx="0" cy="5882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062480" y="152394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" name="TextBox 118"/>
          <p:cNvSpPr txBox="1"/>
          <p:nvPr/>
        </p:nvSpPr>
        <p:spPr>
          <a:xfrm>
            <a:off x="2449580" y="1075993"/>
            <a:ext cx="3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+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11925" y="1484494"/>
            <a:ext cx="3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-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4264873" y="1383678"/>
            <a:ext cx="1260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264873" y="1508369"/>
            <a:ext cx="1260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TextBox 123"/>
          <p:cNvSpPr txBox="1"/>
          <p:nvPr/>
        </p:nvSpPr>
        <p:spPr>
          <a:xfrm>
            <a:off x="4651973" y="1060422"/>
            <a:ext cx="349518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+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702608" y="1391927"/>
            <a:ext cx="349518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-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11389" y="1392349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AC -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H="1">
            <a:off x="3328858" y="3237678"/>
            <a:ext cx="23868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6" name="Rectangle 145"/>
          <p:cNvSpPr/>
          <p:nvPr/>
        </p:nvSpPr>
        <p:spPr>
          <a:xfrm>
            <a:off x="638862" y="4480683"/>
            <a:ext cx="1467192" cy="1287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Blaster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module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642986" y="5031964"/>
            <a:ext cx="50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OUT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1360860" y="4487949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1044916" y="4487949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50" name="Straight Connector 149"/>
          <p:cNvCxnSpPr>
            <a:endCxn id="151" idx="2"/>
          </p:cNvCxnSpPr>
          <p:nvPr/>
        </p:nvCxnSpPr>
        <p:spPr>
          <a:xfrm>
            <a:off x="5692540" y="2385753"/>
            <a:ext cx="0" cy="395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1" name="Rectangle 150"/>
          <p:cNvSpPr/>
          <p:nvPr/>
        </p:nvSpPr>
        <p:spPr>
          <a:xfrm>
            <a:off x="5669680" y="273544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 rot="16200000">
            <a:off x="6057936" y="3858796"/>
            <a:ext cx="435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CE0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5455716" y="1991646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965508" y="294509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endCxn id="191" idx="0"/>
          </p:cNvCxnSpPr>
          <p:nvPr/>
        </p:nvCxnSpPr>
        <p:spPr>
          <a:xfrm>
            <a:off x="8762726" y="4802145"/>
            <a:ext cx="0" cy="2665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9056459" y="4789081"/>
            <a:ext cx="0" cy="8178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1" name="Rectangle 190"/>
          <p:cNvSpPr/>
          <p:nvPr/>
        </p:nvSpPr>
        <p:spPr>
          <a:xfrm>
            <a:off x="8029130" y="5068672"/>
            <a:ext cx="1467192" cy="1029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External power supply</a:t>
            </a:r>
          </a:p>
        </p:txBody>
      </p:sp>
      <p:sp>
        <p:nvSpPr>
          <p:cNvPr id="193" name="TextBox 192"/>
          <p:cNvSpPr txBox="1"/>
          <p:nvPr/>
        </p:nvSpPr>
        <p:spPr>
          <a:xfrm rot="16200000">
            <a:off x="8741369" y="5062873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 rot="16200000">
            <a:off x="8425425" y="5062873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 rot="16200000">
            <a:off x="8741369" y="4310707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16200000">
            <a:off x="8425425" y="4310707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3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640" y="830466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2480" y="1399249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169920" y="585210"/>
            <a:ext cx="1087120" cy="141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56t100c</a:t>
            </a:r>
          </a:p>
          <a:p>
            <a:r>
              <a:rPr lang="en-US" sz="1400" dirty="0" smtClean="0">
                <a:latin typeface="Akzidenz-Grotesk Next Regular" panose="02000503000000020003" pitchFamily="50" charset="0"/>
              </a:rPr>
              <a:t>current sensor</a:t>
            </a:r>
          </a:p>
          <a:p>
            <a:r>
              <a:rPr lang="en-US" sz="1400" dirty="0" smtClean="0">
                <a:latin typeface="Akzidenz-Grotesk Next Regular" panose="02000503000000020003" pitchFamily="50" charset="0"/>
              </a:rPr>
              <a:t>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3162" y="691321"/>
            <a:ext cx="2065383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ADS1115 analog-to-digital converter</a:t>
            </a:r>
          </a:p>
          <a:p>
            <a:pPr algn="ctr"/>
            <a:endParaRPr lang="en-US" dirty="0">
              <a:latin typeface="Akzidenz-Grotesk Next Regular" panose="02000503000000020003" pitchFamily="50" charset="0"/>
            </a:endParaRPr>
          </a:p>
          <a:p>
            <a:pPr algn="ctr"/>
            <a:r>
              <a:rPr lang="en-US" sz="1100" dirty="0" smtClean="0">
                <a:latin typeface="Akzidenz-Grotesk Next Regular" panose="02000503000000020003" pitchFamily="50" charset="0"/>
              </a:rPr>
              <a:t>(I2C Address 0x49)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282" y="779210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0~5V 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95645" y="691321"/>
            <a:ext cx="1642150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sensor module</a:t>
            </a:r>
          </a:p>
          <a:p>
            <a:pPr algn="ctr"/>
            <a:r>
              <a:rPr lang="en-US" sz="1100" dirty="0" smtClean="0">
                <a:latin typeface="Akzidenz-Grotesk Next Regular" panose="02000503000000020003" pitchFamily="50" charset="0"/>
              </a:rPr>
              <a:t>(I2C Address 0x40)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202" y="3784669"/>
            <a:ext cx="4464635" cy="1004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Raspberry Pi/Development board</a:t>
            </a:r>
          </a:p>
          <a:p>
            <a:r>
              <a:rPr lang="en-US" sz="1100" dirty="0" smtClean="0">
                <a:latin typeface="Akzidenz-Grotesk Next Regular" panose="02000503000000020003" pitchFamily="50" charset="0"/>
              </a:rPr>
              <a:t>TBN061807005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604310" y="2385753"/>
            <a:ext cx="0" cy="8519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4718" y="2385753"/>
            <a:ext cx="0" cy="11691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626741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657332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59933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42775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947868" y="2022439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8060691" y="192460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8698272" y="192460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9006769" y="2028789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920873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9001269" y="3849596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1675950" y="2974254"/>
            <a:ext cx="73604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10474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8165825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82" name="Straight Connector 81"/>
          <p:cNvCxnSpPr>
            <a:endCxn id="83" idx="2"/>
          </p:cNvCxnSpPr>
          <p:nvPr/>
        </p:nvCxnSpPr>
        <p:spPr>
          <a:xfrm>
            <a:off x="9036391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ctangle 82"/>
          <p:cNvSpPr/>
          <p:nvPr/>
        </p:nvSpPr>
        <p:spPr>
          <a:xfrm>
            <a:off x="9013531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90" idx="1"/>
          </p:cNvCxnSpPr>
          <p:nvPr/>
        </p:nvCxnSpPr>
        <p:spPr>
          <a:xfrm flipH="1" flipV="1">
            <a:off x="1374312" y="2761895"/>
            <a:ext cx="70152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ctangle 89"/>
          <p:cNvSpPr/>
          <p:nvPr/>
        </p:nvSpPr>
        <p:spPr>
          <a:xfrm>
            <a:off x="8389539" y="274287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511389" y="1237248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A0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267902" y="2385753"/>
            <a:ext cx="0" cy="5922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>
            <a:stCxn id="125" idx="3"/>
          </p:cNvCxnSpPr>
          <p:nvPr/>
        </p:nvCxnSpPr>
        <p:spPr>
          <a:xfrm flipH="1">
            <a:off x="7672885" y="2978003"/>
            <a:ext cx="0" cy="806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7649159" y="295514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7423200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4897399" y="3954563"/>
            <a:ext cx="68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GPIO22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5264165" y="3843583"/>
            <a:ext cx="46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5.0V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497216" y="3428178"/>
            <a:ext cx="0" cy="3646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932637" y="3428178"/>
            <a:ext cx="15645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932637" y="1999842"/>
            <a:ext cx="0" cy="17930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Rectangle 137"/>
          <p:cNvSpPr/>
          <p:nvPr/>
        </p:nvSpPr>
        <p:spPr>
          <a:xfrm>
            <a:off x="2914687" y="3781230"/>
            <a:ext cx="1467192" cy="1287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TSOP4838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Receiver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module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3170227" y="3805249"/>
            <a:ext cx="316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IN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304607" y="3763841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3610517" y="3763841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5.0V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631129" y="1999842"/>
            <a:ext cx="0" cy="17930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5" name="Rectangle 144"/>
          <p:cNvSpPr/>
          <p:nvPr/>
        </p:nvSpPr>
        <p:spPr>
          <a:xfrm>
            <a:off x="3607403" y="294106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23498" y="3554952"/>
            <a:ext cx="0" cy="15959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2106054" y="5150940"/>
            <a:ext cx="261744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336630" y="3237678"/>
            <a:ext cx="0" cy="5551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221274" y="3560362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4723498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Straight Connector 171"/>
          <p:cNvCxnSpPr>
            <a:endCxn id="146" idx="0"/>
          </p:cNvCxnSpPr>
          <p:nvPr/>
        </p:nvCxnSpPr>
        <p:spPr>
          <a:xfrm flipH="1">
            <a:off x="1372458" y="2761895"/>
            <a:ext cx="2721" cy="17187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675950" y="2973996"/>
            <a:ext cx="0" cy="20579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6" name="TextBox 215"/>
          <p:cNvSpPr txBox="1"/>
          <p:nvPr/>
        </p:nvSpPr>
        <p:spPr>
          <a:xfrm rot="16200000">
            <a:off x="5369294" y="3961597"/>
            <a:ext cx="673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GPIO18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5718686" y="1991646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5497218" y="3428178"/>
            <a:ext cx="0" cy="3646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715733" y="3238500"/>
            <a:ext cx="0" cy="55434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985263" y="2385753"/>
            <a:ext cx="0" cy="5882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062480" y="152394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" name="TextBox 118"/>
          <p:cNvSpPr txBox="1"/>
          <p:nvPr/>
        </p:nvSpPr>
        <p:spPr>
          <a:xfrm>
            <a:off x="2449580" y="1075993"/>
            <a:ext cx="3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+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11925" y="1484494"/>
            <a:ext cx="3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-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4264873" y="1383678"/>
            <a:ext cx="1260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264873" y="1508369"/>
            <a:ext cx="1260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TextBox 123"/>
          <p:cNvSpPr txBox="1"/>
          <p:nvPr/>
        </p:nvSpPr>
        <p:spPr>
          <a:xfrm>
            <a:off x="4651973" y="1060422"/>
            <a:ext cx="349518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+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702608" y="1391927"/>
            <a:ext cx="349518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-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11389" y="1392349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A1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H="1">
            <a:off x="3328858" y="3237678"/>
            <a:ext cx="23868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6" name="Rectangle 145"/>
          <p:cNvSpPr/>
          <p:nvPr/>
        </p:nvSpPr>
        <p:spPr>
          <a:xfrm>
            <a:off x="638862" y="4480683"/>
            <a:ext cx="1467192" cy="1287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Blaster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module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642986" y="5031964"/>
            <a:ext cx="50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OUT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1360860" y="4487949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1044916" y="4487949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50" name="Straight Connector 149"/>
          <p:cNvCxnSpPr>
            <a:endCxn id="151" idx="2"/>
          </p:cNvCxnSpPr>
          <p:nvPr/>
        </p:nvCxnSpPr>
        <p:spPr>
          <a:xfrm>
            <a:off x="5692540" y="2385753"/>
            <a:ext cx="0" cy="395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1" name="Rectangle 150"/>
          <p:cNvSpPr/>
          <p:nvPr/>
        </p:nvSpPr>
        <p:spPr>
          <a:xfrm>
            <a:off x="5669680" y="273544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5455716" y="1991646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965508" y="294509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endCxn id="191" idx="0"/>
          </p:cNvCxnSpPr>
          <p:nvPr/>
        </p:nvCxnSpPr>
        <p:spPr>
          <a:xfrm>
            <a:off x="8762726" y="4802145"/>
            <a:ext cx="0" cy="2665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9056459" y="4789081"/>
            <a:ext cx="0" cy="8178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1" name="Rectangle 190"/>
          <p:cNvSpPr/>
          <p:nvPr/>
        </p:nvSpPr>
        <p:spPr>
          <a:xfrm>
            <a:off x="8029130" y="5068672"/>
            <a:ext cx="1467192" cy="1029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External power supply</a:t>
            </a:r>
          </a:p>
        </p:txBody>
      </p:sp>
      <p:sp>
        <p:nvSpPr>
          <p:cNvPr id="193" name="TextBox 192"/>
          <p:cNvSpPr txBox="1"/>
          <p:nvPr/>
        </p:nvSpPr>
        <p:spPr>
          <a:xfrm rot="16200000">
            <a:off x="8741369" y="5062873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 rot="16200000">
            <a:off x="8425425" y="5062873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 rot="16200000">
            <a:off x="8741369" y="4310707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16200000">
            <a:off x="8425425" y="4310707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6595351" y="3237678"/>
            <a:ext cx="15645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6934718" y="3554952"/>
            <a:ext cx="230805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133571" y="3216406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16702" y="3532096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247038" y="295091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5954393" y="1944836"/>
            <a:ext cx="619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ADDR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912199" y="3406731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3371168" y="1688134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3665666" y="1688134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5.0V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30320" y="1237248"/>
            <a:ext cx="790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OUT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2872" y="1392349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5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3783" y="2967493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Embedded system</a:t>
            </a:r>
            <a:endParaRPr lang="en-US" sz="1600" dirty="0">
              <a:latin typeface="Akzidenz-Grotesk Next Regular" panose="02000503000000020003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8983" y="2967493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MQTT broker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1624" y="3340025"/>
            <a:ext cx="1737360" cy="162560"/>
            <a:chOff x="2529840" y="3088640"/>
            <a:chExt cx="3288454" cy="16256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853715" y="4345389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PHP client side</a:t>
            </a:r>
          </a:p>
        </p:txBody>
      </p:sp>
      <p:cxnSp>
        <p:nvCxnSpPr>
          <p:cNvPr id="17" name="Straight Connector 16"/>
          <p:cNvCxnSpPr>
            <a:stCxn id="14" idx="0"/>
            <a:endCxn id="5" idx="2"/>
          </p:cNvCxnSpPr>
          <p:nvPr/>
        </p:nvCxnSpPr>
        <p:spPr>
          <a:xfrm flipV="1">
            <a:off x="2847703" y="3881893"/>
            <a:ext cx="0" cy="46349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4020335" y="3502585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Publish data 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3769722" y="2992685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Subscribe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2859556" y="3959694"/>
            <a:ext cx="132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[Event timer]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8268275" y="4817827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Show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63783" y="1576112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Sensors</a:t>
            </a:r>
            <a:endParaRPr lang="en-US" sz="1600" dirty="0">
              <a:latin typeface="Akzidenz-Grotesk Next Regular" panose="02000503000000020003" pitchFamily="50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2609211" y="2057107"/>
            <a:ext cx="476982" cy="1343793"/>
            <a:chOff x="2529840" y="3088640"/>
            <a:chExt cx="3288454" cy="16256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2" name="TextBox 31"/>
          <p:cNvSpPr txBox="1"/>
          <p:nvPr/>
        </p:nvSpPr>
        <p:spPr>
          <a:xfrm flipH="1">
            <a:off x="2582661" y="2588504"/>
            <a:ext cx="974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1068009" y="2588504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Sensor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1828102" y="3959752"/>
            <a:ext cx="1509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Sensor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79050" y="4345481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Server</a:t>
            </a:r>
            <a:endParaRPr lang="en-US" sz="1600" dirty="0">
              <a:latin typeface="Akzidenz-Grotesk Next Regular" panose="02000503000000020003" pitchFamily="50" charset="0"/>
            </a:endParaRPr>
          </a:p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(PHP + MySQL)</a:t>
            </a:r>
          </a:p>
        </p:txBody>
      </p:sp>
      <p:cxnSp>
        <p:nvCxnSpPr>
          <p:cNvPr id="8" name="Elbow Connector 7"/>
          <p:cNvCxnSpPr>
            <a:stCxn id="14" idx="3"/>
            <a:endCxn id="40" idx="1"/>
          </p:cNvCxnSpPr>
          <p:nvPr/>
        </p:nvCxnSpPr>
        <p:spPr>
          <a:xfrm>
            <a:off x="3841690" y="4802589"/>
            <a:ext cx="1737360" cy="9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 flipH="1">
            <a:off x="4245430" y="4817827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Push data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456958" y="3340025"/>
            <a:ext cx="1737360" cy="162560"/>
            <a:chOff x="2529840" y="3088640"/>
            <a:chExt cx="3288454" cy="16256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9194318" y="2967492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HTML/JS client</a:t>
            </a:r>
          </a:p>
        </p:txBody>
      </p:sp>
      <p:sp>
        <p:nvSpPr>
          <p:cNvPr id="46" name="TextBox 45"/>
          <p:cNvSpPr txBox="1"/>
          <p:nvPr/>
        </p:nvSpPr>
        <p:spPr>
          <a:xfrm flipH="1">
            <a:off x="7753500" y="3509446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Publish data 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7502887" y="2999546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Subscribe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50" name="Elbow Connector 49"/>
          <p:cNvCxnSpPr>
            <a:stCxn id="40" idx="3"/>
            <a:endCxn id="39" idx="2"/>
          </p:cNvCxnSpPr>
          <p:nvPr/>
        </p:nvCxnSpPr>
        <p:spPr>
          <a:xfrm flipV="1">
            <a:off x="7346890" y="3881892"/>
            <a:ext cx="2841416" cy="9207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731623" y="2479220"/>
            <a:ext cx="1847426" cy="48827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5579050" y="1564820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AC</a:t>
            </a:r>
            <a:endParaRPr lang="en-US" sz="1600" dirty="0">
              <a:latin typeface="Akzidenz-Grotesk Next Regular" panose="02000503000000020003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flipH="1">
            <a:off x="3937029" y="2382035"/>
            <a:ext cx="1189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IR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9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3783" y="2967493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Embedded system</a:t>
            </a:r>
            <a:endParaRPr lang="en-US" sz="1600" dirty="0">
              <a:latin typeface="Akzidenz-Grotesk Next Regular" panose="02000503000000020003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8983" y="2967493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MQTT broker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1624" y="3340025"/>
            <a:ext cx="1737360" cy="162560"/>
            <a:chOff x="2529840" y="3088640"/>
            <a:chExt cx="3288454" cy="16256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" name="TextBox 18"/>
          <p:cNvSpPr txBox="1"/>
          <p:nvPr/>
        </p:nvSpPr>
        <p:spPr>
          <a:xfrm flipH="1">
            <a:off x="4020335" y="3502585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Publish data 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3769722" y="2992685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Subscribe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63783" y="4339103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Sensors</a:t>
            </a:r>
            <a:endParaRPr lang="en-US" sz="1600" dirty="0">
              <a:latin typeface="Akzidenz-Grotesk Next Regular" panose="02000503000000020003" pitchFamily="50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2633454" y="3439514"/>
            <a:ext cx="476982" cy="1343793"/>
            <a:chOff x="2529840" y="3088640"/>
            <a:chExt cx="3288454" cy="16256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2" name="TextBox 31"/>
          <p:cNvSpPr txBox="1"/>
          <p:nvPr/>
        </p:nvSpPr>
        <p:spPr>
          <a:xfrm flipH="1">
            <a:off x="8510566" y="3943047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Get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1092252" y="3970909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Sensor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194318" y="2967493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Server Engine</a:t>
            </a:r>
            <a:endParaRPr lang="en-US" sz="1600" dirty="0">
              <a:latin typeface="Akzidenz-Grotesk Next Regular" panose="02000503000000020003" pitchFamily="50" charset="0"/>
            </a:endParaRPr>
          </a:p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(C++, PHP, MySQL)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456958" y="3340025"/>
            <a:ext cx="1737360" cy="162560"/>
            <a:chOff x="2529840" y="3088640"/>
            <a:chExt cx="3288454" cy="16256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9084250" y="4339103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HTML/JS client</a:t>
            </a:r>
          </a:p>
        </p:txBody>
      </p:sp>
      <p:sp>
        <p:nvSpPr>
          <p:cNvPr id="46" name="TextBox 45"/>
          <p:cNvSpPr txBox="1"/>
          <p:nvPr/>
        </p:nvSpPr>
        <p:spPr>
          <a:xfrm flipH="1">
            <a:off x="7753500" y="3509446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Publish data 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7502887" y="2999546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Subscribe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2645309" y="2733332"/>
            <a:ext cx="476982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>
            <a:off x="1963783" y="1584770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AC</a:t>
            </a:r>
            <a:endParaRPr lang="en-US" sz="1600" dirty="0">
              <a:latin typeface="Akzidenz-Grotesk Next Regular" panose="02000503000000020003" pitchFamily="50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595822" y="2573886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IR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9839745" y="3439516"/>
            <a:ext cx="476982" cy="1343793"/>
            <a:chOff x="2529840" y="3088640"/>
            <a:chExt cx="3288454" cy="16256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1" name="TextBox 50"/>
          <p:cNvSpPr txBox="1"/>
          <p:nvPr/>
        </p:nvSpPr>
        <p:spPr>
          <a:xfrm flipH="1">
            <a:off x="10770062" y="3943047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Send query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 rot="5400000">
            <a:off x="9835985" y="2061436"/>
            <a:ext cx="476982" cy="1343793"/>
            <a:chOff x="2529840" y="3088640"/>
            <a:chExt cx="3288454" cy="16256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9084250" y="1577012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kzidenz-Grotesk Next Regular" panose="02000503000000020003" pitchFamily="50" charset="0"/>
              </a:rPr>
              <a:t>MySQL Database</a:t>
            </a:r>
          </a:p>
        </p:txBody>
      </p:sp>
      <p:sp>
        <p:nvSpPr>
          <p:cNvPr id="50" name="TextBox 49"/>
          <p:cNvSpPr txBox="1"/>
          <p:nvPr/>
        </p:nvSpPr>
        <p:spPr>
          <a:xfrm flipH="1">
            <a:off x="8510566" y="2566128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Get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10770062" y="2566018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Send query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56697" y="2950828"/>
            <a:ext cx="1767840" cy="914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Log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47189" y="1820412"/>
            <a:ext cx="1786855" cy="64595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Timestamp</a:t>
            </a:r>
            <a:endParaRPr lang="en-US" u="sng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25567" y="3085052"/>
            <a:ext cx="1786855" cy="64595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Current</a:t>
            </a:r>
            <a:endParaRPr lang="en-US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969542" y="3085052"/>
            <a:ext cx="2139192" cy="64595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Temperature</a:t>
            </a:r>
            <a:endParaRPr lang="en-US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  <p:cxnSp>
        <p:nvCxnSpPr>
          <p:cNvPr id="10" name="Straight Connector 9"/>
          <p:cNvCxnSpPr>
            <a:stCxn id="6" idx="4"/>
            <a:endCxn id="5" idx="0"/>
          </p:cNvCxnSpPr>
          <p:nvPr/>
        </p:nvCxnSpPr>
        <p:spPr>
          <a:xfrm>
            <a:off x="6540617" y="2466364"/>
            <a:ext cx="0" cy="484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5" idx="1"/>
          </p:cNvCxnSpPr>
          <p:nvPr/>
        </p:nvCxnSpPr>
        <p:spPr>
          <a:xfrm>
            <a:off x="5012422" y="3408028"/>
            <a:ext cx="6442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8" idx="2"/>
          </p:cNvCxnSpPr>
          <p:nvPr/>
        </p:nvCxnSpPr>
        <p:spPr>
          <a:xfrm>
            <a:off x="7424537" y="3408028"/>
            <a:ext cx="5450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80735"/>
              </p:ext>
            </p:extLst>
          </p:nvPr>
        </p:nvGraphicFramePr>
        <p:xfrm>
          <a:off x="3927914" y="4708076"/>
          <a:ext cx="540204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81">
                  <a:extLst>
                    <a:ext uri="{9D8B030D-6E8A-4147-A177-3AD203B41FA5}">
                      <a16:colId xmlns:a16="http://schemas.microsoft.com/office/drawing/2014/main" val="1155878640"/>
                    </a:ext>
                  </a:extLst>
                </a:gridCol>
                <a:gridCol w="1800681">
                  <a:extLst>
                    <a:ext uri="{9D8B030D-6E8A-4147-A177-3AD203B41FA5}">
                      <a16:colId xmlns:a16="http://schemas.microsoft.com/office/drawing/2014/main" val="4139711428"/>
                    </a:ext>
                  </a:extLst>
                </a:gridCol>
                <a:gridCol w="1800681">
                  <a:extLst>
                    <a:ext uri="{9D8B030D-6E8A-4147-A177-3AD203B41FA5}">
                      <a16:colId xmlns:a16="http://schemas.microsoft.com/office/drawing/2014/main" val="681826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Timestamp</a:t>
                      </a:r>
                    </a:p>
                    <a:p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int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Akzidenz-Grotesk Next Regular" panose="0200050300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Current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float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Akzidenz-Grotesk Next Regular" panose="0200050300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Temperature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float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Akzidenz-Grotesk Next Regular" panose="0200050300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41001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225567" y="4188204"/>
            <a:ext cx="1786855" cy="6459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Log</a:t>
            </a:r>
            <a:endParaRPr lang="en-US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5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59137810"/>
              </p:ext>
            </p:extLst>
          </p:nvPr>
        </p:nvGraphicFramePr>
        <p:xfrm>
          <a:off x="644415" y="160529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30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377</Words>
  <Application>Microsoft Office PowerPoint</Application>
  <PresentationFormat>Widescreen</PresentationFormat>
  <Paragraphs>223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Akzidenz-Grotesk Next Med</vt:lpstr>
      <vt:lpstr>Akzidenz-Grotesk Next Regular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58090002</dc:creator>
  <cp:lastModifiedBy>58090002</cp:lastModifiedBy>
  <cp:revision>50</cp:revision>
  <dcterms:created xsi:type="dcterms:W3CDTF">2018-07-12T08:56:38Z</dcterms:created>
  <dcterms:modified xsi:type="dcterms:W3CDTF">2018-08-01T03:54:31Z</dcterms:modified>
</cp:coreProperties>
</file>