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Permanent Marker"/>
      <p:regular r:id="rId20"/>
    </p:embeddedFont>
    <p:embeddedFont>
      <p:font typeface="Proxima Nova Extrabold"/>
      <p:bold r:id="rId21"/>
    </p:embeddedFont>
    <p:embeddedFont>
      <p:font typeface="Proxima Nova Semibold"/>
      <p:regular r:id="rId22"/>
      <p:bold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B9F60BE-F7A4-4AA0-BEE7-3DF502BE051B}">
  <a:tblStyle styleId="{9B9F60BE-F7A4-4AA0-BEE7-3DF502BE05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ermanentMarker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Semibold-regular.fntdata"/><Relationship Id="rId10" Type="http://schemas.openxmlformats.org/officeDocument/2006/relationships/slide" Target="slides/slide5.xml"/><Relationship Id="rId21" Type="http://schemas.openxmlformats.org/officeDocument/2006/relationships/font" Target="fonts/ProximaNovaExtrabold-bold.fntdata"/><Relationship Id="rId13" Type="http://schemas.openxmlformats.org/officeDocument/2006/relationships/slide" Target="slides/slide8.xml"/><Relationship Id="rId24" Type="http://schemas.openxmlformats.org/officeDocument/2006/relationships/font" Target="fonts/ProximaNovaSemibold-boldItalic.fntdata"/><Relationship Id="rId12" Type="http://schemas.openxmlformats.org/officeDocument/2006/relationships/slide" Target="slides/slide7.xml"/><Relationship Id="rId23" Type="http://schemas.openxmlformats.org/officeDocument/2006/relationships/font" Target="fonts/ProximaNovaSemibo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Relationship Id="rId6" Type="http://schemas.openxmlformats.org/officeDocument/2006/relationships/image" Target="../media/image14.png"/><Relationship Id="rId7" Type="http://schemas.openxmlformats.org/officeDocument/2006/relationships/image" Target="../media/image11.png"/><Relationship Id="rId8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15.jpg"/><Relationship Id="rId5" Type="http://schemas.openxmlformats.org/officeDocument/2006/relationships/image" Target="../media/image12.jpg"/><Relationship Id="rId6" Type="http://schemas.openxmlformats.org/officeDocument/2006/relationships/image" Target="../media/image16.jpg"/><Relationship Id="rId7" Type="http://schemas.openxmlformats.org/officeDocument/2006/relationships/image" Target="../media/image10.jpg"/><Relationship Id="rId8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101250" y="1546075"/>
            <a:ext cx="7046700" cy="23715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 b="15568" l="6972" r="13065" t="23972"/>
          <a:stretch/>
        </p:blipFill>
        <p:spPr>
          <a:xfrm>
            <a:off x="0" y="-2175"/>
            <a:ext cx="927673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/>
          <p:nvPr/>
        </p:nvSpPr>
        <p:spPr>
          <a:xfrm>
            <a:off x="2189500" y="1542425"/>
            <a:ext cx="4897200" cy="2358000"/>
          </a:xfrm>
          <a:prstGeom prst="rect">
            <a:avLst/>
          </a:prstGeom>
          <a:noFill/>
          <a:ln cap="flat" cmpd="sng" w="76200">
            <a:solidFill>
              <a:srgbClr val="1F4E7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2189500" y="1535675"/>
            <a:ext cx="4897200" cy="2371500"/>
          </a:xfrm>
          <a:prstGeom prst="rect">
            <a:avLst/>
          </a:prstGeom>
          <a:solidFill>
            <a:srgbClr val="FFFFFF">
              <a:alpha val="85380"/>
            </a:srgbClr>
          </a:solidFill>
          <a:ln cap="flat" cmpd="sng" w="76200">
            <a:solidFill>
              <a:srgbClr val="1F4E7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2189550" y="1537225"/>
            <a:ext cx="4897200" cy="2371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2318325" y="3232800"/>
            <a:ext cx="4792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Making it easy to say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 sz="18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hello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</a:p>
        </p:txBody>
      </p:sp>
      <p:pic>
        <p:nvPicPr>
          <p:cNvPr descr="23318597_963851117121061_1618810856_n.png"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8667" y="1619225"/>
            <a:ext cx="2726650" cy="17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9004" y="898754"/>
            <a:ext cx="3346000" cy="334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/>
          <p:cNvSpPr txBox="1"/>
          <p:nvPr>
            <p:ph type="title"/>
          </p:nvPr>
        </p:nvSpPr>
        <p:spPr>
          <a:xfrm>
            <a:off x="1472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Questions?</a:t>
            </a:r>
          </a:p>
        </p:txBody>
      </p:sp>
      <p:cxnSp>
        <p:nvCxnSpPr>
          <p:cNvPr id="326" name="Shape 326"/>
          <p:cNvCxnSpPr/>
          <p:nvPr/>
        </p:nvCxnSpPr>
        <p:spPr>
          <a:xfrm flipH="1" rot="10800000">
            <a:off x="-7950" y="561500"/>
            <a:ext cx="2482500" cy="1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7" name="Shape 327"/>
          <p:cNvCxnSpPr/>
          <p:nvPr/>
        </p:nvCxnSpPr>
        <p:spPr>
          <a:xfrm flipH="1" rot="10800000">
            <a:off x="-7950" y="665075"/>
            <a:ext cx="1912500" cy="1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28" name="Shape 328"/>
          <p:cNvSpPr txBox="1"/>
          <p:nvPr/>
        </p:nvSpPr>
        <p:spPr>
          <a:xfrm>
            <a:off x="8667800" y="40500"/>
            <a:ext cx="3813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9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2892250" y="895200"/>
            <a:ext cx="3345900" cy="3345900"/>
          </a:xfrm>
          <a:prstGeom prst="ellipse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551525" y="1200672"/>
            <a:ext cx="3847200" cy="263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Meaningfully connecting with nearby strangers is </a:t>
            </a:r>
            <a:r>
              <a:rPr lang="en" sz="3600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SCARY.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3843300" y="4153200"/>
            <a:ext cx="267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7" name="Shape 67"/>
          <p:cNvCxnSpPr/>
          <p:nvPr/>
        </p:nvCxnSpPr>
        <p:spPr>
          <a:xfrm flipH="1" rot="10800000">
            <a:off x="0" y="4671900"/>
            <a:ext cx="9159900" cy="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8" name="Shape 68"/>
          <p:cNvSpPr/>
          <p:nvPr/>
        </p:nvSpPr>
        <p:spPr>
          <a:xfrm>
            <a:off x="551525" y="4625950"/>
            <a:ext cx="147900" cy="14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239900" y="4725900"/>
            <a:ext cx="1218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Problem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1590000" y="4725900"/>
            <a:ext cx="1218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Solution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3090799" y="4725900"/>
            <a:ext cx="1010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Revenue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4666301" y="4725900"/>
            <a:ext cx="76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Market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6191175" y="4725888"/>
            <a:ext cx="1218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Competitors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7705100" y="4725900"/>
            <a:ext cx="1218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Go-to-Market</a:t>
            </a:r>
          </a:p>
        </p:txBody>
      </p:sp>
      <p:sp>
        <p:nvSpPr>
          <p:cNvPr id="75" name="Shape 75"/>
          <p:cNvSpPr/>
          <p:nvPr/>
        </p:nvSpPr>
        <p:spPr>
          <a:xfrm>
            <a:off x="8240300" y="4609950"/>
            <a:ext cx="147900" cy="14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3427300" y="4625950"/>
            <a:ext cx="147900" cy="14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1938288" y="4625950"/>
            <a:ext cx="147900" cy="14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4916325" y="4609950"/>
            <a:ext cx="147900" cy="14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627700" y="4609950"/>
            <a:ext cx="147900" cy="14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1472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</a:t>
            </a:r>
          </a:p>
        </p:txBody>
      </p:sp>
      <p:cxnSp>
        <p:nvCxnSpPr>
          <p:cNvPr id="81" name="Shape 81"/>
          <p:cNvCxnSpPr/>
          <p:nvPr/>
        </p:nvCxnSpPr>
        <p:spPr>
          <a:xfrm flipH="1" rot="10800000">
            <a:off x="-7950" y="561500"/>
            <a:ext cx="2482500" cy="1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2" name="Shape 82"/>
          <p:cNvCxnSpPr/>
          <p:nvPr/>
        </p:nvCxnSpPr>
        <p:spPr>
          <a:xfrm flipH="1" rot="10800000">
            <a:off x="-7950" y="665075"/>
            <a:ext cx="1912500" cy="1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3" name="Shape 83"/>
          <p:cNvSpPr txBox="1"/>
          <p:nvPr/>
        </p:nvSpPr>
        <p:spPr>
          <a:xfrm>
            <a:off x="8667800" y="20600"/>
            <a:ext cx="4761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</a:p>
        </p:txBody>
      </p:sp>
      <p:sp>
        <p:nvSpPr>
          <p:cNvPr id="84" name="Shape 84"/>
          <p:cNvSpPr/>
          <p:nvPr/>
        </p:nvSpPr>
        <p:spPr>
          <a:xfrm>
            <a:off x="551525" y="4625950"/>
            <a:ext cx="147900" cy="147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6300" y="381988"/>
            <a:ext cx="3876675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3090800" y="1311350"/>
            <a:ext cx="4714200" cy="104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300">
                <a:solidFill>
                  <a:srgbClr val="1F4E79"/>
                </a:solidFill>
                <a:latin typeface="Proxima Nova"/>
                <a:ea typeface="Proxima Nova"/>
                <a:cs typeface="Proxima Nova"/>
                <a:sym typeface="Proxima Nova"/>
              </a:rPr>
              <a:t>are interested in learning about strangers’ stories.</a:t>
            </a:r>
          </a:p>
        </p:txBody>
      </p:sp>
      <p:cxnSp>
        <p:nvCxnSpPr>
          <p:cNvPr id="91" name="Shape 91"/>
          <p:cNvCxnSpPr/>
          <p:nvPr/>
        </p:nvCxnSpPr>
        <p:spPr>
          <a:xfrm flipH="1" rot="10800000">
            <a:off x="0" y="4671900"/>
            <a:ext cx="9159900" cy="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2" name="Shape 92"/>
          <p:cNvSpPr/>
          <p:nvPr/>
        </p:nvSpPr>
        <p:spPr>
          <a:xfrm>
            <a:off x="551525" y="4625950"/>
            <a:ext cx="147900" cy="14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239900" y="4725900"/>
            <a:ext cx="1218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Problem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590000" y="4725900"/>
            <a:ext cx="1218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Solution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3090799" y="4725900"/>
            <a:ext cx="1010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Revenue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4666301" y="4725900"/>
            <a:ext cx="76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Market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6191175" y="4725888"/>
            <a:ext cx="1218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Competitors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7705100" y="4725900"/>
            <a:ext cx="1218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Go-to-Market</a:t>
            </a:r>
          </a:p>
        </p:txBody>
      </p:sp>
      <p:sp>
        <p:nvSpPr>
          <p:cNvPr id="99" name="Shape 99"/>
          <p:cNvSpPr/>
          <p:nvPr/>
        </p:nvSpPr>
        <p:spPr>
          <a:xfrm>
            <a:off x="8240300" y="4609950"/>
            <a:ext cx="147900" cy="14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3427300" y="4625950"/>
            <a:ext cx="147900" cy="14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938288" y="4625950"/>
            <a:ext cx="147900" cy="14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4916325" y="4609950"/>
            <a:ext cx="147900" cy="14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6627700" y="4609950"/>
            <a:ext cx="147900" cy="14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1472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Of 34 interviewed strangers...</a:t>
            </a:r>
          </a:p>
        </p:txBody>
      </p:sp>
      <p:cxnSp>
        <p:nvCxnSpPr>
          <p:cNvPr id="105" name="Shape 105"/>
          <p:cNvCxnSpPr/>
          <p:nvPr/>
        </p:nvCxnSpPr>
        <p:spPr>
          <a:xfrm flipH="1" rot="10800000">
            <a:off x="-7950" y="561500"/>
            <a:ext cx="2482500" cy="1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6" name="Shape 106"/>
          <p:cNvCxnSpPr/>
          <p:nvPr/>
        </p:nvCxnSpPr>
        <p:spPr>
          <a:xfrm flipH="1" rot="10800000">
            <a:off x="-7950" y="665075"/>
            <a:ext cx="1912500" cy="1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7" name="Shape 107"/>
          <p:cNvSpPr txBox="1"/>
          <p:nvPr/>
        </p:nvSpPr>
        <p:spPr>
          <a:xfrm>
            <a:off x="8667800" y="20600"/>
            <a:ext cx="4761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</a:p>
        </p:txBody>
      </p:sp>
      <p:sp>
        <p:nvSpPr>
          <p:cNvPr id="108" name="Shape 108"/>
          <p:cNvSpPr/>
          <p:nvPr/>
        </p:nvSpPr>
        <p:spPr>
          <a:xfrm>
            <a:off x="551525" y="4625950"/>
            <a:ext cx="147900" cy="147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1101263" y="1205150"/>
            <a:ext cx="1146600" cy="1146600"/>
          </a:xfrm>
          <a:prstGeom prst="ellipse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101275" y="2831789"/>
            <a:ext cx="1146600" cy="1146600"/>
          </a:xfrm>
          <a:prstGeom prst="ellipse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1217135" y="1382442"/>
            <a:ext cx="11466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lang="en" sz="3600">
                <a:solidFill>
                  <a:srgbClr val="1F4E79"/>
                </a:solidFill>
                <a:latin typeface="Proxima Nova"/>
                <a:ea typeface="Proxima Nova"/>
                <a:cs typeface="Proxima Nova"/>
                <a:sym typeface="Proxima Nova"/>
              </a:rPr>
              <a:t>97</a:t>
            </a:r>
            <a:r>
              <a:rPr b="1" lang="en" sz="2400">
                <a:solidFill>
                  <a:srgbClr val="1F4E79"/>
                </a:solidFill>
                <a:latin typeface="Proxima Nova"/>
                <a:ea typeface="Proxima Nova"/>
                <a:cs typeface="Proxima Nova"/>
                <a:sym typeface="Proxima Nova"/>
              </a:rPr>
              <a:t>%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217122" y="3009106"/>
            <a:ext cx="11466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1F4E79"/>
                </a:solidFill>
                <a:latin typeface="Proxima Nova"/>
                <a:ea typeface="Proxima Nova"/>
                <a:cs typeface="Proxima Nova"/>
                <a:sym typeface="Proxima Nova"/>
              </a:rPr>
              <a:t>94</a:t>
            </a:r>
            <a:r>
              <a:rPr b="1" lang="en" sz="2400">
                <a:solidFill>
                  <a:srgbClr val="1F4E79"/>
                </a:solidFill>
                <a:latin typeface="Proxima Nova"/>
                <a:ea typeface="Proxima Nova"/>
                <a:cs typeface="Proxima Nova"/>
                <a:sym typeface="Proxima Nova"/>
              </a:rPr>
              <a:t>%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090800" y="2857525"/>
            <a:ext cx="5120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1F4E79"/>
                </a:solidFill>
                <a:latin typeface="Proxima Nova"/>
                <a:ea typeface="Proxima Nova"/>
                <a:cs typeface="Proxima Nova"/>
                <a:sym typeface="Proxima Nova"/>
              </a:rPr>
              <a:t>find some difficulty in approaching others and in starting conversations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1472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Solution: RealTalk</a:t>
            </a:r>
          </a:p>
        </p:txBody>
      </p:sp>
      <p:cxnSp>
        <p:nvCxnSpPr>
          <p:cNvPr id="119" name="Shape 119"/>
          <p:cNvCxnSpPr/>
          <p:nvPr/>
        </p:nvCxnSpPr>
        <p:spPr>
          <a:xfrm flipH="1" rot="10800000">
            <a:off x="-7950" y="561500"/>
            <a:ext cx="2482500" cy="1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0" name="Shape 120"/>
          <p:cNvCxnSpPr/>
          <p:nvPr/>
        </p:nvCxnSpPr>
        <p:spPr>
          <a:xfrm flipH="1" rot="10800000">
            <a:off x="-7950" y="665075"/>
            <a:ext cx="1912500" cy="1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1" name="Shape 121"/>
          <p:cNvSpPr txBox="1"/>
          <p:nvPr/>
        </p:nvSpPr>
        <p:spPr>
          <a:xfrm>
            <a:off x="8667800" y="20600"/>
            <a:ext cx="4761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3843300" y="3849602"/>
            <a:ext cx="2440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3" name="Shape 123"/>
          <p:cNvCxnSpPr/>
          <p:nvPr/>
        </p:nvCxnSpPr>
        <p:spPr>
          <a:xfrm flipH="1" rot="10800000">
            <a:off x="0" y="4671900"/>
            <a:ext cx="9159900" cy="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4" name="Shape 124"/>
          <p:cNvSpPr/>
          <p:nvPr/>
        </p:nvSpPr>
        <p:spPr>
          <a:xfrm>
            <a:off x="551525" y="4625950"/>
            <a:ext cx="147900" cy="14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239900" y="4725900"/>
            <a:ext cx="1218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Problem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1590000" y="4725900"/>
            <a:ext cx="1218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Solution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3090799" y="4725900"/>
            <a:ext cx="1010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Revenue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4666301" y="4725900"/>
            <a:ext cx="76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Market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6191175" y="4725888"/>
            <a:ext cx="1218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Competitors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7705100" y="4725900"/>
            <a:ext cx="1218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Go-to-Market</a:t>
            </a:r>
          </a:p>
        </p:txBody>
      </p:sp>
      <p:sp>
        <p:nvSpPr>
          <p:cNvPr id="131" name="Shape 131"/>
          <p:cNvSpPr/>
          <p:nvPr/>
        </p:nvSpPr>
        <p:spPr>
          <a:xfrm>
            <a:off x="8240300" y="4609950"/>
            <a:ext cx="147900" cy="14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3427300" y="4625950"/>
            <a:ext cx="147900" cy="14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1938288" y="4625950"/>
            <a:ext cx="147900" cy="147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4916325" y="4609950"/>
            <a:ext cx="147900" cy="14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6627700" y="4609950"/>
            <a:ext cx="147900" cy="14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383650" y="1012425"/>
            <a:ext cx="3459600" cy="23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1F4E7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1. Open URL or app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1F4E7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	</a:t>
            </a:r>
            <a:r>
              <a:rPr i="1" lang="en" sz="2400" u="sng">
                <a:solidFill>
                  <a:schemeClr val="accen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cdt876.github.io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1F4E79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rgbClr val="1F4E7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2. List interests / link </a:t>
            </a:r>
          </a:p>
          <a:p>
            <a:pPr indent="457200" lvl="0" marL="0">
              <a:spcBef>
                <a:spcPts val="0"/>
              </a:spcBef>
              <a:buNone/>
            </a:pPr>
            <a:r>
              <a:rPr lang="en" sz="2400">
                <a:solidFill>
                  <a:srgbClr val="1F4E7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with Facebook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1F4E79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1F4E7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3. Start talking with 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 sz="2400">
                <a:solidFill>
                  <a:srgbClr val="1F4E7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people!</a:t>
            </a:r>
          </a:p>
        </p:txBody>
      </p:sp>
      <p:grpSp>
        <p:nvGrpSpPr>
          <p:cNvPr id="137" name="Shape 137"/>
          <p:cNvGrpSpPr/>
          <p:nvPr/>
        </p:nvGrpSpPr>
        <p:grpSpPr>
          <a:xfrm>
            <a:off x="4383013" y="446163"/>
            <a:ext cx="1806322" cy="3644677"/>
            <a:chOff x="4383013" y="446163"/>
            <a:chExt cx="1806322" cy="3644677"/>
          </a:xfrm>
        </p:grpSpPr>
        <p:grpSp>
          <p:nvGrpSpPr>
            <p:cNvPr id="138" name="Shape 138"/>
            <p:cNvGrpSpPr/>
            <p:nvPr/>
          </p:nvGrpSpPr>
          <p:grpSpPr>
            <a:xfrm>
              <a:off x="4383013" y="446163"/>
              <a:ext cx="1806322" cy="3644677"/>
              <a:chOff x="4383013" y="446163"/>
              <a:chExt cx="1806322" cy="3644677"/>
            </a:xfrm>
          </p:grpSpPr>
          <p:pic>
            <p:nvPicPr>
              <p:cNvPr id="139" name="Shape 13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383013" y="446163"/>
                <a:ext cx="1806322" cy="36446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0" name="Shape 14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498187" y="821199"/>
                <a:ext cx="1591855" cy="28333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41" name="Shape 1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09237" y="965441"/>
              <a:ext cx="1567626" cy="2164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2" name="Shape 142"/>
          <p:cNvGrpSpPr/>
          <p:nvPr/>
        </p:nvGrpSpPr>
        <p:grpSpPr>
          <a:xfrm>
            <a:off x="6704750" y="446175"/>
            <a:ext cx="1806322" cy="3644677"/>
            <a:chOff x="6704750" y="446175"/>
            <a:chExt cx="1806322" cy="3644677"/>
          </a:xfrm>
        </p:grpSpPr>
        <p:grpSp>
          <p:nvGrpSpPr>
            <p:cNvPr id="143" name="Shape 143"/>
            <p:cNvGrpSpPr/>
            <p:nvPr/>
          </p:nvGrpSpPr>
          <p:grpSpPr>
            <a:xfrm>
              <a:off x="6704750" y="446175"/>
              <a:ext cx="1806322" cy="3644677"/>
              <a:chOff x="4383013" y="446163"/>
              <a:chExt cx="1806322" cy="3644677"/>
            </a:xfrm>
          </p:grpSpPr>
          <p:pic>
            <p:nvPicPr>
              <p:cNvPr id="144" name="Shape 14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383013" y="446163"/>
                <a:ext cx="1806322" cy="36446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5" name="Shape 14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498187" y="821199"/>
                <a:ext cx="1591855" cy="28333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46" name="Shape 14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840050" y="942502"/>
              <a:ext cx="1567650" cy="256179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7" name="Shape 1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7" y="-218797"/>
            <a:ext cx="9144003" cy="4695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822800" y="1680600"/>
            <a:ext cx="2414400" cy="2655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05688" y="0"/>
                </a:lnTo>
                <a:lnTo>
                  <a:pt x="105688" y="16470"/>
                </a:lnTo>
                <a:lnTo>
                  <a:pt x="120000" y="27843"/>
                </a:lnTo>
                <a:lnTo>
                  <a:pt x="105688" y="40000"/>
                </a:lnTo>
                <a:lnTo>
                  <a:pt x="105688" y="120000"/>
                </a:lnTo>
                <a:lnTo>
                  <a:pt x="0" y="120000"/>
                </a:lnTo>
                <a:lnTo>
                  <a:pt x="0" y="40000"/>
                </a:lnTo>
                <a:lnTo>
                  <a:pt x="0" y="27352"/>
                </a:lnTo>
                <a:lnTo>
                  <a:pt x="0" y="1647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3380950" y="1680600"/>
            <a:ext cx="2666100" cy="2655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05688" y="0"/>
                </a:lnTo>
                <a:lnTo>
                  <a:pt x="105688" y="16470"/>
                </a:lnTo>
                <a:lnTo>
                  <a:pt x="120000" y="27843"/>
                </a:lnTo>
                <a:lnTo>
                  <a:pt x="105688" y="40000"/>
                </a:lnTo>
                <a:lnTo>
                  <a:pt x="105688" y="120000"/>
                </a:lnTo>
                <a:lnTo>
                  <a:pt x="0" y="120000"/>
                </a:lnTo>
                <a:lnTo>
                  <a:pt x="0" y="40000"/>
                </a:lnTo>
                <a:lnTo>
                  <a:pt x="14311" y="27843"/>
                </a:lnTo>
                <a:lnTo>
                  <a:pt x="0" y="1647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6158425" y="1680600"/>
            <a:ext cx="2258100" cy="265560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0" y="120000"/>
                </a:lnTo>
                <a:lnTo>
                  <a:pt x="0" y="40016"/>
                </a:lnTo>
                <a:lnTo>
                  <a:pt x="16300" y="27820"/>
                </a:lnTo>
                <a:lnTo>
                  <a:pt x="0" y="16457"/>
                </a:lnTo>
                <a:lnTo>
                  <a:pt x="0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dk1">
                <a:alpha val="0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918725" y="1842375"/>
            <a:ext cx="1898700" cy="16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B2B revenue </a:t>
            </a:r>
            <a:r>
              <a:rPr lang="en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from organizations hosting networking conferences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3667450" y="1799550"/>
            <a:ext cx="2060700" cy="16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Conference apps </a:t>
            </a:r>
            <a:r>
              <a:rPr i="1"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(Attendify, Eventboard, WebMobi)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$599 - $2450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6458225" y="1914300"/>
            <a:ext cx="18987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RealTalk 		</a:t>
            </a:r>
            <a:r>
              <a:rPr b="1" lang="en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$500</a:t>
            </a:r>
            <a:r>
              <a:rPr b="1"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/ </a:t>
            </a: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avg event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769025" y="1151250"/>
            <a:ext cx="7647600" cy="3834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Value-add: facilitating interactions among conference attendees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3843300" y="4153200"/>
            <a:ext cx="267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0" name="Shape 160"/>
          <p:cNvCxnSpPr/>
          <p:nvPr/>
        </p:nvCxnSpPr>
        <p:spPr>
          <a:xfrm flipH="1" rot="10800000">
            <a:off x="0" y="4671900"/>
            <a:ext cx="9159900" cy="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1" name="Shape 161"/>
          <p:cNvSpPr/>
          <p:nvPr/>
        </p:nvSpPr>
        <p:spPr>
          <a:xfrm>
            <a:off x="551525" y="4625950"/>
            <a:ext cx="147900" cy="14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239900" y="4725900"/>
            <a:ext cx="1218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Problem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1590000" y="4725900"/>
            <a:ext cx="1218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Solution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3090799" y="4725900"/>
            <a:ext cx="1010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Revenue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4666301" y="4725900"/>
            <a:ext cx="76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Market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6191175" y="4725888"/>
            <a:ext cx="1218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Competitors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7705100" y="4725900"/>
            <a:ext cx="1218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Go-to-Market</a:t>
            </a:r>
          </a:p>
        </p:txBody>
      </p:sp>
      <p:sp>
        <p:nvSpPr>
          <p:cNvPr id="168" name="Shape 168"/>
          <p:cNvSpPr/>
          <p:nvPr/>
        </p:nvSpPr>
        <p:spPr>
          <a:xfrm>
            <a:off x="8240300" y="4609950"/>
            <a:ext cx="147900" cy="14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3427300" y="4625950"/>
            <a:ext cx="147900" cy="147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1938288" y="4625950"/>
            <a:ext cx="147900" cy="14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4916325" y="4609950"/>
            <a:ext cx="147900" cy="14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6627700" y="4609950"/>
            <a:ext cx="147900" cy="14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1472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Revenue Model</a:t>
            </a:r>
          </a:p>
        </p:txBody>
      </p:sp>
      <p:cxnSp>
        <p:nvCxnSpPr>
          <p:cNvPr id="174" name="Shape 174"/>
          <p:cNvCxnSpPr/>
          <p:nvPr/>
        </p:nvCxnSpPr>
        <p:spPr>
          <a:xfrm flipH="1" rot="10800000">
            <a:off x="-7950" y="561500"/>
            <a:ext cx="2482500" cy="1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5" name="Shape 175"/>
          <p:cNvCxnSpPr/>
          <p:nvPr/>
        </p:nvCxnSpPr>
        <p:spPr>
          <a:xfrm flipH="1" rot="10800000">
            <a:off x="-7950" y="665075"/>
            <a:ext cx="1912500" cy="1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6" name="Shape 176"/>
          <p:cNvSpPr txBox="1"/>
          <p:nvPr/>
        </p:nvSpPr>
        <p:spPr>
          <a:xfrm>
            <a:off x="8667800" y="20600"/>
            <a:ext cx="4761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</a:p>
        </p:txBody>
      </p:sp>
      <p:sp>
        <p:nvSpPr>
          <p:cNvPr id="177" name="Shape 177"/>
          <p:cNvSpPr/>
          <p:nvPr/>
        </p:nvSpPr>
        <p:spPr>
          <a:xfrm>
            <a:off x="2331212" y="3795595"/>
            <a:ext cx="354000" cy="301800"/>
          </a:xfrm>
          <a:custGeom>
            <a:pathLst>
              <a:path extrusionOk="0" h="120000" w="120000">
                <a:moveTo>
                  <a:pt x="70210" y="49966"/>
                </a:moveTo>
                <a:lnTo>
                  <a:pt x="70210" y="49966"/>
                </a:lnTo>
                <a:lnTo>
                  <a:pt x="81255" y="49966"/>
                </a:lnTo>
                <a:lnTo>
                  <a:pt x="81255" y="36915"/>
                </a:lnTo>
                <a:lnTo>
                  <a:pt x="70210" y="36915"/>
                </a:lnTo>
                <a:lnTo>
                  <a:pt x="70210" y="49966"/>
                </a:lnTo>
                <a:close/>
                <a:moveTo>
                  <a:pt x="70210" y="90779"/>
                </a:moveTo>
                <a:lnTo>
                  <a:pt x="70210" y="90779"/>
                </a:lnTo>
                <a:lnTo>
                  <a:pt x="81255" y="90779"/>
                </a:lnTo>
                <a:lnTo>
                  <a:pt x="81255" y="77762"/>
                </a:lnTo>
                <a:lnTo>
                  <a:pt x="70210" y="77762"/>
                </a:lnTo>
                <a:lnTo>
                  <a:pt x="70210" y="90779"/>
                </a:lnTo>
                <a:close/>
                <a:moveTo>
                  <a:pt x="70210" y="29525"/>
                </a:moveTo>
                <a:lnTo>
                  <a:pt x="70210" y="29525"/>
                </a:lnTo>
                <a:lnTo>
                  <a:pt x="81255" y="29525"/>
                </a:lnTo>
                <a:lnTo>
                  <a:pt x="81255" y="16508"/>
                </a:lnTo>
                <a:lnTo>
                  <a:pt x="70210" y="16508"/>
                </a:lnTo>
                <a:lnTo>
                  <a:pt x="70210" y="29525"/>
                </a:lnTo>
                <a:close/>
                <a:moveTo>
                  <a:pt x="70210" y="70372"/>
                </a:moveTo>
                <a:lnTo>
                  <a:pt x="70210" y="70372"/>
                </a:lnTo>
                <a:lnTo>
                  <a:pt x="81255" y="70372"/>
                </a:lnTo>
                <a:lnTo>
                  <a:pt x="81255" y="57355"/>
                </a:lnTo>
                <a:lnTo>
                  <a:pt x="70210" y="57355"/>
                </a:lnTo>
                <a:lnTo>
                  <a:pt x="70210" y="70372"/>
                </a:lnTo>
                <a:close/>
                <a:moveTo>
                  <a:pt x="111399" y="32813"/>
                </a:moveTo>
                <a:lnTo>
                  <a:pt x="111399" y="32813"/>
                </a:lnTo>
                <a:lnTo>
                  <a:pt x="97277" y="32813"/>
                </a:lnTo>
                <a:lnTo>
                  <a:pt x="97277" y="41525"/>
                </a:lnTo>
                <a:lnTo>
                  <a:pt x="111399" y="41525"/>
                </a:lnTo>
                <a:cubicBezTo>
                  <a:pt x="112205" y="41525"/>
                  <a:pt x="112607" y="42067"/>
                  <a:pt x="112607" y="42169"/>
                </a:cubicBezTo>
                <a:lnTo>
                  <a:pt x="112607" y="101220"/>
                </a:lnTo>
                <a:cubicBezTo>
                  <a:pt x="112607" y="101355"/>
                  <a:pt x="112205" y="101898"/>
                  <a:pt x="111399" y="101898"/>
                </a:cubicBezTo>
                <a:lnTo>
                  <a:pt x="97277" y="101898"/>
                </a:lnTo>
                <a:lnTo>
                  <a:pt x="97277" y="107525"/>
                </a:lnTo>
                <a:cubicBezTo>
                  <a:pt x="97277" y="108576"/>
                  <a:pt x="97190" y="109627"/>
                  <a:pt x="97046" y="110610"/>
                </a:cubicBezTo>
                <a:lnTo>
                  <a:pt x="111399" y="110610"/>
                </a:lnTo>
                <a:cubicBezTo>
                  <a:pt x="116145" y="110610"/>
                  <a:pt x="120000" y="106406"/>
                  <a:pt x="120000" y="101220"/>
                </a:cubicBezTo>
                <a:lnTo>
                  <a:pt x="120000" y="42169"/>
                </a:lnTo>
                <a:cubicBezTo>
                  <a:pt x="120000" y="37016"/>
                  <a:pt x="116145" y="32813"/>
                  <a:pt x="111399" y="32813"/>
                </a:cubicBezTo>
                <a:lnTo>
                  <a:pt x="111399" y="32813"/>
                </a:lnTo>
                <a:close/>
                <a:moveTo>
                  <a:pt x="98255" y="58576"/>
                </a:moveTo>
                <a:lnTo>
                  <a:pt x="98255" y="58576"/>
                </a:lnTo>
                <a:lnTo>
                  <a:pt x="107833" y="58576"/>
                </a:lnTo>
                <a:lnTo>
                  <a:pt x="107833" y="47288"/>
                </a:lnTo>
                <a:lnTo>
                  <a:pt x="98255" y="47288"/>
                </a:lnTo>
                <a:lnTo>
                  <a:pt x="98255" y="58576"/>
                </a:lnTo>
                <a:close/>
                <a:moveTo>
                  <a:pt x="98255" y="94000"/>
                </a:moveTo>
                <a:lnTo>
                  <a:pt x="98255" y="94000"/>
                </a:lnTo>
                <a:lnTo>
                  <a:pt x="107833" y="94000"/>
                </a:lnTo>
                <a:lnTo>
                  <a:pt x="107833" y="82711"/>
                </a:lnTo>
                <a:lnTo>
                  <a:pt x="98255" y="82711"/>
                </a:lnTo>
                <a:lnTo>
                  <a:pt x="98255" y="94000"/>
                </a:lnTo>
                <a:close/>
                <a:moveTo>
                  <a:pt x="98255" y="76305"/>
                </a:moveTo>
                <a:lnTo>
                  <a:pt x="98255" y="76305"/>
                </a:lnTo>
                <a:lnTo>
                  <a:pt x="107833" y="76305"/>
                </a:lnTo>
                <a:lnTo>
                  <a:pt x="107833" y="64983"/>
                </a:lnTo>
                <a:lnTo>
                  <a:pt x="98255" y="64983"/>
                </a:lnTo>
                <a:lnTo>
                  <a:pt x="98255" y="76305"/>
                </a:lnTo>
                <a:close/>
                <a:moveTo>
                  <a:pt x="54477" y="29525"/>
                </a:moveTo>
                <a:lnTo>
                  <a:pt x="54477" y="29525"/>
                </a:lnTo>
                <a:lnTo>
                  <a:pt x="65522" y="29525"/>
                </a:lnTo>
                <a:lnTo>
                  <a:pt x="65522" y="16508"/>
                </a:lnTo>
                <a:lnTo>
                  <a:pt x="54477" y="16508"/>
                </a:lnTo>
                <a:lnTo>
                  <a:pt x="54477" y="29525"/>
                </a:lnTo>
                <a:close/>
                <a:moveTo>
                  <a:pt x="86634" y="107525"/>
                </a:moveTo>
                <a:lnTo>
                  <a:pt x="86634" y="107525"/>
                </a:lnTo>
                <a:cubicBezTo>
                  <a:pt x="86634" y="109593"/>
                  <a:pt x="85196" y="111288"/>
                  <a:pt x="83470" y="111288"/>
                </a:cubicBezTo>
                <a:lnTo>
                  <a:pt x="65522" y="111288"/>
                </a:lnTo>
                <a:lnTo>
                  <a:pt x="65522" y="99152"/>
                </a:lnTo>
                <a:lnTo>
                  <a:pt x="54477" y="99152"/>
                </a:lnTo>
                <a:lnTo>
                  <a:pt x="54477" y="111288"/>
                </a:lnTo>
                <a:lnTo>
                  <a:pt x="36529" y="111288"/>
                </a:lnTo>
                <a:cubicBezTo>
                  <a:pt x="34774" y="111288"/>
                  <a:pt x="33365" y="109593"/>
                  <a:pt x="33365" y="107525"/>
                </a:cubicBezTo>
                <a:lnTo>
                  <a:pt x="33365" y="12440"/>
                </a:lnTo>
                <a:cubicBezTo>
                  <a:pt x="33365" y="10372"/>
                  <a:pt x="34774" y="8711"/>
                  <a:pt x="36529" y="8711"/>
                </a:cubicBezTo>
                <a:lnTo>
                  <a:pt x="83470" y="8711"/>
                </a:lnTo>
                <a:cubicBezTo>
                  <a:pt x="85196" y="8711"/>
                  <a:pt x="86634" y="10372"/>
                  <a:pt x="86634" y="12440"/>
                </a:cubicBezTo>
                <a:lnTo>
                  <a:pt x="86634" y="107525"/>
                </a:lnTo>
                <a:lnTo>
                  <a:pt x="86634" y="107525"/>
                </a:lnTo>
                <a:close/>
                <a:moveTo>
                  <a:pt x="83470" y="0"/>
                </a:moveTo>
                <a:lnTo>
                  <a:pt x="83470" y="0"/>
                </a:lnTo>
                <a:lnTo>
                  <a:pt x="36529" y="0"/>
                </a:lnTo>
                <a:cubicBezTo>
                  <a:pt x="30719" y="0"/>
                  <a:pt x="25973" y="5559"/>
                  <a:pt x="25973" y="12440"/>
                </a:cubicBezTo>
                <a:lnTo>
                  <a:pt x="25973" y="107525"/>
                </a:lnTo>
                <a:cubicBezTo>
                  <a:pt x="25973" y="114406"/>
                  <a:pt x="30719" y="120000"/>
                  <a:pt x="36529" y="120000"/>
                </a:cubicBezTo>
                <a:lnTo>
                  <a:pt x="83470" y="120000"/>
                </a:lnTo>
                <a:cubicBezTo>
                  <a:pt x="89280" y="120000"/>
                  <a:pt x="94026" y="114406"/>
                  <a:pt x="94026" y="107525"/>
                </a:cubicBezTo>
                <a:lnTo>
                  <a:pt x="94026" y="12440"/>
                </a:lnTo>
                <a:cubicBezTo>
                  <a:pt x="94026" y="5559"/>
                  <a:pt x="89280" y="0"/>
                  <a:pt x="83470" y="0"/>
                </a:cubicBezTo>
                <a:lnTo>
                  <a:pt x="83470" y="0"/>
                </a:lnTo>
                <a:close/>
                <a:moveTo>
                  <a:pt x="38744" y="49966"/>
                </a:moveTo>
                <a:lnTo>
                  <a:pt x="38744" y="49966"/>
                </a:lnTo>
                <a:lnTo>
                  <a:pt x="49789" y="49966"/>
                </a:lnTo>
                <a:lnTo>
                  <a:pt x="49789" y="36915"/>
                </a:lnTo>
                <a:lnTo>
                  <a:pt x="38744" y="36915"/>
                </a:lnTo>
                <a:lnTo>
                  <a:pt x="38744" y="49966"/>
                </a:lnTo>
                <a:close/>
                <a:moveTo>
                  <a:pt x="12166" y="58576"/>
                </a:moveTo>
                <a:lnTo>
                  <a:pt x="12166" y="58576"/>
                </a:lnTo>
                <a:lnTo>
                  <a:pt x="21744" y="58576"/>
                </a:lnTo>
                <a:lnTo>
                  <a:pt x="21744" y="47288"/>
                </a:lnTo>
                <a:lnTo>
                  <a:pt x="12166" y="47288"/>
                </a:lnTo>
                <a:lnTo>
                  <a:pt x="12166" y="58576"/>
                </a:lnTo>
                <a:close/>
                <a:moveTo>
                  <a:pt x="12166" y="94000"/>
                </a:moveTo>
                <a:lnTo>
                  <a:pt x="12166" y="94000"/>
                </a:lnTo>
                <a:lnTo>
                  <a:pt x="21744" y="94000"/>
                </a:lnTo>
                <a:lnTo>
                  <a:pt x="21744" y="82711"/>
                </a:lnTo>
                <a:lnTo>
                  <a:pt x="12166" y="82711"/>
                </a:lnTo>
                <a:lnTo>
                  <a:pt x="12166" y="94000"/>
                </a:lnTo>
                <a:close/>
                <a:moveTo>
                  <a:pt x="12166" y="76305"/>
                </a:moveTo>
                <a:lnTo>
                  <a:pt x="12166" y="76305"/>
                </a:lnTo>
                <a:lnTo>
                  <a:pt x="21744" y="76305"/>
                </a:lnTo>
                <a:lnTo>
                  <a:pt x="21744" y="64983"/>
                </a:lnTo>
                <a:lnTo>
                  <a:pt x="12166" y="64983"/>
                </a:lnTo>
                <a:lnTo>
                  <a:pt x="12166" y="76305"/>
                </a:lnTo>
                <a:close/>
                <a:moveTo>
                  <a:pt x="22694" y="101898"/>
                </a:moveTo>
                <a:lnTo>
                  <a:pt x="22694" y="101898"/>
                </a:lnTo>
                <a:lnTo>
                  <a:pt x="8600" y="101898"/>
                </a:lnTo>
                <a:cubicBezTo>
                  <a:pt x="7766" y="101898"/>
                  <a:pt x="7363" y="101355"/>
                  <a:pt x="7363" y="101220"/>
                </a:cubicBezTo>
                <a:lnTo>
                  <a:pt x="7363" y="42169"/>
                </a:lnTo>
                <a:cubicBezTo>
                  <a:pt x="7363" y="42067"/>
                  <a:pt x="7766" y="41525"/>
                  <a:pt x="8600" y="41525"/>
                </a:cubicBezTo>
                <a:lnTo>
                  <a:pt x="22694" y="41525"/>
                </a:lnTo>
                <a:lnTo>
                  <a:pt x="22694" y="32813"/>
                </a:lnTo>
                <a:lnTo>
                  <a:pt x="8600" y="32813"/>
                </a:lnTo>
                <a:cubicBezTo>
                  <a:pt x="3854" y="32813"/>
                  <a:pt x="0" y="37016"/>
                  <a:pt x="0" y="42169"/>
                </a:cubicBezTo>
                <a:lnTo>
                  <a:pt x="0" y="101220"/>
                </a:lnTo>
                <a:cubicBezTo>
                  <a:pt x="0" y="106406"/>
                  <a:pt x="3854" y="110610"/>
                  <a:pt x="8600" y="110610"/>
                </a:cubicBezTo>
                <a:lnTo>
                  <a:pt x="22953" y="110610"/>
                </a:lnTo>
                <a:cubicBezTo>
                  <a:pt x="22809" y="109627"/>
                  <a:pt x="22694" y="108576"/>
                  <a:pt x="22694" y="107525"/>
                </a:cubicBezTo>
                <a:lnTo>
                  <a:pt x="22694" y="101898"/>
                </a:lnTo>
                <a:lnTo>
                  <a:pt x="22694" y="101898"/>
                </a:lnTo>
                <a:close/>
                <a:moveTo>
                  <a:pt x="38744" y="90779"/>
                </a:moveTo>
                <a:lnTo>
                  <a:pt x="38744" y="90779"/>
                </a:lnTo>
                <a:lnTo>
                  <a:pt x="49789" y="90779"/>
                </a:lnTo>
                <a:lnTo>
                  <a:pt x="49789" y="77762"/>
                </a:lnTo>
                <a:lnTo>
                  <a:pt x="38744" y="77762"/>
                </a:lnTo>
                <a:lnTo>
                  <a:pt x="38744" y="90779"/>
                </a:lnTo>
                <a:close/>
                <a:moveTo>
                  <a:pt x="38744" y="70372"/>
                </a:moveTo>
                <a:lnTo>
                  <a:pt x="38744" y="70372"/>
                </a:lnTo>
                <a:lnTo>
                  <a:pt x="49789" y="70372"/>
                </a:lnTo>
                <a:lnTo>
                  <a:pt x="49789" y="57355"/>
                </a:lnTo>
                <a:lnTo>
                  <a:pt x="38744" y="57355"/>
                </a:lnTo>
                <a:lnTo>
                  <a:pt x="38744" y="70372"/>
                </a:lnTo>
                <a:close/>
                <a:moveTo>
                  <a:pt x="54477" y="90779"/>
                </a:moveTo>
                <a:lnTo>
                  <a:pt x="54477" y="90779"/>
                </a:lnTo>
                <a:lnTo>
                  <a:pt x="65522" y="90779"/>
                </a:lnTo>
                <a:lnTo>
                  <a:pt x="65522" y="77762"/>
                </a:lnTo>
                <a:lnTo>
                  <a:pt x="54477" y="77762"/>
                </a:lnTo>
                <a:lnTo>
                  <a:pt x="54477" y="90779"/>
                </a:lnTo>
                <a:close/>
                <a:moveTo>
                  <a:pt x="38744" y="29525"/>
                </a:moveTo>
                <a:lnTo>
                  <a:pt x="38744" y="29525"/>
                </a:lnTo>
                <a:lnTo>
                  <a:pt x="49789" y="29525"/>
                </a:lnTo>
                <a:lnTo>
                  <a:pt x="49789" y="16508"/>
                </a:lnTo>
                <a:lnTo>
                  <a:pt x="38744" y="16508"/>
                </a:lnTo>
                <a:lnTo>
                  <a:pt x="38744" y="29525"/>
                </a:lnTo>
                <a:close/>
                <a:moveTo>
                  <a:pt x="54477" y="70372"/>
                </a:moveTo>
                <a:lnTo>
                  <a:pt x="54477" y="70372"/>
                </a:lnTo>
                <a:lnTo>
                  <a:pt x="65522" y="70372"/>
                </a:lnTo>
                <a:lnTo>
                  <a:pt x="65522" y="57355"/>
                </a:lnTo>
                <a:lnTo>
                  <a:pt x="54477" y="57355"/>
                </a:lnTo>
                <a:lnTo>
                  <a:pt x="54477" y="70372"/>
                </a:lnTo>
                <a:close/>
                <a:moveTo>
                  <a:pt x="54477" y="49966"/>
                </a:moveTo>
                <a:lnTo>
                  <a:pt x="54477" y="49966"/>
                </a:lnTo>
                <a:lnTo>
                  <a:pt x="65522" y="49966"/>
                </a:lnTo>
                <a:lnTo>
                  <a:pt x="65522" y="36915"/>
                </a:lnTo>
                <a:lnTo>
                  <a:pt x="54477" y="36915"/>
                </a:lnTo>
                <a:lnTo>
                  <a:pt x="54477" y="49966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5149834" y="3795604"/>
            <a:ext cx="360000" cy="301800"/>
          </a:xfrm>
          <a:custGeom>
            <a:pathLst>
              <a:path extrusionOk="0" h="120000" w="120000">
                <a:moveTo>
                  <a:pt x="0" y="42077"/>
                </a:moveTo>
                <a:cubicBezTo>
                  <a:pt x="0" y="105194"/>
                  <a:pt x="0" y="105194"/>
                  <a:pt x="0" y="105194"/>
                </a:cubicBezTo>
                <a:cubicBezTo>
                  <a:pt x="0" y="114545"/>
                  <a:pt x="3913" y="119220"/>
                  <a:pt x="11739" y="119220"/>
                </a:cubicBezTo>
                <a:cubicBezTo>
                  <a:pt x="18260" y="119220"/>
                  <a:pt x="18260" y="119220"/>
                  <a:pt x="18260" y="119220"/>
                </a:cubicBezTo>
                <a:cubicBezTo>
                  <a:pt x="18260" y="29610"/>
                  <a:pt x="18260" y="29610"/>
                  <a:pt x="18260" y="29610"/>
                </a:cubicBezTo>
                <a:cubicBezTo>
                  <a:pt x="12391" y="29610"/>
                  <a:pt x="12391" y="29610"/>
                  <a:pt x="12391" y="29610"/>
                </a:cubicBezTo>
                <a:cubicBezTo>
                  <a:pt x="4565" y="29610"/>
                  <a:pt x="0" y="32727"/>
                  <a:pt x="0" y="42077"/>
                </a:cubicBezTo>
                <a:close/>
                <a:moveTo>
                  <a:pt x="106956" y="29610"/>
                </a:moveTo>
                <a:cubicBezTo>
                  <a:pt x="101739" y="29610"/>
                  <a:pt x="101739" y="29610"/>
                  <a:pt x="101739" y="29610"/>
                </a:cubicBezTo>
                <a:cubicBezTo>
                  <a:pt x="101739" y="120000"/>
                  <a:pt x="101739" y="120000"/>
                  <a:pt x="101739" y="120000"/>
                </a:cubicBezTo>
                <a:cubicBezTo>
                  <a:pt x="108260" y="120000"/>
                  <a:pt x="108260" y="120000"/>
                  <a:pt x="108260" y="120000"/>
                </a:cubicBezTo>
                <a:cubicBezTo>
                  <a:pt x="116086" y="120000"/>
                  <a:pt x="120000" y="114545"/>
                  <a:pt x="120000" y="105194"/>
                </a:cubicBezTo>
                <a:cubicBezTo>
                  <a:pt x="120000" y="42077"/>
                  <a:pt x="120000" y="42077"/>
                  <a:pt x="120000" y="42077"/>
                </a:cubicBezTo>
                <a:cubicBezTo>
                  <a:pt x="120000" y="32727"/>
                  <a:pt x="114782" y="29610"/>
                  <a:pt x="106956" y="29610"/>
                </a:cubicBezTo>
                <a:close/>
                <a:moveTo>
                  <a:pt x="23478" y="119220"/>
                </a:moveTo>
                <a:cubicBezTo>
                  <a:pt x="96521" y="120000"/>
                  <a:pt x="96521" y="120000"/>
                  <a:pt x="96521" y="120000"/>
                </a:cubicBezTo>
                <a:cubicBezTo>
                  <a:pt x="96521" y="29610"/>
                  <a:pt x="96521" y="29610"/>
                  <a:pt x="96521" y="29610"/>
                </a:cubicBezTo>
                <a:cubicBezTo>
                  <a:pt x="23478" y="29610"/>
                  <a:pt x="23478" y="29610"/>
                  <a:pt x="23478" y="29610"/>
                </a:cubicBezTo>
                <a:lnTo>
                  <a:pt x="23478" y="119220"/>
                </a:lnTo>
                <a:close/>
                <a:moveTo>
                  <a:pt x="37826" y="24155"/>
                </a:moveTo>
                <a:cubicBezTo>
                  <a:pt x="40434" y="24155"/>
                  <a:pt x="40434" y="23376"/>
                  <a:pt x="40434" y="21818"/>
                </a:cubicBezTo>
                <a:cubicBezTo>
                  <a:pt x="40434" y="10909"/>
                  <a:pt x="40434" y="10909"/>
                  <a:pt x="40434" y="10909"/>
                </a:cubicBezTo>
                <a:cubicBezTo>
                  <a:pt x="40434" y="9350"/>
                  <a:pt x="40434" y="7012"/>
                  <a:pt x="43043" y="7012"/>
                </a:cubicBezTo>
                <a:cubicBezTo>
                  <a:pt x="77608" y="7012"/>
                  <a:pt x="77608" y="7012"/>
                  <a:pt x="77608" y="7012"/>
                </a:cubicBezTo>
                <a:cubicBezTo>
                  <a:pt x="80217" y="7012"/>
                  <a:pt x="80217" y="8571"/>
                  <a:pt x="80217" y="11688"/>
                </a:cubicBezTo>
                <a:cubicBezTo>
                  <a:pt x="80217" y="21038"/>
                  <a:pt x="80217" y="21038"/>
                  <a:pt x="80217" y="21038"/>
                </a:cubicBezTo>
                <a:cubicBezTo>
                  <a:pt x="80217" y="23376"/>
                  <a:pt x="80869" y="24155"/>
                  <a:pt x="82826" y="24155"/>
                </a:cubicBezTo>
                <a:cubicBezTo>
                  <a:pt x="85434" y="24155"/>
                  <a:pt x="85434" y="23376"/>
                  <a:pt x="85434" y="21038"/>
                </a:cubicBezTo>
                <a:cubicBezTo>
                  <a:pt x="85434" y="4675"/>
                  <a:pt x="85434" y="4675"/>
                  <a:pt x="85434" y="4675"/>
                </a:cubicBezTo>
                <a:cubicBezTo>
                  <a:pt x="85434" y="2337"/>
                  <a:pt x="84782" y="0"/>
                  <a:pt x="81521" y="0"/>
                </a:cubicBezTo>
                <a:cubicBezTo>
                  <a:pt x="39130" y="0"/>
                  <a:pt x="39130" y="0"/>
                  <a:pt x="39130" y="0"/>
                </a:cubicBezTo>
                <a:cubicBezTo>
                  <a:pt x="35869" y="0"/>
                  <a:pt x="35217" y="2337"/>
                  <a:pt x="35217" y="5454"/>
                </a:cubicBezTo>
                <a:cubicBezTo>
                  <a:pt x="35217" y="21038"/>
                  <a:pt x="35217" y="21038"/>
                  <a:pt x="35217" y="21038"/>
                </a:cubicBezTo>
                <a:cubicBezTo>
                  <a:pt x="35217" y="23376"/>
                  <a:pt x="35869" y="24155"/>
                  <a:pt x="37826" y="24155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8062111" y="3795600"/>
            <a:ext cx="178200" cy="301800"/>
          </a:xfrm>
          <a:custGeom>
            <a:pathLst>
              <a:path extrusionOk="0" h="120000" w="120000">
                <a:moveTo>
                  <a:pt x="99069" y="0"/>
                </a:moveTo>
                <a:cubicBezTo>
                  <a:pt x="20930" y="0"/>
                  <a:pt x="20930" y="0"/>
                  <a:pt x="20930" y="0"/>
                </a:cubicBezTo>
                <a:cubicBezTo>
                  <a:pt x="9767" y="0"/>
                  <a:pt x="0" y="5793"/>
                  <a:pt x="0" y="12413"/>
                </a:cubicBezTo>
                <a:cubicBezTo>
                  <a:pt x="0" y="107586"/>
                  <a:pt x="0" y="107586"/>
                  <a:pt x="0" y="107586"/>
                </a:cubicBezTo>
                <a:cubicBezTo>
                  <a:pt x="0" y="114206"/>
                  <a:pt x="9767" y="120000"/>
                  <a:pt x="20930" y="120000"/>
                </a:cubicBezTo>
                <a:cubicBezTo>
                  <a:pt x="99069" y="120000"/>
                  <a:pt x="99069" y="120000"/>
                  <a:pt x="99069" y="120000"/>
                </a:cubicBezTo>
                <a:cubicBezTo>
                  <a:pt x="110232" y="120000"/>
                  <a:pt x="120000" y="114206"/>
                  <a:pt x="120000" y="107586"/>
                </a:cubicBezTo>
                <a:cubicBezTo>
                  <a:pt x="120000" y="12413"/>
                  <a:pt x="120000" y="12413"/>
                  <a:pt x="120000" y="12413"/>
                </a:cubicBezTo>
                <a:cubicBezTo>
                  <a:pt x="120000" y="5793"/>
                  <a:pt x="110232" y="0"/>
                  <a:pt x="99069" y="0"/>
                </a:cubicBezTo>
                <a:close/>
                <a:moveTo>
                  <a:pt x="60000" y="115034"/>
                </a:moveTo>
                <a:cubicBezTo>
                  <a:pt x="51627" y="115034"/>
                  <a:pt x="44651" y="112551"/>
                  <a:pt x="44651" y="108413"/>
                </a:cubicBezTo>
                <a:cubicBezTo>
                  <a:pt x="44651" y="105103"/>
                  <a:pt x="51627" y="102620"/>
                  <a:pt x="60000" y="102620"/>
                </a:cubicBezTo>
                <a:cubicBezTo>
                  <a:pt x="66976" y="102620"/>
                  <a:pt x="73953" y="105103"/>
                  <a:pt x="73953" y="108413"/>
                </a:cubicBezTo>
                <a:cubicBezTo>
                  <a:pt x="73953" y="112551"/>
                  <a:pt x="66976" y="115034"/>
                  <a:pt x="60000" y="115034"/>
                </a:cubicBezTo>
                <a:close/>
                <a:moveTo>
                  <a:pt x="103255" y="96827"/>
                </a:moveTo>
                <a:cubicBezTo>
                  <a:pt x="16744" y="96827"/>
                  <a:pt x="16744" y="96827"/>
                  <a:pt x="16744" y="96827"/>
                </a:cubicBezTo>
                <a:cubicBezTo>
                  <a:pt x="16744" y="15724"/>
                  <a:pt x="16744" y="15724"/>
                  <a:pt x="16744" y="15724"/>
                </a:cubicBezTo>
                <a:cubicBezTo>
                  <a:pt x="103255" y="15724"/>
                  <a:pt x="103255" y="15724"/>
                  <a:pt x="103255" y="15724"/>
                </a:cubicBezTo>
                <a:lnTo>
                  <a:pt x="103255" y="96827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-3089300" y="2471175"/>
            <a:ext cx="5740800" cy="6137700"/>
          </a:xfrm>
          <a:prstGeom prst="ellipse">
            <a:avLst/>
          </a:prstGeom>
          <a:noFill/>
          <a:ln cap="flat" cmpd="sng" w="1143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3309525" y="2077987"/>
            <a:ext cx="2394300" cy="2286900"/>
          </a:xfrm>
          <a:prstGeom prst="ellipse">
            <a:avLst/>
          </a:prstGeom>
          <a:noFill/>
          <a:ln cap="flat" cmpd="sng" w="1143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6963750" y="1866898"/>
            <a:ext cx="1218300" cy="1169100"/>
          </a:xfrm>
          <a:prstGeom prst="ellipse">
            <a:avLst/>
          </a:prstGeom>
          <a:noFill/>
          <a:ln cap="flat" cmpd="sng" w="1143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3843300" y="4153200"/>
            <a:ext cx="267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-7950" y="1144075"/>
            <a:ext cx="31035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18M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US businesses conducting networking events per year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305700" y="3425250"/>
            <a:ext cx="1632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44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$9B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3826575" y="2871938"/>
            <a:ext cx="13602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$5M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7036200" y="2155250"/>
            <a:ext cx="10734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2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$1M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6475000" y="1077625"/>
            <a:ext cx="239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2,000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Austin networking events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3349050" y="1260200"/>
            <a:ext cx="246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10,000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TX businesses networking events</a:t>
            </a:r>
          </a:p>
        </p:txBody>
      </p:sp>
      <p:cxnSp>
        <p:nvCxnSpPr>
          <p:cNvPr id="194" name="Shape 194"/>
          <p:cNvCxnSpPr/>
          <p:nvPr/>
        </p:nvCxnSpPr>
        <p:spPr>
          <a:xfrm flipH="1" rot="10800000">
            <a:off x="0" y="4671900"/>
            <a:ext cx="9159900" cy="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5" name="Shape 195"/>
          <p:cNvSpPr/>
          <p:nvPr/>
        </p:nvSpPr>
        <p:spPr>
          <a:xfrm>
            <a:off x="551525" y="4625950"/>
            <a:ext cx="147900" cy="14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239900" y="4725900"/>
            <a:ext cx="1218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Problem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590000" y="4725900"/>
            <a:ext cx="1218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Solution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3090799" y="4725900"/>
            <a:ext cx="1010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Revenue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4666301" y="4725900"/>
            <a:ext cx="76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Market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6191175" y="4725888"/>
            <a:ext cx="1218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Competitors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7705100" y="4725900"/>
            <a:ext cx="1218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Go-to-Market</a:t>
            </a:r>
          </a:p>
        </p:txBody>
      </p:sp>
      <p:sp>
        <p:nvSpPr>
          <p:cNvPr id="202" name="Shape 202"/>
          <p:cNvSpPr/>
          <p:nvPr/>
        </p:nvSpPr>
        <p:spPr>
          <a:xfrm>
            <a:off x="8240300" y="4609950"/>
            <a:ext cx="147900" cy="14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3427300" y="4625950"/>
            <a:ext cx="147900" cy="14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1938288" y="4625950"/>
            <a:ext cx="147900" cy="14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4916325" y="4609950"/>
            <a:ext cx="147900" cy="147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6627700" y="4609950"/>
            <a:ext cx="147900" cy="14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>
            <p:ph type="title"/>
          </p:nvPr>
        </p:nvSpPr>
        <p:spPr>
          <a:xfrm>
            <a:off x="1472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Market Size</a:t>
            </a:r>
          </a:p>
        </p:txBody>
      </p:sp>
      <p:cxnSp>
        <p:nvCxnSpPr>
          <p:cNvPr id="208" name="Shape 208"/>
          <p:cNvCxnSpPr/>
          <p:nvPr/>
        </p:nvCxnSpPr>
        <p:spPr>
          <a:xfrm flipH="1" rot="10800000">
            <a:off x="-7950" y="561500"/>
            <a:ext cx="2482500" cy="1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9" name="Shape 209"/>
          <p:cNvCxnSpPr/>
          <p:nvPr/>
        </p:nvCxnSpPr>
        <p:spPr>
          <a:xfrm flipH="1" rot="10800000">
            <a:off x="-7950" y="665075"/>
            <a:ext cx="1912500" cy="1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0" name="Shape 210"/>
          <p:cNvSpPr txBox="1"/>
          <p:nvPr/>
        </p:nvSpPr>
        <p:spPr>
          <a:xfrm>
            <a:off x="8667800" y="20600"/>
            <a:ext cx="4761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" name="Shape 215"/>
          <p:cNvGraphicFramePr/>
          <p:nvPr/>
        </p:nvGraphicFramePr>
        <p:xfrm>
          <a:off x="642438" y="861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{9B9F60BE-F7A4-4AA0-BEE7-3DF502BE051B}</a:tableStyleId>
              </a:tblPr>
              <a:tblGrid>
                <a:gridCol w="1571825"/>
                <a:gridCol w="1571825"/>
                <a:gridCol w="1571825"/>
                <a:gridCol w="1571825"/>
                <a:gridCol w="1571825"/>
              </a:tblGrid>
              <a:tr h="5113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Competitors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Interests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Anonymous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Real Time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“Escape” plan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113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113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113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230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11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11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accent3"/>
                        </a:solidFill>
                        <a:latin typeface="Permanent Marker"/>
                        <a:ea typeface="Permanent Marker"/>
                        <a:cs typeface="Permanent Marker"/>
                        <a:sym typeface="Permanent Mark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424" y="1376900"/>
            <a:ext cx="488251" cy="49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5404" y="3442351"/>
            <a:ext cx="444284" cy="461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3425" y="1895156"/>
            <a:ext cx="488251" cy="491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3424" y="2934809"/>
            <a:ext cx="488250" cy="485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55026" y="2415364"/>
            <a:ext cx="488250" cy="46174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/>
          <p:nvPr/>
        </p:nvSpPr>
        <p:spPr>
          <a:xfrm>
            <a:off x="2792951" y="1415000"/>
            <a:ext cx="441900" cy="434100"/>
          </a:xfrm>
          <a:prstGeom prst="mathPlus">
            <a:avLst>
              <a:gd fmla="val 23520" name="adj1"/>
            </a:avLst>
          </a:prstGeom>
          <a:solidFill>
            <a:srgbClr val="1F4E7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2792951" y="1918533"/>
            <a:ext cx="441900" cy="434100"/>
          </a:xfrm>
          <a:prstGeom prst="mathPlus">
            <a:avLst>
              <a:gd fmla="val 23520" name="adj1"/>
            </a:avLst>
          </a:prstGeom>
          <a:solidFill>
            <a:srgbClr val="1F4E7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2792951" y="2457223"/>
            <a:ext cx="441900" cy="434100"/>
          </a:xfrm>
          <a:prstGeom prst="mathPlus">
            <a:avLst>
              <a:gd fmla="val 23520" name="adj1"/>
            </a:avLst>
          </a:prstGeom>
          <a:solidFill>
            <a:srgbClr val="1F4E7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4285459" y="1508138"/>
            <a:ext cx="512400" cy="304500"/>
          </a:xfrm>
          <a:prstGeom prst="mathMinus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2792951" y="2943634"/>
            <a:ext cx="441900" cy="434100"/>
          </a:xfrm>
          <a:prstGeom prst="mathPlus">
            <a:avLst>
              <a:gd fmla="val 23520" name="adj1"/>
            </a:avLst>
          </a:prstGeom>
          <a:solidFill>
            <a:srgbClr val="1F4E7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2792951" y="3456179"/>
            <a:ext cx="441900" cy="434100"/>
          </a:xfrm>
          <a:prstGeom prst="mathPlus">
            <a:avLst>
              <a:gd fmla="val 23520" name="adj1"/>
            </a:avLst>
          </a:prstGeom>
          <a:solidFill>
            <a:srgbClr val="1F4E7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2792950" y="3968715"/>
            <a:ext cx="441900" cy="434100"/>
          </a:xfrm>
          <a:prstGeom prst="mathPlus">
            <a:avLst>
              <a:gd fmla="val 23520" name="adj1"/>
            </a:avLst>
          </a:prstGeom>
          <a:solidFill>
            <a:srgbClr val="1F4E7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4304612" y="3967674"/>
            <a:ext cx="476100" cy="461700"/>
          </a:xfrm>
          <a:prstGeom prst="mathPlus">
            <a:avLst>
              <a:gd fmla="val 23520" name="adj1"/>
            </a:avLst>
          </a:prstGeom>
          <a:solidFill>
            <a:srgbClr val="1F4E7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5869525" y="3995850"/>
            <a:ext cx="488400" cy="434100"/>
          </a:xfrm>
          <a:prstGeom prst="mathPlus">
            <a:avLst>
              <a:gd fmla="val 23520" name="adj1"/>
            </a:avLst>
          </a:prstGeom>
          <a:solidFill>
            <a:srgbClr val="1F4E7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7448650" y="3968725"/>
            <a:ext cx="476100" cy="434100"/>
          </a:xfrm>
          <a:prstGeom prst="mathPlus">
            <a:avLst>
              <a:gd fmla="val 23520" name="adj1"/>
            </a:avLst>
          </a:prstGeom>
          <a:solidFill>
            <a:srgbClr val="1F4E7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5866600" y="3434061"/>
            <a:ext cx="476100" cy="434100"/>
          </a:xfrm>
          <a:prstGeom prst="mathPlus">
            <a:avLst>
              <a:gd fmla="val 23520" name="adj1"/>
            </a:avLst>
          </a:prstGeom>
          <a:solidFill>
            <a:srgbClr val="1F4E7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5877025" y="1442150"/>
            <a:ext cx="476100" cy="434100"/>
          </a:xfrm>
          <a:prstGeom prst="mathPlus">
            <a:avLst>
              <a:gd fmla="val 23520" name="adj1"/>
            </a:avLst>
          </a:prstGeom>
          <a:solidFill>
            <a:srgbClr val="1F4E7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5857975" y="2030925"/>
            <a:ext cx="512400" cy="304500"/>
          </a:xfrm>
          <a:prstGeom prst="mathMinus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5848450" y="2516388"/>
            <a:ext cx="512400" cy="304500"/>
          </a:xfrm>
          <a:prstGeom prst="mathMinus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5848450" y="3001850"/>
            <a:ext cx="512400" cy="304500"/>
          </a:xfrm>
          <a:prstGeom prst="mathMinus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7430500" y="1972650"/>
            <a:ext cx="512400" cy="304500"/>
          </a:xfrm>
          <a:prstGeom prst="mathMinus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7430510" y="3494263"/>
            <a:ext cx="512400" cy="304500"/>
          </a:xfrm>
          <a:prstGeom prst="mathMinus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 txBox="1"/>
          <p:nvPr>
            <p:ph type="title"/>
          </p:nvPr>
        </p:nvSpPr>
        <p:spPr>
          <a:xfrm>
            <a:off x="1472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Competitive Landscape</a:t>
            </a:r>
          </a:p>
        </p:txBody>
      </p:sp>
      <p:cxnSp>
        <p:nvCxnSpPr>
          <p:cNvPr id="239" name="Shape 239"/>
          <p:cNvCxnSpPr/>
          <p:nvPr/>
        </p:nvCxnSpPr>
        <p:spPr>
          <a:xfrm flipH="1" rot="10800000">
            <a:off x="-7950" y="561500"/>
            <a:ext cx="2482500" cy="1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0" name="Shape 240"/>
          <p:cNvCxnSpPr/>
          <p:nvPr/>
        </p:nvCxnSpPr>
        <p:spPr>
          <a:xfrm flipH="1" rot="10800000">
            <a:off x="-7950" y="665075"/>
            <a:ext cx="1912500" cy="1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1" name="Shape 241"/>
          <p:cNvCxnSpPr/>
          <p:nvPr/>
        </p:nvCxnSpPr>
        <p:spPr>
          <a:xfrm flipH="1" rot="10800000">
            <a:off x="0" y="4671900"/>
            <a:ext cx="9159900" cy="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2" name="Shape 242"/>
          <p:cNvSpPr/>
          <p:nvPr/>
        </p:nvSpPr>
        <p:spPr>
          <a:xfrm>
            <a:off x="551525" y="4625950"/>
            <a:ext cx="147900" cy="14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 txBox="1"/>
          <p:nvPr/>
        </p:nvSpPr>
        <p:spPr>
          <a:xfrm>
            <a:off x="239900" y="4725900"/>
            <a:ext cx="1218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Problem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1590000" y="4725900"/>
            <a:ext cx="1218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Solution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3090799" y="4725900"/>
            <a:ext cx="1010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Revenue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4666301" y="4725900"/>
            <a:ext cx="76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Market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6191175" y="4725888"/>
            <a:ext cx="1218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Competitors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7705100" y="4725900"/>
            <a:ext cx="1218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Go-to-Market</a:t>
            </a:r>
          </a:p>
        </p:txBody>
      </p:sp>
      <p:sp>
        <p:nvSpPr>
          <p:cNvPr id="249" name="Shape 249"/>
          <p:cNvSpPr/>
          <p:nvPr/>
        </p:nvSpPr>
        <p:spPr>
          <a:xfrm>
            <a:off x="8240300" y="4609950"/>
            <a:ext cx="147900" cy="14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3427300" y="4625950"/>
            <a:ext cx="147900" cy="14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1938288" y="4625950"/>
            <a:ext cx="147900" cy="14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4916325" y="4609950"/>
            <a:ext cx="147900" cy="14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6627700" y="4609950"/>
            <a:ext cx="147900" cy="147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4285459" y="1995263"/>
            <a:ext cx="512400" cy="304500"/>
          </a:xfrm>
          <a:prstGeom prst="mathMinus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4285459" y="2482388"/>
            <a:ext cx="512400" cy="304500"/>
          </a:xfrm>
          <a:prstGeom prst="mathMinus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4285459" y="2981463"/>
            <a:ext cx="512400" cy="304500"/>
          </a:xfrm>
          <a:prstGeom prst="mathMinus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4285459" y="3492888"/>
            <a:ext cx="512400" cy="304500"/>
          </a:xfrm>
          <a:prstGeom prst="mathMinus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 txBox="1"/>
          <p:nvPr/>
        </p:nvSpPr>
        <p:spPr>
          <a:xfrm>
            <a:off x="8667800" y="20600"/>
            <a:ext cx="4761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7</a:t>
            </a:r>
          </a:p>
        </p:txBody>
      </p:sp>
      <p:sp>
        <p:nvSpPr>
          <p:cNvPr id="259" name="Shape 259"/>
          <p:cNvSpPr/>
          <p:nvPr/>
        </p:nvSpPr>
        <p:spPr>
          <a:xfrm>
            <a:off x="7430500" y="2476025"/>
            <a:ext cx="512400" cy="304500"/>
          </a:xfrm>
          <a:prstGeom prst="mathMinus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7430500" y="2987025"/>
            <a:ext cx="512400" cy="304500"/>
          </a:xfrm>
          <a:prstGeom prst="mathMinus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7431625" y="1469275"/>
            <a:ext cx="512400" cy="304500"/>
          </a:xfrm>
          <a:prstGeom prst="mathMinus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23318597_963851117121061_1618810856_n.png" id="262" name="Shape 26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67013" y="3968925"/>
            <a:ext cx="681083" cy="4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4176400" y="988550"/>
            <a:ext cx="4371300" cy="84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UT student organizations &amp; large classes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Freshman orientation</a:t>
            </a:r>
          </a:p>
        </p:txBody>
      </p:sp>
      <p:sp>
        <p:nvSpPr>
          <p:cNvPr id="268" name="Shape 268"/>
          <p:cNvSpPr txBox="1"/>
          <p:nvPr>
            <p:ph type="title"/>
          </p:nvPr>
        </p:nvSpPr>
        <p:spPr>
          <a:xfrm>
            <a:off x="1472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Go-to-Market Strategy</a:t>
            </a:r>
          </a:p>
        </p:txBody>
      </p:sp>
      <p:cxnSp>
        <p:nvCxnSpPr>
          <p:cNvPr id="269" name="Shape 269"/>
          <p:cNvCxnSpPr/>
          <p:nvPr/>
        </p:nvCxnSpPr>
        <p:spPr>
          <a:xfrm flipH="1" rot="10800000">
            <a:off x="-7950" y="561500"/>
            <a:ext cx="2482500" cy="1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0" name="Shape 270"/>
          <p:cNvCxnSpPr/>
          <p:nvPr/>
        </p:nvCxnSpPr>
        <p:spPr>
          <a:xfrm flipH="1" rot="10800000">
            <a:off x="-7950" y="665075"/>
            <a:ext cx="1912500" cy="1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1" name="Shape 271"/>
          <p:cNvCxnSpPr/>
          <p:nvPr/>
        </p:nvCxnSpPr>
        <p:spPr>
          <a:xfrm flipH="1" rot="10800000">
            <a:off x="0" y="4671900"/>
            <a:ext cx="9159900" cy="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72" name="Shape 272"/>
          <p:cNvSpPr/>
          <p:nvPr/>
        </p:nvSpPr>
        <p:spPr>
          <a:xfrm>
            <a:off x="551525" y="4625950"/>
            <a:ext cx="147900" cy="14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 txBox="1"/>
          <p:nvPr/>
        </p:nvSpPr>
        <p:spPr>
          <a:xfrm>
            <a:off x="239900" y="4725900"/>
            <a:ext cx="1218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Problem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590000" y="4725900"/>
            <a:ext cx="1218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Solution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3090799" y="4725900"/>
            <a:ext cx="1010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Revenue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4666301" y="4725900"/>
            <a:ext cx="76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Market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6191175" y="4725888"/>
            <a:ext cx="1218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Competitors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7705100" y="4725900"/>
            <a:ext cx="1218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Go-to-Market</a:t>
            </a:r>
          </a:p>
        </p:txBody>
      </p:sp>
      <p:sp>
        <p:nvSpPr>
          <p:cNvPr id="279" name="Shape 279"/>
          <p:cNvSpPr/>
          <p:nvPr/>
        </p:nvSpPr>
        <p:spPr>
          <a:xfrm>
            <a:off x="8240300" y="4609950"/>
            <a:ext cx="147900" cy="147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3427300" y="4625950"/>
            <a:ext cx="147900" cy="14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1938288" y="4625950"/>
            <a:ext cx="147900" cy="14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4916325" y="4609950"/>
            <a:ext cx="147900" cy="14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6627700" y="4609950"/>
            <a:ext cx="147900" cy="14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 txBox="1"/>
          <p:nvPr/>
        </p:nvSpPr>
        <p:spPr>
          <a:xfrm>
            <a:off x="4176400" y="2075225"/>
            <a:ext cx="45138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Industry-focused</a:t>
            </a: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meetup groups in Austin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Professional conferences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4141200" y="3236325"/>
            <a:ext cx="4905600" cy="13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onferences, airport lounges, networking events, classrooms, coffee shops, companies</a:t>
            </a:r>
          </a:p>
        </p:txBody>
      </p:sp>
      <p:sp>
        <p:nvSpPr>
          <p:cNvPr id="286" name="Shape 286"/>
          <p:cNvSpPr/>
          <p:nvPr/>
        </p:nvSpPr>
        <p:spPr>
          <a:xfrm>
            <a:off x="3101514" y="1199750"/>
            <a:ext cx="338100" cy="572700"/>
          </a:xfrm>
          <a:custGeom>
            <a:pathLst>
              <a:path extrusionOk="0" h="120000" w="120000">
                <a:moveTo>
                  <a:pt x="99069" y="0"/>
                </a:moveTo>
                <a:cubicBezTo>
                  <a:pt x="20930" y="0"/>
                  <a:pt x="20930" y="0"/>
                  <a:pt x="20930" y="0"/>
                </a:cubicBezTo>
                <a:cubicBezTo>
                  <a:pt x="9767" y="0"/>
                  <a:pt x="0" y="5793"/>
                  <a:pt x="0" y="12413"/>
                </a:cubicBezTo>
                <a:cubicBezTo>
                  <a:pt x="0" y="107586"/>
                  <a:pt x="0" y="107586"/>
                  <a:pt x="0" y="107586"/>
                </a:cubicBezTo>
                <a:cubicBezTo>
                  <a:pt x="0" y="114206"/>
                  <a:pt x="9767" y="120000"/>
                  <a:pt x="20930" y="120000"/>
                </a:cubicBezTo>
                <a:cubicBezTo>
                  <a:pt x="99069" y="120000"/>
                  <a:pt x="99069" y="120000"/>
                  <a:pt x="99069" y="120000"/>
                </a:cubicBezTo>
                <a:cubicBezTo>
                  <a:pt x="110232" y="120000"/>
                  <a:pt x="120000" y="114206"/>
                  <a:pt x="120000" y="107586"/>
                </a:cubicBezTo>
                <a:cubicBezTo>
                  <a:pt x="120000" y="12413"/>
                  <a:pt x="120000" y="12413"/>
                  <a:pt x="120000" y="12413"/>
                </a:cubicBezTo>
                <a:cubicBezTo>
                  <a:pt x="120000" y="5793"/>
                  <a:pt x="110232" y="0"/>
                  <a:pt x="99069" y="0"/>
                </a:cubicBezTo>
                <a:close/>
                <a:moveTo>
                  <a:pt x="60000" y="115034"/>
                </a:moveTo>
                <a:cubicBezTo>
                  <a:pt x="51627" y="115034"/>
                  <a:pt x="44651" y="112551"/>
                  <a:pt x="44651" y="108413"/>
                </a:cubicBezTo>
                <a:cubicBezTo>
                  <a:pt x="44651" y="105103"/>
                  <a:pt x="51627" y="102620"/>
                  <a:pt x="60000" y="102620"/>
                </a:cubicBezTo>
                <a:cubicBezTo>
                  <a:pt x="66976" y="102620"/>
                  <a:pt x="73953" y="105103"/>
                  <a:pt x="73953" y="108413"/>
                </a:cubicBezTo>
                <a:cubicBezTo>
                  <a:pt x="73953" y="112551"/>
                  <a:pt x="66976" y="115034"/>
                  <a:pt x="60000" y="115034"/>
                </a:cubicBezTo>
                <a:close/>
                <a:moveTo>
                  <a:pt x="103255" y="96827"/>
                </a:moveTo>
                <a:cubicBezTo>
                  <a:pt x="16744" y="96827"/>
                  <a:pt x="16744" y="96827"/>
                  <a:pt x="16744" y="96827"/>
                </a:cubicBezTo>
                <a:cubicBezTo>
                  <a:pt x="16744" y="15724"/>
                  <a:pt x="16744" y="15724"/>
                  <a:pt x="16744" y="15724"/>
                </a:cubicBezTo>
                <a:cubicBezTo>
                  <a:pt x="103255" y="15724"/>
                  <a:pt x="103255" y="15724"/>
                  <a:pt x="103255" y="15724"/>
                </a:cubicBezTo>
                <a:lnTo>
                  <a:pt x="103255" y="968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2990627" y="3504365"/>
            <a:ext cx="534000" cy="491700"/>
          </a:xfrm>
          <a:custGeom>
            <a:pathLst>
              <a:path extrusionOk="0" h="120000" w="120000">
                <a:moveTo>
                  <a:pt x="111834" y="29665"/>
                </a:moveTo>
                <a:lnTo>
                  <a:pt x="111834" y="29665"/>
                </a:lnTo>
                <a:lnTo>
                  <a:pt x="95502" y="29665"/>
                </a:lnTo>
                <a:cubicBezTo>
                  <a:pt x="94437" y="29665"/>
                  <a:pt x="93195" y="30047"/>
                  <a:pt x="92307" y="30622"/>
                </a:cubicBezTo>
                <a:cubicBezTo>
                  <a:pt x="90532" y="26985"/>
                  <a:pt x="87337" y="25837"/>
                  <a:pt x="83786" y="25837"/>
                </a:cubicBezTo>
                <a:lnTo>
                  <a:pt x="67100" y="25837"/>
                </a:lnTo>
                <a:cubicBezTo>
                  <a:pt x="64260" y="25837"/>
                  <a:pt x="61775" y="25837"/>
                  <a:pt x="60000" y="28325"/>
                </a:cubicBezTo>
                <a:cubicBezTo>
                  <a:pt x="58224" y="25837"/>
                  <a:pt x="55739" y="24497"/>
                  <a:pt x="53076" y="24497"/>
                </a:cubicBezTo>
                <a:lnTo>
                  <a:pt x="36213" y="24497"/>
                </a:lnTo>
                <a:cubicBezTo>
                  <a:pt x="31952" y="24497"/>
                  <a:pt x="28402" y="27942"/>
                  <a:pt x="27159" y="32727"/>
                </a:cubicBezTo>
                <a:cubicBezTo>
                  <a:pt x="26094" y="32153"/>
                  <a:pt x="23076" y="31770"/>
                  <a:pt x="22011" y="31770"/>
                </a:cubicBezTo>
                <a:lnTo>
                  <a:pt x="7988" y="31770"/>
                </a:lnTo>
                <a:cubicBezTo>
                  <a:pt x="3550" y="31770"/>
                  <a:pt x="0" y="36363"/>
                  <a:pt x="0" y="42105"/>
                </a:cubicBezTo>
                <a:lnTo>
                  <a:pt x="0" y="66794"/>
                </a:lnTo>
                <a:cubicBezTo>
                  <a:pt x="0" y="68708"/>
                  <a:pt x="355" y="70622"/>
                  <a:pt x="2662" y="70622"/>
                </a:cubicBezTo>
                <a:cubicBezTo>
                  <a:pt x="4970" y="70622"/>
                  <a:pt x="5325" y="68708"/>
                  <a:pt x="5325" y="66794"/>
                </a:cubicBezTo>
                <a:cubicBezTo>
                  <a:pt x="5325" y="64497"/>
                  <a:pt x="5502" y="40382"/>
                  <a:pt x="5502" y="40382"/>
                </a:cubicBezTo>
                <a:lnTo>
                  <a:pt x="8875" y="40382"/>
                </a:lnTo>
                <a:cubicBezTo>
                  <a:pt x="8875" y="40382"/>
                  <a:pt x="8698" y="101435"/>
                  <a:pt x="8698" y="104497"/>
                </a:cubicBezTo>
                <a:cubicBezTo>
                  <a:pt x="8875" y="111004"/>
                  <a:pt x="12248" y="111196"/>
                  <a:pt x="14378" y="111196"/>
                </a:cubicBezTo>
                <a:lnTo>
                  <a:pt x="17928" y="111196"/>
                </a:lnTo>
                <a:cubicBezTo>
                  <a:pt x="19881" y="111196"/>
                  <a:pt x="22899" y="111004"/>
                  <a:pt x="23254" y="103540"/>
                </a:cubicBezTo>
                <a:cubicBezTo>
                  <a:pt x="23254" y="100287"/>
                  <a:pt x="23254" y="40382"/>
                  <a:pt x="23254" y="40382"/>
                </a:cubicBezTo>
                <a:lnTo>
                  <a:pt x="26627" y="40382"/>
                </a:lnTo>
                <a:lnTo>
                  <a:pt x="26627" y="67559"/>
                </a:lnTo>
                <a:cubicBezTo>
                  <a:pt x="26627" y="70239"/>
                  <a:pt x="27514" y="70813"/>
                  <a:pt x="29289" y="70813"/>
                </a:cubicBezTo>
                <a:cubicBezTo>
                  <a:pt x="31065" y="70813"/>
                  <a:pt x="31952" y="69473"/>
                  <a:pt x="31952" y="67177"/>
                </a:cubicBezTo>
                <a:cubicBezTo>
                  <a:pt x="31952" y="65837"/>
                  <a:pt x="31775" y="35789"/>
                  <a:pt x="31775" y="35789"/>
                </a:cubicBezTo>
                <a:lnTo>
                  <a:pt x="35147" y="35789"/>
                </a:lnTo>
                <a:cubicBezTo>
                  <a:pt x="35147" y="35789"/>
                  <a:pt x="35147" y="106220"/>
                  <a:pt x="35147" y="110813"/>
                </a:cubicBezTo>
                <a:cubicBezTo>
                  <a:pt x="35325" y="118660"/>
                  <a:pt x="39230" y="120000"/>
                  <a:pt x="41715" y="120000"/>
                </a:cubicBezTo>
                <a:lnTo>
                  <a:pt x="48106" y="120000"/>
                </a:lnTo>
                <a:cubicBezTo>
                  <a:pt x="50591" y="120000"/>
                  <a:pt x="53786" y="118660"/>
                  <a:pt x="54142" y="109665"/>
                </a:cubicBezTo>
                <a:cubicBezTo>
                  <a:pt x="54319" y="106028"/>
                  <a:pt x="53964" y="35789"/>
                  <a:pt x="53964" y="35789"/>
                </a:cubicBezTo>
                <a:lnTo>
                  <a:pt x="57337" y="35789"/>
                </a:lnTo>
                <a:lnTo>
                  <a:pt x="57337" y="66411"/>
                </a:lnTo>
                <a:cubicBezTo>
                  <a:pt x="57337" y="69473"/>
                  <a:pt x="57692" y="70622"/>
                  <a:pt x="60000" y="70622"/>
                </a:cubicBezTo>
                <a:cubicBezTo>
                  <a:pt x="61775" y="70622"/>
                  <a:pt x="62130" y="69282"/>
                  <a:pt x="62130" y="66602"/>
                </a:cubicBezTo>
                <a:cubicBezTo>
                  <a:pt x="62130" y="64688"/>
                  <a:pt x="62307" y="37511"/>
                  <a:pt x="62307" y="37511"/>
                </a:cubicBezTo>
                <a:lnTo>
                  <a:pt x="65502" y="37511"/>
                </a:lnTo>
                <a:cubicBezTo>
                  <a:pt x="65502" y="37511"/>
                  <a:pt x="65680" y="105454"/>
                  <a:pt x="65680" y="110047"/>
                </a:cubicBezTo>
                <a:cubicBezTo>
                  <a:pt x="65857" y="117703"/>
                  <a:pt x="70118" y="119234"/>
                  <a:pt x="72426" y="119234"/>
                </a:cubicBezTo>
                <a:lnTo>
                  <a:pt x="78994" y="119234"/>
                </a:lnTo>
                <a:cubicBezTo>
                  <a:pt x="81301" y="119234"/>
                  <a:pt x="84674" y="117703"/>
                  <a:pt x="85029" y="108708"/>
                </a:cubicBezTo>
                <a:cubicBezTo>
                  <a:pt x="85207" y="104497"/>
                  <a:pt x="85029" y="37511"/>
                  <a:pt x="85029" y="37511"/>
                </a:cubicBezTo>
                <a:lnTo>
                  <a:pt x="88402" y="37511"/>
                </a:lnTo>
                <a:cubicBezTo>
                  <a:pt x="88402" y="37511"/>
                  <a:pt x="88402" y="63732"/>
                  <a:pt x="88402" y="66602"/>
                </a:cubicBezTo>
                <a:cubicBezTo>
                  <a:pt x="88402" y="68899"/>
                  <a:pt x="88934" y="70813"/>
                  <a:pt x="90710" y="70813"/>
                </a:cubicBezTo>
                <a:cubicBezTo>
                  <a:pt x="92840" y="70813"/>
                  <a:pt x="93372" y="69856"/>
                  <a:pt x="93550" y="67751"/>
                </a:cubicBezTo>
                <a:cubicBezTo>
                  <a:pt x="93550" y="71196"/>
                  <a:pt x="93727" y="40382"/>
                  <a:pt x="93727" y="40382"/>
                </a:cubicBezTo>
                <a:lnTo>
                  <a:pt x="96923" y="40382"/>
                </a:lnTo>
                <a:cubicBezTo>
                  <a:pt x="96923" y="40382"/>
                  <a:pt x="96923" y="100287"/>
                  <a:pt x="96923" y="101244"/>
                </a:cubicBezTo>
                <a:cubicBezTo>
                  <a:pt x="97100" y="107751"/>
                  <a:pt x="99053" y="109090"/>
                  <a:pt x="101005" y="109090"/>
                </a:cubicBezTo>
                <a:lnTo>
                  <a:pt x="107218" y="109090"/>
                </a:lnTo>
                <a:cubicBezTo>
                  <a:pt x="109171" y="109090"/>
                  <a:pt x="111301" y="107751"/>
                  <a:pt x="111479" y="100287"/>
                </a:cubicBezTo>
                <a:cubicBezTo>
                  <a:pt x="111656" y="96459"/>
                  <a:pt x="111479" y="40382"/>
                  <a:pt x="111479" y="40382"/>
                </a:cubicBezTo>
                <a:lnTo>
                  <a:pt x="114852" y="40382"/>
                </a:lnTo>
                <a:lnTo>
                  <a:pt x="114852" y="67368"/>
                </a:lnTo>
                <a:cubicBezTo>
                  <a:pt x="114852" y="69282"/>
                  <a:pt x="115917" y="70622"/>
                  <a:pt x="117514" y="70622"/>
                </a:cubicBezTo>
                <a:cubicBezTo>
                  <a:pt x="119112" y="70622"/>
                  <a:pt x="120000" y="69473"/>
                  <a:pt x="120000" y="67559"/>
                </a:cubicBezTo>
                <a:lnTo>
                  <a:pt x="120000" y="41148"/>
                </a:lnTo>
                <a:cubicBezTo>
                  <a:pt x="120000" y="35598"/>
                  <a:pt x="116272" y="29665"/>
                  <a:pt x="111834" y="29665"/>
                </a:cubicBezTo>
                <a:close/>
                <a:moveTo>
                  <a:pt x="103668" y="25837"/>
                </a:moveTo>
                <a:lnTo>
                  <a:pt x="103668" y="25837"/>
                </a:lnTo>
                <a:cubicBezTo>
                  <a:pt x="107751" y="25837"/>
                  <a:pt x="111124" y="22200"/>
                  <a:pt x="111124" y="17799"/>
                </a:cubicBezTo>
                <a:cubicBezTo>
                  <a:pt x="111124" y="13397"/>
                  <a:pt x="107751" y="9952"/>
                  <a:pt x="103668" y="9952"/>
                </a:cubicBezTo>
                <a:cubicBezTo>
                  <a:pt x="99763" y="9952"/>
                  <a:pt x="96390" y="13397"/>
                  <a:pt x="96390" y="17799"/>
                </a:cubicBezTo>
                <a:cubicBezTo>
                  <a:pt x="96390" y="22200"/>
                  <a:pt x="99763" y="25837"/>
                  <a:pt x="103668" y="25837"/>
                </a:cubicBezTo>
                <a:close/>
                <a:moveTo>
                  <a:pt x="15621" y="28133"/>
                </a:moveTo>
                <a:lnTo>
                  <a:pt x="15621" y="28133"/>
                </a:lnTo>
                <a:cubicBezTo>
                  <a:pt x="19704" y="28133"/>
                  <a:pt x="23076" y="24497"/>
                  <a:pt x="23076" y="20095"/>
                </a:cubicBezTo>
                <a:cubicBezTo>
                  <a:pt x="23076" y="15693"/>
                  <a:pt x="19704" y="12248"/>
                  <a:pt x="15621" y="12248"/>
                </a:cubicBezTo>
                <a:cubicBezTo>
                  <a:pt x="11538" y="12248"/>
                  <a:pt x="8343" y="15693"/>
                  <a:pt x="8343" y="20095"/>
                </a:cubicBezTo>
                <a:cubicBezTo>
                  <a:pt x="8343" y="24497"/>
                  <a:pt x="11538" y="28133"/>
                  <a:pt x="15621" y="28133"/>
                </a:cubicBezTo>
                <a:close/>
                <a:moveTo>
                  <a:pt x="75088" y="22009"/>
                </a:moveTo>
                <a:lnTo>
                  <a:pt x="75088" y="22009"/>
                </a:lnTo>
                <a:cubicBezTo>
                  <a:pt x="80059" y="22009"/>
                  <a:pt x="83964" y="17799"/>
                  <a:pt x="83964" y="12440"/>
                </a:cubicBezTo>
                <a:cubicBezTo>
                  <a:pt x="83964" y="7081"/>
                  <a:pt x="80059" y="2870"/>
                  <a:pt x="75088" y="2870"/>
                </a:cubicBezTo>
                <a:cubicBezTo>
                  <a:pt x="70295" y="2870"/>
                  <a:pt x="66213" y="7081"/>
                  <a:pt x="66213" y="12440"/>
                </a:cubicBezTo>
                <a:cubicBezTo>
                  <a:pt x="66213" y="17799"/>
                  <a:pt x="70295" y="22009"/>
                  <a:pt x="75088" y="22009"/>
                </a:cubicBezTo>
                <a:close/>
                <a:moveTo>
                  <a:pt x="44378" y="19138"/>
                </a:moveTo>
                <a:lnTo>
                  <a:pt x="44378" y="19138"/>
                </a:lnTo>
                <a:cubicBezTo>
                  <a:pt x="49171" y="19138"/>
                  <a:pt x="53254" y="14736"/>
                  <a:pt x="53254" y="9377"/>
                </a:cubicBezTo>
                <a:cubicBezTo>
                  <a:pt x="53254" y="4210"/>
                  <a:pt x="49171" y="0"/>
                  <a:pt x="44378" y="0"/>
                </a:cubicBezTo>
                <a:cubicBezTo>
                  <a:pt x="39408" y="0"/>
                  <a:pt x="35502" y="4210"/>
                  <a:pt x="35502" y="9377"/>
                </a:cubicBezTo>
                <a:cubicBezTo>
                  <a:pt x="35502" y="14736"/>
                  <a:pt x="39408" y="19138"/>
                  <a:pt x="44378" y="191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3045374" y="2399495"/>
            <a:ext cx="424500" cy="429000"/>
          </a:xfrm>
          <a:custGeom>
            <a:pathLst>
              <a:path extrusionOk="0" h="120000" w="120000">
                <a:moveTo>
                  <a:pt x="60000" y="0"/>
                </a:moveTo>
                <a:cubicBezTo>
                  <a:pt x="26666" y="0"/>
                  <a:pt x="0" y="27401"/>
                  <a:pt x="0" y="60472"/>
                </a:cubicBezTo>
                <a:cubicBezTo>
                  <a:pt x="0" y="93543"/>
                  <a:pt x="26666" y="120000"/>
                  <a:pt x="60000" y="120000"/>
                </a:cubicBezTo>
                <a:cubicBezTo>
                  <a:pt x="93333" y="120000"/>
                  <a:pt x="120000" y="93543"/>
                  <a:pt x="120000" y="60472"/>
                </a:cubicBezTo>
                <a:cubicBezTo>
                  <a:pt x="120000" y="27401"/>
                  <a:pt x="93333" y="0"/>
                  <a:pt x="60000" y="0"/>
                </a:cubicBezTo>
                <a:close/>
                <a:moveTo>
                  <a:pt x="64761" y="108661"/>
                </a:moveTo>
                <a:cubicBezTo>
                  <a:pt x="64761" y="82204"/>
                  <a:pt x="64761" y="82204"/>
                  <a:pt x="64761" y="82204"/>
                </a:cubicBezTo>
                <a:cubicBezTo>
                  <a:pt x="55238" y="82204"/>
                  <a:pt x="55238" y="82204"/>
                  <a:pt x="55238" y="82204"/>
                </a:cubicBezTo>
                <a:cubicBezTo>
                  <a:pt x="55238" y="108661"/>
                  <a:pt x="55238" y="108661"/>
                  <a:pt x="55238" y="108661"/>
                </a:cubicBezTo>
                <a:cubicBezTo>
                  <a:pt x="31428" y="106771"/>
                  <a:pt x="13333" y="87874"/>
                  <a:pt x="11428" y="65196"/>
                </a:cubicBezTo>
                <a:cubicBezTo>
                  <a:pt x="38095" y="65196"/>
                  <a:pt x="38095" y="65196"/>
                  <a:pt x="38095" y="65196"/>
                </a:cubicBezTo>
                <a:cubicBezTo>
                  <a:pt x="38095" y="54803"/>
                  <a:pt x="38095" y="54803"/>
                  <a:pt x="38095" y="54803"/>
                </a:cubicBezTo>
                <a:cubicBezTo>
                  <a:pt x="11428" y="54803"/>
                  <a:pt x="11428" y="54803"/>
                  <a:pt x="11428" y="54803"/>
                </a:cubicBezTo>
                <a:cubicBezTo>
                  <a:pt x="13333" y="32125"/>
                  <a:pt x="31428" y="14173"/>
                  <a:pt x="55238" y="11338"/>
                </a:cubicBezTo>
                <a:cubicBezTo>
                  <a:pt x="55238" y="38740"/>
                  <a:pt x="55238" y="38740"/>
                  <a:pt x="55238" y="38740"/>
                </a:cubicBezTo>
                <a:cubicBezTo>
                  <a:pt x="64761" y="38740"/>
                  <a:pt x="64761" y="38740"/>
                  <a:pt x="64761" y="38740"/>
                </a:cubicBezTo>
                <a:cubicBezTo>
                  <a:pt x="64761" y="11338"/>
                  <a:pt x="64761" y="11338"/>
                  <a:pt x="64761" y="11338"/>
                </a:cubicBezTo>
                <a:cubicBezTo>
                  <a:pt x="88571" y="14173"/>
                  <a:pt x="106666" y="32125"/>
                  <a:pt x="108571" y="54803"/>
                </a:cubicBezTo>
                <a:cubicBezTo>
                  <a:pt x="81904" y="54803"/>
                  <a:pt x="81904" y="54803"/>
                  <a:pt x="81904" y="54803"/>
                </a:cubicBezTo>
                <a:cubicBezTo>
                  <a:pt x="81904" y="65196"/>
                  <a:pt x="81904" y="65196"/>
                  <a:pt x="81904" y="65196"/>
                </a:cubicBezTo>
                <a:cubicBezTo>
                  <a:pt x="108571" y="65196"/>
                  <a:pt x="108571" y="65196"/>
                  <a:pt x="108571" y="65196"/>
                </a:cubicBezTo>
                <a:cubicBezTo>
                  <a:pt x="106666" y="87874"/>
                  <a:pt x="88571" y="106771"/>
                  <a:pt x="64761" y="10866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396150" y="1218075"/>
            <a:ext cx="2078400" cy="491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>
                <a:latin typeface="Proxima Nova"/>
                <a:ea typeface="Proxima Nova"/>
                <a:cs typeface="Proxima Nova"/>
                <a:sym typeface="Proxima Nova"/>
              </a:rPr>
              <a:t>MVP testing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344250" y="2290488"/>
            <a:ext cx="2322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Immediate targets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344250" y="3436100"/>
            <a:ext cx="21822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Looking forward</a:t>
            </a:r>
          </a:p>
        </p:txBody>
      </p:sp>
      <p:sp>
        <p:nvSpPr>
          <p:cNvPr id="292" name="Shape 292"/>
          <p:cNvSpPr/>
          <p:nvPr/>
        </p:nvSpPr>
        <p:spPr>
          <a:xfrm>
            <a:off x="4028500" y="1185325"/>
            <a:ext cx="104400" cy="10440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4028500" y="1696250"/>
            <a:ext cx="104400" cy="10440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4001100" y="2346750"/>
            <a:ext cx="104400" cy="10440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4001100" y="2861925"/>
            <a:ext cx="104400" cy="10440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4001100" y="3614050"/>
            <a:ext cx="104400" cy="10440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 txBox="1"/>
          <p:nvPr/>
        </p:nvSpPr>
        <p:spPr>
          <a:xfrm>
            <a:off x="8667800" y="20600"/>
            <a:ext cx="4761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1472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Team</a:t>
            </a:r>
          </a:p>
        </p:txBody>
      </p:sp>
      <p:pic>
        <p:nvPicPr>
          <p:cNvPr descr="Juan Trj's Profile Photo, Image may contain: 1 person, smiling, plant, outdoor and nature"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425" y="2154527"/>
            <a:ext cx="1289400" cy="1289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may contain: 1 person, smiling" id="304" name="Shape 3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875" y="2133149"/>
            <a:ext cx="1289300" cy="128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may contain: 1 person" id="305" name="Shape 3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2475" y="765297"/>
            <a:ext cx="1289300" cy="12929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may contain: 1 person" id="306" name="Shape 306"/>
          <p:cNvPicPr preferRelativeResize="0"/>
          <p:nvPr/>
        </p:nvPicPr>
        <p:blipFill rotWithShape="1">
          <a:blip r:embed="rId6">
            <a:alphaModFix/>
          </a:blip>
          <a:srcRect b="43889" l="0" r="4879" t="0"/>
          <a:stretch/>
        </p:blipFill>
        <p:spPr>
          <a:xfrm>
            <a:off x="6765750" y="3540261"/>
            <a:ext cx="1289300" cy="135548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 txBox="1"/>
          <p:nvPr/>
        </p:nvSpPr>
        <p:spPr>
          <a:xfrm>
            <a:off x="7214425" y="1701400"/>
            <a:ext cx="810900" cy="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8" name="Shape 308"/>
          <p:cNvPicPr preferRelativeResize="0"/>
          <p:nvPr/>
        </p:nvPicPr>
        <p:blipFill rotWithShape="1">
          <a:blip r:embed="rId7">
            <a:alphaModFix/>
          </a:blip>
          <a:srcRect b="0" l="0" r="9346" t="0"/>
          <a:stretch/>
        </p:blipFill>
        <p:spPr>
          <a:xfrm>
            <a:off x="807875" y="756125"/>
            <a:ext cx="1289300" cy="125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Shape 309"/>
          <p:cNvSpPr txBox="1"/>
          <p:nvPr/>
        </p:nvSpPr>
        <p:spPr>
          <a:xfrm>
            <a:off x="2230075" y="822395"/>
            <a:ext cx="1659000" cy="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Bhavin Gupta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UT Neuroscience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&amp; Computer Science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2230075" y="2198750"/>
            <a:ext cx="12894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Tori Martinez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UT Social Work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&amp; Spanish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4504100" y="2154513"/>
            <a:ext cx="21102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Juan Trejo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UT Engineering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Masters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2242450" y="3540250"/>
            <a:ext cx="21102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Carlos Trejo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IBM Software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Developer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4600675" y="822400"/>
            <a:ext cx="21102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Paul Aguilar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UT Economics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504100" y="3540250"/>
            <a:ext cx="21102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Nicole Sun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UT Business Honors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&amp; Plan II</a:t>
            </a:r>
          </a:p>
        </p:txBody>
      </p:sp>
      <p:cxnSp>
        <p:nvCxnSpPr>
          <p:cNvPr id="315" name="Shape 315"/>
          <p:cNvCxnSpPr/>
          <p:nvPr/>
        </p:nvCxnSpPr>
        <p:spPr>
          <a:xfrm flipH="1">
            <a:off x="4525075" y="1027100"/>
            <a:ext cx="24000" cy="37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6" name="Shape 316"/>
          <p:cNvCxnSpPr/>
          <p:nvPr/>
        </p:nvCxnSpPr>
        <p:spPr>
          <a:xfrm flipH="1" rot="10800000">
            <a:off x="-7950" y="561500"/>
            <a:ext cx="2482500" cy="1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7" name="Shape 317"/>
          <p:cNvCxnSpPr/>
          <p:nvPr/>
        </p:nvCxnSpPr>
        <p:spPr>
          <a:xfrm flipH="1" rot="10800000">
            <a:off x="-7950" y="665075"/>
            <a:ext cx="1912500" cy="1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18" name="Shape 318"/>
          <p:cNvSpPr txBox="1"/>
          <p:nvPr/>
        </p:nvSpPr>
        <p:spPr>
          <a:xfrm>
            <a:off x="8667800" y="20600"/>
            <a:ext cx="4761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</a:p>
        </p:txBody>
      </p:sp>
      <p:pic>
        <p:nvPicPr>
          <p:cNvPr id="319" name="Shape 319"/>
          <p:cNvPicPr preferRelativeResize="0"/>
          <p:nvPr/>
        </p:nvPicPr>
        <p:blipFill rotWithShape="1">
          <a:blip r:embed="rId8">
            <a:alphaModFix/>
          </a:blip>
          <a:srcRect b="0" l="4187" r="0" t="0"/>
          <a:stretch/>
        </p:blipFill>
        <p:spPr>
          <a:xfrm>
            <a:off x="807875" y="3540275"/>
            <a:ext cx="1317525" cy="13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