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sldIdLst>
    <p:sldId id="256" r:id="rId5"/>
    <p:sldId id="257" r:id="rId6"/>
    <p:sldId id="274" r:id="rId7"/>
    <p:sldId id="273" r:id="rId8"/>
    <p:sldId id="258" r:id="rId9"/>
    <p:sldId id="275" r:id="rId10"/>
    <p:sldId id="267" r:id="rId11"/>
    <p:sldId id="268" r:id="rId12"/>
    <p:sldId id="279" r:id="rId13"/>
    <p:sldId id="259" r:id="rId14"/>
    <p:sldId id="264" r:id="rId15"/>
    <p:sldId id="260" r:id="rId16"/>
    <p:sldId id="276" r:id="rId17"/>
    <p:sldId id="261" r:id="rId18"/>
    <p:sldId id="262" r:id="rId19"/>
    <p:sldId id="263" r:id="rId20"/>
    <p:sldId id="265" r:id="rId21"/>
    <p:sldId id="277" r:id="rId22"/>
    <p:sldId id="278" r:id="rId23"/>
    <p:sldId id="285" r:id="rId24"/>
    <p:sldId id="272" r:id="rId25"/>
    <p:sldId id="271" r:id="rId26"/>
    <p:sldId id="269" r:id="rId27"/>
    <p:sldId id="280" r:id="rId28"/>
    <p:sldId id="281" r:id="rId29"/>
    <p:sldId id="282" r:id="rId30"/>
    <p:sldId id="283" r:id="rId31"/>
    <p:sldId id="28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F5C8BC-330C-47ED-AFC2-10DD09478EBE}" v="21" dt="2022-06-20T04:02:33.1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76842" autoAdjust="0"/>
  </p:normalViewPr>
  <p:slideViewPr>
    <p:cSldViewPr snapToGrid="0">
      <p:cViewPr>
        <p:scale>
          <a:sx n="150" d="100"/>
          <a:sy n="150" d="100"/>
        </p:scale>
        <p:origin x="-1080" y="-27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69C90E-5272-4265-8399-B749CF7207D5}" type="datetimeFigureOut">
              <a:rPr lang="en-AU" smtClean="0"/>
              <a:t>21/06/2022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52CE84-8F78-4635-BB8E-1DAA6503BF25}" type="slidenum">
              <a:rPr lang="en-AU" smtClean="0"/>
              <a:t>‹#›</a:t>
            </a:fld>
            <a:endParaRPr lang="en-AU"/>
          </a:p>
        </p:txBody>
      </p:sp>
    </p:spTree>
    <p:extLst>
      <p:ext uri="{BB962C8B-B14F-4D97-AF65-F5344CB8AC3E}">
        <p14:creationId xmlns:p14="http://schemas.microsoft.com/office/powerpoint/2010/main" val="2901327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Hello everyone, my name is Chris Bond, </a:t>
            </a:r>
          </a:p>
          <a:p>
            <a:r>
              <a:rPr lang="en-AU" dirty="0"/>
              <a:t>my Thesis Supervisor is the awesome Dr Maria </a:t>
            </a:r>
            <a:r>
              <a:rPr lang="en-AU" dirty="0" err="1"/>
              <a:t>Spichkova</a:t>
            </a:r>
            <a:r>
              <a:rPr lang="en-AU" dirty="0"/>
              <a:t> </a:t>
            </a:r>
          </a:p>
          <a:p>
            <a:r>
              <a:rPr lang="en-AU" dirty="0"/>
              <a:t>and my Thesis topic is "What properties do I have time to visit?"</a:t>
            </a:r>
          </a:p>
        </p:txBody>
      </p:sp>
      <p:sp>
        <p:nvSpPr>
          <p:cNvPr id="4" name="Slide Number Placeholder 3"/>
          <p:cNvSpPr>
            <a:spLocks noGrp="1"/>
          </p:cNvSpPr>
          <p:nvPr>
            <p:ph type="sldNum" sz="quarter" idx="5"/>
          </p:nvPr>
        </p:nvSpPr>
        <p:spPr/>
        <p:txBody>
          <a:bodyPr/>
          <a:lstStyle/>
          <a:p>
            <a:fld id="{EC52CE84-8F78-4635-BB8E-1DAA6503BF25}" type="slidenum">
              <a:rPr lang="en-AU" smtClean="0"/>
              <a:t>1</a:t>
            </a:fld>
            <a:endParaRPr lang="en-AU"/>
          </a:p>
        </p:txBody>
      </p:sp>
    </p:spTree>
    <p:extLst>
      <p:ext uri="{BB962C8B-B14F-4D97-AF65-F5344CB8AC3E}">
        <p14:creationId xmlns:p14="http://schemas.microsoft.com/office/powerpoint/2010/main" val="28715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the experiment </a:t>
            </a:r>
          </a:p>
          <a:p>
            <a:endParaRPr lang="en-AU" dirty="0"/>
          </a:p>
          <a:p>
            <a:r>
              <a:rPr lang="en-AU" dirty="0"/>
              <a:t>Test Both Existing and new algorithm on home workstation.</a:t>
            </a:r>
          </a:p>
          <a:p>
            <a:endParaRPr lang="en-AU" dirty="0"/>
          </a:p>
          <a:p>
            <a:r>
              <a:rPr lang="en-AU" dirty="0"/>
              <a:t>- 1,251 datasets that were successfully tested, </a:t>
            </a:r>
          </a:p>
          <a:p>
            <a:r>
              <a:rPr lang="en-AU" dirty="0"/>
              <a:t>- 72 datasets that were unsuccessfully tested</a:t>
            </a:r>
          </a:p>
          <a:p>
            <a:r>
              <a:rPr lang="en-AU" dirty="0"/>
              <a:t>- These datasets didn't have sufficient records. </a:t>
            </a:r>
          </a:p>
          <a:p>
            <a:endParaRPr lang="en-AU" dirty="0"/>
          </a:p>
          <a:p>
            <a:r>
              <a:rPr lang="en-AU" dirty="0"/>
              <a:t>The dataset inputs were csv files.</a:t>
            </a:r>
          </a:p>
          <a:p>
            <a:r>
              <a:rPr lang="en-AU" dirty="0"/>
              <a:t>All the inspection outputs were:</a:t>
            </a:r>
          </a:p>
          <a:p>
            <a:pPr marL="171450" indent="-171450">
              <a:buFontTx/>
              <a:buChar char="-"/>
            </a:pPr>
            <a:r>
              <a:rPr lang="en-AU" dirty="0"/>
              <a:t>recorded in text files </a:t>
            </a:r>
          </a:p>
          <a:p>
            <a:pPr marL="171450" indent="-171450">
              <a:buFontTx/>
              <a:buChar char="-"/>
            </a:pPr>
            <a:r>
              <a:rPr lang="en-AU" dirty="0"/>
              <a:t>and visually in a pdf like we have pictured here</a:t>
            </a:r>
          </a:p>
          <a:p>
            <a:endParaRPr lang="en-AU" dirty="0"/>
          </a:p>
          <a:p>
            <a:r>
              <a:rPr lang="en-AU" dirty="0"/>
              <a:t>These results include the selected inspections, in blue, and shortlisted inspections in grey.</a:t>
            </a:r>
          </a:p>
          <a:p>
            <a:endParaRPr lang="en-AU" dirty="0"/>
          </a:p>
          <a:p>
            <a:r>
              <a:rPr lang="en-AU" dirty="0"/>
              <a:t>The runtime of each step is recorded.</a:t>
            </a:r>
          </a:p>
          <a:p>
            <a:r>
              <a:rPr lang="en-AU" dirty="0"/>
              <a:t>The I/O operations of reading in the csv input files, and outputting the results are not included in the runtime recording.</a:t>
            </a:r>
          </a:p>
          <a:p>
            <a:endParaRPr lang="en-AU" dirty="0"/>
          </a:p>
          <a:p>
            <a:r>
              <a:rPr lang="en-AU" b="1" dirty="0"/>
              <a:t>[CLICK]</a:t>
            </a:r>
          </a:p>
          <a:p>
            <a:r>
              <a:rPr lang="en-AU" dirty="0"/>
              <a:t>In the selection approach</a:t>
            </a:r>
          </a:p>
          <a:p>
            <a:r>
              <a:rPr lang="en-AU" dirty="0"/>
              <a:t>- in the existing algorithm they actually square the preference score at the first step</a:t>
            </a:r>
          </a:p>
          <a:p>
            <a:r>
              <a:rPr lang="en-AU" dirty="0"/>
              <a:t>- We don’t know if this is a good idea for our domain</a:t>
            </a:r>
          </a:p>
          <a:p>
            <a:endParaRPr lang="en-AU" dirty="0"/>
          </a:p>
          <a:p>
            <a:r>
              <a:rPr lang="en-AU" b="1"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So we run the experiment with the: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AU" dirty="0"/>
              <a:t>score preference squared,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AU" dirty="0"/>
              <a:t>the preference score unchanged,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AU" dirty="0"/>
              <a:t>and the preference score square rooted.</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The inspections are also run with durations of 10, 15 and 20 minutes.</a:t>
            </a:r>
          </a:p>
          <a:p>
            <a:endParaRPr lang="en-AU" dirty="0"/>
          </a:p>
          <a:p>
            <a:r>
              <a:rPr lang="en-AU" dirty="0"/>
              <a:t>So each dataset is run 18 times in total</a:t>
            </a:r>
          </a:p>
          <a:p>
            <a:endParaRPr lang="en-AU" b="1" dirty="0"/>
          </a:p>
          <a:p>
            <a:r>
              <a:rPr lang="en-AU" b="1" dirty="0"/>
              <a:t>[CLICK]</a:t>
            </a:r>
          </a:p>
          <a:p>
            <a:r>
              <a:rPr lang="en-AU" dirty="0"/>
              <a:t>- We use a hedonic preference approach for each property. Meaning if someone really likes a property it will get the highest score, 4.</a:t>
            </a:r>
          </a:p>
          <a:p>
            <a:endParaRPr lang="en-AU" dirty="0"/>
          </a:p>
          <a:p>
            <a:endParaRPr lang="en-AU" dirty="0"/>
          </a:p>
          <a:p>
            <a:endParaRPr lang="en-AU" dirty="0"/>
          </a:p>
          <a:p>
            <a:r>
              <a:rPr lang="en-AU" dirty="0"/>
              <a:t>N.B.</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The Inspections and the Area Inspections are housed in separate csv files.</a:t>
            </a:r>
          </a:p>
          <a:p>
            <a:r>
              <a:rPr lang="en-AU" dirty="0"/>
              <a:t>We use a hedonic preference approach with the most important with a score of 4, potentially important with a score of 3, medium importance with a score of 2 and low importance with a score of 1.</a:t>
            </a:r>
          </a:p>
          <a:p>
            <a:r>
              <a:rPr lang="en-AU" dirty="0"/>
              <a:t>The range of percentages we use allows for constrained random assignment of value between these values for the records in a dataset. </a:t>
            </a:r>
          </a:p>
          <a:p>
            <a:r>
              <a:rPr lang="en-AU" dirty="0"/>
              <a:t>An example would be 4% for most important, 16% for potentially important, 15% for medium importance and 65% for low importance category.</a:t>
            </a:r>
          </a:p>
        </p:txBody>
      </p:sp>
      <p:sp>
        <p:nvSpPr>
          <p:cNvPr id="4" name="Slide Number Placeholder 3"/>
          <p:cNvSpPr>
            <a:spLocks noGrp="1"/>
          </p:cNvSpPr>
          <p:nvPr>
            <p:ph type="sldNum" sz="quarter" idx="5"/>
          </p:nvPr>
        </p:nvSpPr>
        <p:spPr/>
        <p:txBody>
          <a:bodyPr/>
          <a:lstStyle/>
          <a:p>
            <a:fld id="{EC52CE84-8F78-4635-BB8E-1DAA6503BF25}" type="slidenum">
              <a:rPr lang="en-AU" smtClean="0"/>
              <a:t>10</a:t>
            </a:fld>
            <a:endParaRPr lang="en-AU"/>
          </a:p>
        </p:txBody>
      </p:sp>
    </p:spTree>
    <p:extLst>
      <p:ext uri="{BB962C8B-B14F-4D97-AF65-F5344CB8AC3E}">
        <p14:creationId xmlns:p14="http://schemas.microsoft.com/office/powerpoint/2010/main" val="3351554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come to the results section.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We answer research question 2 over the next few slides, which is which algorithm is more fit for purpose for our domain</a:t>
            </a:r>
          </a:p>
          <a:p>
            <a:endParaRPr lang="en-AU" dirty="0"/>
          </a:p>
          <a:p>
            <a:r>
              <a:rPr lang="en-AU" dirty="0"/>
              <a:t>To show this we measure the overall results and also the results for the following data features.</a:t>
            </a:r>
          </a:p>
          <a:p>
            <a:r>
              <a:rPr lang="en-AU" dirty="0"/>
              <a:t> Note the crossed out ones don't provide any interesting insights so I don’t present them.</a:t>
            </a:r>
          </a:p>
          <a:p>
            <a:endParaRPr lang="en-AU" dirty="0"/>
          </a:p>
          <a:p>
            <a:r>
              <a:rPr lang="en-AU" dirty="0"/>
              <a:t>Also I investigated the impact of using directions API on the outputs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endParaRPr lang="en-AU" dirty="0"/>
          </a:p>
          <a:p>
            <a:r>
              <a:rPr lang="en-AU" dirty="0"/>
              <a:t>Additionally, in the next slide we found that both algorithms perform in faster runtime than the parent domain algorithm ILS, even in worst case scenarios, answering research question 3, that both algorithms are fast enough.</a:t>
            </a:r>
          </a:p>
          <a:p>
            <a:endParaRPr lang="en-AU" dirty="0"/>
          </a:p>
        </p:txBody>
      </p:sp>
      <p:sp>
        <p:nvSpPr>
          <p:cNvPr id="4" name="Slide Number Placeholder 3"/>
          <p:cNvSpPr>
            <a:spLocks noGrp="1"/>
          </p:cNvSpPr>
          <p:nvPr>
            <p:ph type="sldNum" sz="quarter" idx="5"/>
          </p:nvPr>
        </p:nvSpPr>
        <p:spPr/>
        <p:txBody>
          <a:bodyPr/>
          <a:lstStyle/>
          <a:p>
            <a:fld id="{EC52CE84-8F78-4635-BB8E-1DAA6503BF25}" type="slidenum">
              <a:rPr lang="en-AU" smtClean="0"/>
              <a:t>11</a:t>
            </a:fld>
            <a:endParaRPr lang="en-AU"/>
          </a:p>
        </p:txBody>
      </p:sp>
    </p:spTree>
    <p:extLst>
      <p:ext uri="{BB962C8B-B14F-4D97-AF65-F5344CB8AC3E}">
        <p14:creationId xmlns:p14="http://schemas.microsoft.com/office/powerpoint/2010/main" val="2840230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Overall we found that the new algorithm (in green, named here as Competitor) results in a higher score and shorter runtime than the existing algorithm (in blue, named here as ILS) in the average case</a:t>
            </a:r>
          </a:p>
          <a:p>
            <a:endParaRPr lang="en-AU" dirty="0"/>
          </a:p>
          <a:p>
            <a:r>
              <a:rPr lang="en-AU" dirty="0"/>
              <a:t>I can describe in detail the worst case scenario, but suffice to say we examined a range of scenarios and found the new algorithm performs better in these scenario as well.</a:t>
            </a:r>
          </a:p>
          <a:p>
            <a:endParaRPr lang="en-AU" dirty="0"/>
          </a:p>
          <a:p>
            <a:r>
              <a:rPr lang="en-AU" dirty="0"/>
              <a:t>N.B.</a:t>
            </a:r>
          </a:p>
          <a:p>
            <a:r>
              <a:rPr lang="en-AU" dirty="0"/>
              <a:t>The worst case is the first quartile for score, and the third quartile for runtime. Looking at both the average and worst case, shows us that there is a broad based trend in favour of PIRP-C.</a:t>
            </a:r>
          </a:p>
        </p:txBody>
      </p:sp>
      <p:sp>
        <p:nvSpPr>
          <p:cNvPr id="4" name="Slide Number Placeholder 3"/>
          <p:cNvSpPr>
            <a:spLocks noGrp="1"/>
          </p:cNvSpPr>
          <p:nvPr>
            <p:ph type="sldNum" sz="quarter" idx="5"/>
          </p:nvPr>
        </p:nvSpPr>
        <p:spPr/>
        <p:txBody>
          <a:bodyPr/>
          <a:lstStyle/>
          <a:p>
            <a:fld id="{EC52CE84-8F78-4635-BB8E-1DAA6503BF25}" type="slidenum">
              <a:rPr lang="en-AU" smtClean="0"/>
              <a:t>12</a:t>
            </a:fld>
            <a:endParaRPr lang="en-AU"/>
          </a:p>
        </p:txBody>
      </p:sp>
    </p:spTree>
    <p:extLst>
      <p:ext uri="{BB962C8B-B14F-4D97-AF65-F5344CB8AC3E}">
        <p14:creationId xmlns:p14="http://schemas.microsoft.com/office/powerpoint/2010/main" val="535114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For all the data features we collected the final summed preference score, and the runtime.</a:t>
            </a:r>
          </a:p>
          <a:p>
            <a:r>
              <a:rPr lang="en-AU" dirty="0"/>
              <a:t>To simplify the results, we divided the score by the runtime in seconds, to produce the one graph. This ratio graph. For the remaining datasets, I will present this one graph.</a:t>
            </a:r>
          </a:p>
          <a:p>
            <a:r>
              <a:rPr lang="en-AU" b="1" dirty="0"/>
              <a:t>[CLICK]</a:t>
            </a:r>
          </a:p>
          <a:p>
            <a:endParaRPr lang="en-AU" dirty="0"/>
          </a:p>
          <a:p>
            <a:r>
              <a:rPr lang="en-AU" dirty="0"/>
              <a:t>The first data feature is the different preference score sensitivities.</a:t>
            </a:r>
          </a:p>
          <a:p>
            <a:r>
              <a:rPr lang="en-AU" dirty="0"/>
              <a:t>This was the Squared, unchanged and Square Rooted preference scores. </a:t>
            </a:r>
          </a:p>
          <a:p>
            <a:r>
              <a:rPr lang="en-AU" dirty="0"/>
              <a:t>We found that the existing algorithm performed best in the unchanged scenario, </a:t>
            </a:r>
          </a:p>
          <a:p>
            <a:r>
              <a:rPr lang="en-AU" dirty="0"/>
              <a:t>and the new algorithm one performed better in the decreased score scenario. </a:t>
            </a:r>
          </a:p>
          <a:p>
            <a:r>
              <a:rPr lang="en-AU" dirty="0"/>
              <a:t>But generally the new algorithm one performed better.</a:t>
            </a:r>
          </a:p>
          <a:p>
            <a:endParaRPr lang="en-AU" dirty="0"/>
          </a:p>
          <a:p>
            <a:endParaRPr lang="en-AU" dirty="0"/>
          </a:p>
          <a:p>
            <a:endParaRPr lang="en-AU" dirty="0"/>
          </a:p>
          <a:p>
            <a:r>
              <a:rPr lang="en-AU" dirty="0"/>
              <a:t>N.B.</a:t>
            </a:r>
          </a:p>
          <a:p>
            <a:r>
              <a:rPr lang="en-AU" dirty="0"/>
              <a:t>We compared the sensitivity, which we've previously discussed of a squared score, unchanged score and square rooted score.</a:t>
            </a:r>
          </a:p>
          <a:p>
            <a:endParaRPr lang="en-AU" dirty="0"/>
          </a:p>
          <a:p>
            <a:r>
              <a:rPr lang="en-AU" dirty="0"/>
              <a:t>PIRP-ILS performed best when the score is unchanged, both the score is maximised and the runtime is minimised.</a:t>
            </a:r>
          </a:p>
          <a:p>
            <a:r>
              <a:rPr lang="en-AU" dirty="0"/>
              <a:t>PIRP-C performed best when the score is minimised and the time value is maximised.</a:t>
            </a:r>
          </a:p>
          <a:p>
            <a:endParaRPr lang="en-AU" dirty="0"/>
          </a:p>
          <a:p>
            <a:r>
              <a:rPr lang="en-AU" dirty="0"/>
              <a:t>In the last graph we divide the score, by every second of runtime taken. To give a sense of both the score and runtime in one figure. This is done for the remaining data features.</a:t>
            </a:r>
          </a:p>
        </p:txBody>
      </p:sp>
      <p:sp>
        <p:nvSpPr>
          <p:cNvPr id="4" name="Slide Number Placeholder 3"/>
          <p:cNvSpPr>
            <a:spLocks noGrp="1"/>
          </p:cNvSpPr>
          <p:nvPr>
            <p:ph type="sldNum" sz="quarter" idx="5"/>
          </p:nvPr>
        </p:nvSpPr>
        <p:spPr/>
        <p:txBody>
          <a:bodyPr/>
          <a:lstStyle/>
          <a:p>
            <a:fld id="{EC52CE84-8F78-4635-BB8E-1DAA6503BF25}" type="slidenum">
              <a:rPr lang="en-AU" smtClean="0"/>
              <a:t>13</a:t>
            </a:fld>
            <a:endParaRPr lang="en-AU"/>
          </a:p>
        </p:txBody>
      </p:sp>
    </p:spTree>
    <p:extLst>
      <p:ext uri="{BB962C8B-B14F-4D97-AF65-F5344CB8AC3E}">
        <p14:creationId xmlns:p14="http://schemas.microsoft.com/office/powerpoint/2010/main" val="878203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If we have a look at each stage of the algorithm operation, this is the Stage 1 – Construct Phase, and Stage 2 Improve phase. </a:t>
            </a:r>
          </a:p>
          <a:p>
            <a:endParaRPr lang="en-AU" dirty="0"/>
          </a:p>
          <a:p>
            <a:r>
              <a:rPr lang="en-AU" dirty="0"/>
              <a:t>We can see there is a really potent effect of Stage 1 for the new algorithm. </a:t>
            </a:r>
          </a:p>
          <a:p>
            <a:r>
              <a:rPr lang="en-AU" dirty="0"/>
              <a:t>We can see there’s room for improvement in stage 2, so our future work looks at alternative approaches.</a:t>
            </a:r>
          </a:p>
          <a:p>
            <a:endParaRPr lang="en-AU" dirty="0"/>
          </a:p>
          <a:p>
            <a:r>
              <a:rPr lang="en-AU" dirty="0"/>
              <a:t>Overall, I think the main reason why our Stage 1 construction step is so effective in our domain is the narrower time windows.</a:t>
            </a:r>
          </a:p>
          <a:p>
            <a:r>
              <a:rPr lang="en-AU" dirty="0"/>
              <a:t> </a:t>
            </a:r>
          </a:p>
          <a:p>
            <a:r>
              <a:rPr lang="en-AU" dirty="0"/>
              <a:t>It's the same reason the more deterministic approach of new algorithm is more effective than the stochastic approach of existing algorithm.</a:t>
            </a:r>
          </a:p>
          <a:p>
            <a:endParaRPr lang="en-AU" dirty="0"/>
          </a:p>
          <a:p>
            <a:endParaRPr lang="en-AU" dirty="0"/>
          </a:p>
          <a:p>
            <a:r>
              <a:rPr lang="en-AU" dirty="0"/>
              <a:t>N.B.</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Given stage 2 must have stage 1 to operate, the thing we measure is Stage 1 and 2 combined.</a:t>
            </a:r>
          </a:p>
          <a:p>
            <a:r>
              <a:rPr lang="en-AU" dirty="0"/>
              <a:t>As you can see in the far left graph, we get a great score from Stage 1 of the PIRP-C algorithm, and a decent amount from PIRP-ILS.</a:t>
            </a:r>
          </a:p>
          <a:p>
            <a:r>
              <a:rPr lang="en-AU" dirty="0"/>
              <a:t>The score is only incrementally increased for both algorithms.</a:t>
            </a:r>
          </a:p>
          <a:p>
            <a:endParaRPr lang="en-AU" dirty="0"/>
          </a:p>
          <a:p>
            <a:r>
              <a:rPr lang="en-AU" dirty="0"/>
              <a:t>In our second graph we see a similarly short runtime for Stage 1 for both PIRP-C and PIRP-ILS. And fairly long runtimes once we include Stage 2</a:t>
            </a:r>
          </a:p>
          <a:p>
            <a:endParaRPr lang="en-AU" dirty="0"/>
          </a:p>
        </p:txBody>
      </p:sp>
      <p:sp>
        <p:nvSpPr>
          <p:cNvPr id="4" name="Slide Number Placeholder 3"/>
          <p:cNvSpPr>
            <a:spLocks noGrp="1"/>
          </p:cNvSpPr>
          <p:nvPr>
            <p:ph type="sldNum" sz="quarter" idx="5"/>
          </p:nvPr>
        </p:nvSpPr>
        <p:spPr/>
        <p:txBody>
          <a:bodyPr/>
          <a:lstStyle/>
          <a:p>
            <a:fld id="{EC52CE84-8F78-4635-BB8E-1DAA6503BF25}" type="slidenum">
              <a:rPr lang="en-AU" smtClean="0"/>
              <a:t>14</a:t>
            </a:fld>
            <a:endParaRPr lang="en-AU"/>
          </a:p>
        </p:txBody>
      </p:sp>
    </p:spTree>
    <p:extLst>
      <p:ext uri="{BB962C8B-B14F-4D97-AF65-F5344CB8AC3E}">
        <p14:creationId xmlns:p14="http://schemas.microsoft.com/office/powerpoint/2010/main" val="3211163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When we include more inspections in a dataset, the scores increased, but the runtimes also increased.</a:t>
            </a:r>
          </a:p>
          <a:p>
            <a:endParaRPr lang="en-AU" dirty="0"/>
          </a:p>
          <a:p>
            <a:r>
              <a:rPr lang="en-AU" dirty="0"/>
              <a:t>For our new algorithm the runtimes didn’t increase by much, but in the existing algorithm it did, leading to this drop off in the final category.</a:t>
            </a:r>
          </a:p>
        </p:txBody>
      </p:sp>
      <p:sp>
        <p:nvSpPr>
          <p:cNvPr id="4" name="Slide Number Placeholder 3"/>
          <p:cNvSpPr>
            <a:spLocks noGrp="1"/>
          </p:cNvSpPr>
          <p:nvPr>
            <p:ph type="sldNum" sz="quarter" idx="5"/>
          </p:nvPr>
        </p:nvSpPr>
        <p:spPr/>
        <p:txBody>
          <a:bodyPr/>
          <a:lstStyle/>
          <a:p>
            <a:fld id="{EC52CE84-8F78-4635-BB8E-1DAA6503BF25}" type="slidenum">
              <a:rPr lang="en-AU" smtClean="0"/>
              <a:t>15</a:t>
            </a:fld>
            <a:endParaRPr lang="en-AU"/>
          </a:p>
        </p:txBody>
      </p:sp>
    </p:spTree>
    <p:extLst>
      <p:ext uri="{BB962C8B-B14F-4D97-AF65-F5344CB8AC3E}">
        <p14:creationId xmlns:p14="http://schemas.microsoft.com/office/powerpoint/2010/main" val="867650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expected the inspection duration results to be the inverse of the previous slide, because smaller inspection durations meant more possible combinations. </a:t>
            </a:r>
          </a:p>
          <a:p>
            <a:r>
              <a:rPr lang="en-AU" dirty="0"/>
              <a:t>But the 15 minute category confounded this pattern.</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Future work will consider if the 15 minute result is replicable. Or if there are and other smaller trends that were missed.</a:t>
            </a:r>
          </a:p>
          <a:p>
            <a:r>
              <a:rPr lang="en-AU" dirty="0"/>
              <a:t>Still the new algorithm performs better</a:t>
            </a:r>
          </a:p>
          <a:p>
            <a:endParaRPr lang="en-AU" dirty="0"/>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N.B.</a:t>
            </a:r>
          </a:p>
          <a:p>
            <a:r>
              <a:rPr lang="en-AU" dirty="0"/>
              <a:t>Conversely when we increase the amount of time in each inspection, we reduce the number of possible inspections to attend.</a:t>
            </a:r>
          </a:p>
          <a:p>
            <a:r>
              <a:rPr lang="en-AU" dirty="0"/>
              <a:t>So the score is reduced.</a:t>
            </a:r>
          </a:p>
          <a:p>
            <a:r>
              <a:rPr lang="en-AU" dirty="0"/>
              <a:t>Similarly the runtime is broadly reduced, with an interesting spike in PIRP-C runtime for 15 min inspections, that we couldn't explain.</a:t>
            </a:r>
          </a:p>
          <a:p>
            <a:r>
              <a:rPr lang="en-AU" dirty="0"/>
              <a:t>This effects the ratio, but overall PIRP-C still performs better for the various situations.</a:t>
            </a:r>
          </a:p>
          <a:p>
            <a:endParaRPr lang="en-AU" dirty="0"/>
          </a:p>
          <a:p>
            <a:r>
              <a:rPr lang="en-AU" dirty="0"/>
              <a:t>Future work will consider if the 15 minute result is replicable. I think they will even out.</a:t>
            </a:r>
          </a:p>
          <a:p>
            <a:endParaRPr lang="en-AU" dirty="0"/>
          </a:p>
          <a:p>
            <a:r>
              <a:rPr lang="en-AU" dirty="0"/>
              <a:t>A preliminary re-analysis of the duration results indicate that runtime was actually less variable than published in the paper if extreme results are controlled for, as we see here.</a:t>
            </a:r>
          </a:p>
        </p:txBody>
      </p:sp>
      <p:sp>
        <p:nvSpPr>
          <p:cNvPr id="4" name="Slide Number Placeholder 3"/>
          <p:cNvSpPr>
            <a:spLocks noGrp="1"/>
          </p:cNvSpPr>
          <p:nvPr>
            <p:ph type="sldNum" sz="quarter" idx="5"/>
          </p:nvPr>
        </p:nvSpPr>
        <p:spPr/>
        <p:txBody>
          <a:bodyPr/>
          <a:lstStyle/>
          <a:p>
            <a:fld id="{EC52CE84-8F78-4635-BB8E-1DAA6503BF25}" type="slidenum">
              <a:rPr lang="en-AU" smtClean="0"/>
              <a:t>16</a:t>
            </a:fld>
            <a:endParaRPr lang="en-AU"/>
          </a:p>
        </p:txBody>
      </p:sp>
    </p:spTree>
    <p:extLst>
      <p:ext uri="{BB962C8B-B14F-4D97-AF65-F5344CB8AC3E}">
        <p14:creationId xmlns:p14="http://schemas.microsoft.com/office/powerpoint/2010/main" val="239166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knew it was important to include a directions API, but we recognise this had a significant impact on the algorithm calculation.</a:t>
            </a:r>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The cost of each API call was half a US cent.</a:t>
            </a:r>
          </a:p>
          <a:p>
            <a:endParaRPr lang="en-AU" dirty="0"/>
          </a:p>
          <a:p>
            <a:r>
              <a:rPr lang="en-AU" dirty="0"/>
              <a:t>We altered both the existing and new algorithms to not make API calls, and compared these </a:t>
            </a:r>
            <a:r>
              <a:rPr lang="en-AU" dirty="0" err="1"/>
              <a:t>Frankensteined</a:t>
            </a:r>
            <a:r>
              <a:rPr lang="en-AU" dirty="0"/>
              <a:t> algorithms with the ones we got the original results from</a:t>
            </a:r>
          </a:p>
          <a:p>
            <a:endParaRPr lang="en-AU" dirty="0"/>
          </a:p>
          <a:p>
            <a:r>
              <a:rPr lang="en-AU" dirty="0"/>
              <a:t>By looking step-by-step, we found it took about 1000 times longer for each calculation that uses an API call. </a:t>
            </a:r>
          </a:p>
          <a:p>
            <a:endParaRPr lang="en-AU" dirty="0"/>
          </a:p>
          <a:p>
            <a:r>
              <a:rPr lang="en-AU" dirty="0"/>
              <a:t>Important to use sparingly.</a:t>
            </a:r>
          </a:p>
          <a:p>
            <a:endParaRPr lang="en-AU" dirty="0"/>
          </a:p>
          <a:p>
            <a:r>
              <a:rPr lang="en-AU" dirty="0"/>
              <a:t>Generally we found the existing algorithm used almost 3 times more API calls than the new algorithm.</a:t>
            </a:r>
          </a:p>
          <a:p>
            <a:endParaRPr lang="en-AU" dirty="0"/>
          </a:p>
          <a:p>
            <a:r>
              <a:rPr lang="en-AU" dirty="0"/>
              <a:t>On the left are the results with API, on the right, results without API.</a:t>
            </a:r>
          </a:p>
          <a:p>
            <a:endParaRPr lang="en-AU" dirty="0"/>
          </a:p>
          <a:p>
            <a:r>
              <a:rPr lang="en-AU" dirty="0"/>
              <a:t>We can see there are mild improvements in the score from the API call results to the non-API call results. </a:t>
            </a:r>
          </a:p>
          <a:p>
            <a:endParaRPr lang="en-AU" dirty="0"/>
          </a:p>
          <a:p>
            <a:r>
              <a:rPr lang="en-AU" dirty="0"/>
              <a:t>These are based on inaccuracies, so are a false reading </a:t>
            </a:r>
          </a:p>
          <a:p>
            <a:r>
              <a:rPr lang="en-AU" dirty="0"/>
              <a:t>Generally the API call will produce a slightly longer travel time due to extra distance and traffic than straight-line calculations. </a:t>
            </a:r>
          </a:p>
          <a:p>
            <a:endParaRPr lang="en-AU" dirty="0"/>
          </a:p>
          <a:p>
            <a:r>
              <a:rPr lang="en-AU" dirty="0"/>
              <a:t>The runtime changes, both algorithms have a 10 second soft cap on their operation. </a:t>
            </a:r>
          </a:p>
          <a:p>
            <a:r>
              <a:rPr lang="en-AU" dirty="0"/>
              <a:t>For the existing algorithm, we see this ballooning out, because each iteration of step 2 has to be complete before the algorithm runtime is checked and it is stopped.</a:t>
            </a:r>
          </a:p>
          <a:p>
            <a:endParaRPr lang="en-AU" dirty="0"/>
          </a:p>
          <a:p>
            <a:r>
              <a:rPr lang="en-AU" dirty="0"/>
              <a:t>We see a really short runtime for the new algorithm because it gets an early mark when it is done with its step 2 comparison set.</a:t>
            </a:r>
          </a:p>
          <a:p>
            <a:r>
              <a:rPr lang="en-AU" dirty="0"/>
              <a:t>Whereas the existing algorithm keeps trying to improve the solution.</a:t>
            </a:r>
          </a:p>
        </p:txBody>
      </p:sp>
      <p:sp>
        <p:nvSpPr>
          <p:cNvPr id="4" name="Slide Number Placeholder 3"/>
          <p:cNvSpPr>
            <a:spLocks noGrp="1"/>
          </p:cNvSpPr>
          <p:nvPr>
            <p:ph type="sldNum" sz="quarter" idx="5"/>
          </p:nvPr>
        </p:nvSpPr>
        <p:spPr/>
        <p:txBody>
          <a:bodyPr/>
          <a:lstStyle/>
          <a:p>
            <a:fld id="{EC52CE84-8F78-4635-BB8E-1DAA6503BF25}" type="slidenum">
              <a:rPr lang="en-AU" smtClean="0"/>
              <a:t>17</a:t>
            </a:fld>
            <a:endParaRPr lang="en-AU"/>
          </a:p>
        </p:txBody>
      </p:sp>
    </p:spTree>
    <p:extLst>
      <p:ext uri="{BB962C8B-B14F-4D97-AF65-F5344CB8AC3E}">
        <p14:creationId xmlns:p14="http://schemas.microsoft.com/office/powerpoint/2010/main" val="213724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Things I’m not certain of are:</a:t>
            </a:r>
          </a:p>
          <a:p>
            <a:r>
              <a:rPr lang="en-AU" dirty="0"/>
              <a:t>- How closely my modified algorithm matches the original ILS algorithm from the parent domain Orienteering Problem with Time Windows, given only a high level description of the operation was available</a:t>
            </a:r>
          </a:p>
          <a:p>
            <a:pPr marL="171450" indent="-171450">
              <a:buFontTx/>
              <a:buChar char="-"/>
            </a:pPr>
            <a:r>
              <a:rPr lang="en-AU" dirty="0"/>
              <a:t>How closely the datasets match a typical person's saved property list, this is proprietary information of online real estate services</a:t>
            </a:r>
          </a:p>
          <a:p>
            <a:pPr marL="171450" indent="-171450">
              <a:buFontTx/>
              <a:buChar char="-"/>
            </a:pPr>
            <a:r>
              <a:rPr lang="en-AU" dirty="0"/>
              <a:t>How typical the performance of the desktop computer is to a cloud environment, where this will likely be run</a:t>
            </a:r>
          </a:p>
          <a:p>
            <a:pPr marL="171450" indent="-171450">
              <a:buFontTx/>
              <a:buChar char="-"/>
            </a:pPr>
            <a:r>
              <a:rPr lang="en-AU" dirty="0"/>
              <a:t>Whether a higher </a:t>
            </a:r>
            <a:r>
              <a:rPr lang="en-AU" dirty="0" err="1"/>
              <a:t>timelimit</a:t>
            </a:r>
            <a:r>
              <a:rPr lang="en-AU" dirty="0"/>
              <a:t> will allow the existing algorithm to better resolve and score better</a:t>
            </a:r>
          </a:p>
          <a:p>
            <a:pPr marL="171450" indent="-171450">
              <a:buFontTx/>
              <a:buChar char="-"/>
            </a:pPr>
            <a:r>
              <a:rPr lang="en-AU" dirty="0"/>
              <a:t>Inconsistency in new algorithm inspection duration performance for the 15 minute inspections</a:t>
            </a:r>
          </a:p>
          <a:p>
            <a:pPr marL="171450" indent="-171450">
              <a:buFontTx/>
              <a:buChar char="-"/>
            </a:pPr>
            <a:endParaRPr lang="en-AU" dirty="0"/>
          </a:p>
          <a:p>
            <a:pPr marL="171450" indent="-171450">
              <a:buFontTx/>
              <a:buChar char="-"/>
            </a:pPr>
            <a:endParaRPr lang="en-AU" dirty="0"/>
          </a:p>
        </p:txBody>
      </p:sp>
      <p:sp>
        <p:nvSpPr>
          <p:cNvPr id="4" name="Slide Number Placeholder 3"/>
          <p:cNvSpPr>
            <a:spLocks noGrp="1"/>
          </p:cNvSpPr>
          <p:nvPr>
            <p:ph type="sldNum" sz="quarter" idx="5"/>
          </p:nvPr>
        </p:nvSpPr>
        <p:spPr/>
        <p:txBody>
          <a:bodyPr/>
          <a:lstStyle/>
          <a:p>
            <a:fld id="{EC52CE84-8F78-4635-BB8E-1DAA6503BF25}" type="slidenum">
              <a:rPr lang="en-AU" smtClean="0"/>
              <a:t>18</a:t>
            </a:fld>
            <a:endParaRPr lang="en-AU"/>
          </a:p>
        </p:txBody>
      </p:sp>
    </p:spTree>
    <p:extLst>
      <p:ext uri="{BB962C8B-B14F-4D97-AF65-F5344CB8AC3E}">
        <p14:creationId xmlns:p14="http://schemas.microsoft.com/office/powerpoint/2010/main" val="592177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AU" dirty="0"/>
              <a:t>Our potential future work includes:</a:t>
            </a:r>
          </a:p>
          <a:p>
            <a:pPr marL="171450" indent="-171450">
              <a:buFontTx/>
              <a:buChar char="-"/>
            </a:pPr>
            <a:r>
              <a:rPr lang="en-AU" dirty="0"/>
              <a:t>Multi-day plans modifying a TOPTW version of the existing algorithm</a:t>
            </a:r>
          </a:p>
          <a:p>
            <a:pPr marL="171450" indent="-171450">
              <a:buFontTx/>
              <a:buChar char="-"/>
            </a:pPr>
            <a:r>
              <a:rPr lang="en-AU" dirty="0"/>
              <a:t>Recommendation engine integration with the algorithm</a:t>
            </a:r>
          </a:p>
          <a:p>
            <a:pPr marL="171450" indent="-171450">
              <a:buFontTx/>
              <a:buChar char="-"/>
            </a:pPr>
            <a:r>
              <a:rPr lang="en-AU" dirty="0"/>
              <a:t>Enable live navigation</a:t>
            </a:r>
          </a:p>
          <a:p>
            <a:pPr marL="171450" indent="-171450">
              <a:buFontTx/>
              <a:buChar char="-"/>
            </a:pPr>
            <a:r>
              <a:rPr lang="en-AU" dirty="0"/>
              <a:t>A Higher </a:t>
            </a:r>
            <a:r>
              <a:rPr lang="en-AU" dirty="0" err="1"/>
              <a:t>timelimit</a:t>
            </a:r>
            <a:r>
              <a:rPr lang="en-AU" dirty="0"/>
              <a:t> for the existing algorithm</a:t>
            </a:r>
          </a:p>
          <a:p>
            <a:pPr marL="171450" indent="-171450">
              <a:buFontTx/>
              <a:buChar char="-"/>
            </a:pPr>
            <a:r>
              <a:rPr lang="en-AU" dirty="0"/>
              <a:t>User-Editable durations, instead of the set 10, 15 and 20 min inspections</a:t>
            </a:r>
          </a:p>
          <a:p>
            <a:pPr marL="171450" indent="-171450">
              <a:buFontTx/>
              <a:buChar char="-"/>
            </a:pPr>
            <a:r>
              <a:rPr lang="en-AU" dirty="0"/>
              <a:t>User-Defined Amenity in the area inspection. And an automated approach of finding the nearest appropriate version of that amenity.</a:t>
            </a:r>
          </a:p>
          <a:p>
            <a:pPr marL="171450" indent="-171450">
              <a:buFontTx/>
              <a:buChar char="-"/>
            </a:pPr>
            <a:r>
              <a:rPr lang="en-AU" dirty="0"/>
              <a:t>Reduce the API cost by reducing the number of API calls used, likely by altering the existing algorithm step 2 algorithm (half a cent per call)</a:t>
            </a:r>
          </a:p>
          <a:p>
            <a:pPr marL="171450" indent="-171450">
              <a:buFontTx/>
              <a:buChar char="-"/>
            </a:pPr>
            <a:r>
              <a:rPr lang="en-AU" dirty="0"/>
              <a:t>Rerun with the various inspection durations to ensure there is replicability of the results for 15 minute inspection duration for the existing algorithm, and uncover an cause for instability</a:t>
            </a:r>
          </a:p>
          <a:p>
            <a:pPr marL="171450" indent="-171450">
              <a:buFontTx/>
              <a:buChar char="-"/>
            </a:pPr>
            <a:r>
              <a:rPr lang="en-AU" dirty="0"/>
              <a:t>To remove the uncertainty of desktop vs cloud performance, we will run it in the cloud in future iterations</a:t>
            </a:r>
          </a:p>
          <a:p>
            <a:pPr marL="171450" indent="-171450">
              <a:buFontTx/>
              <a:buChar char="-"/>
            </a:pPr>
            <a:r>
              <a:rPr lang="en-AU" dirty="0"/>
              <a:t>Run the algorithm on datasets in different cities</a:t>
            </a:r>
          </a:p>
          <a:p>
            <a:pPr marL="171450" indent="-171450">
              <a:buFontTx/>
              <a:buChar char="-"/>
            </a:pPr>
            <a:r>
              <a:rPr lang="en-AU" dirty="0"/>
              <a:t>Look at an alternative to the new algorithm Stage 2 </a:t>
            </a:r>
          </a:p>
          <a:p>
            <a:pPr marL="171450" indent="-171450">
              <a:buFontTx/>
              <a:buChar char="-"/>
            </a:pPr>
            <a:endParaRPr lang="en-AU" dirty="0"/>
          </a:p>
          <a:p>
            <a:pPr marL="0" indent="0">
              <a:buFontTx/>
              <a:buNone/>
            </a:pPr>
            <a:r>
              <a:rPr lang="en-AU" dirty="0"/>
              <a:t>In addition to what we published we’ll consider:</a:t>
            </a:r>
          </a:p>
          <a:p>
            <a:r>
              <a:rPr lang="en-AU" dirty="0"/>
              <a:t>Rerunning the 15 minute inspection duration for consistency</a:t>
            </a:r>
          </a:p>
          <a:p>
            <a:r>
              <a:rPr lang="en-AU" dirty="0"/>
              <a:t>And implementing it to be run in cloud</a:t>
            </a:r>
          </a:p>
          <a:p>
            <a:pPr marL="171450" indent="-171450">
              <a:buFontTx/>
              <a:buChar char="-"/>
            </a:pPr>
            <a:endParaRPr lang="en-AU" dirty="0"/>
          </a:p>
        </p:txBody>
      </p:sp>
      <p:sp>
        <p:nvSpPr>
          <p:cNvPr id="4" name="Slide Number Placeholder 3"/>
          <p:cNvSpPr>
            <a:spLocks noGrp="1"/>
          </p:cNvSpPr>
          <p:nvPr>
            <p:ph type="sldNum" sz="quarter" idx="5"/>
          </p:nvPr>
        </p:nvSpPr>
        <p:spPr/>
        <p:txBody>
          <a:bodyPr/>
          <a:lstStyle/>
          <a:p>
            <a:fld id="{EC52CE84-8F78-4635-BB8E-1DAA6503BF25}" type="slidenum">
              <a:rPr lang="en-AU" smtClean="0"/>
              <a:t>19</a:t>
            </a:fld>
            <a:endParaRPr lang="en-AU"/>
          </a:p>
        </p:txBody>
      </p:sp>
    </p:spTree>
    <p:extLst>
      <p:ext uri="{BB962C8B-B14F-4D97-AF65-F5344CB8AC3E}">
        <p14:creationId xmlns:p14="http://schemas.microsoft.com/office/powerpoint/2010/main" val="2596777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Finding a property to rent or buy in a large city like Melbourne is complex, there are many considerations, requiring careful planning.</a:t>
            </a:r>
          </a:p>
          <a:p>
            <a:r>
              <a:rPr lang="en-AU" dirty="0"/>
              <a:t>Remember back to the last time you moved</a:t>
            </a:r>
          </a:p>
          <a:p>
            <a:r>
              <a:rPr lang="en-AU" dirty="0"/>
              <a:t>For me it was a year ago for this house.</a:t>
            </a:r>
          </a:p>
          <a:p>
            <a:endParaRPr lang="en-AU" dirty="0"/>
          </a:p>
          <a:p>
            <a:r>
              <a:rPr lang="en-AU" dirty="0"/>
              <a:t>If you are anything like me you would look on realestate.com.au or domain the properties that matched your filters, save quite a few, look at the inspection list … then on my second screen I would open up google maps and go through the headache of weighing up which inspections you couldn’t make because of travel time.</a:t>
            </a:r>
          </a:p>
          <a:p>
            <a:endParaRPr lang="en-AU" dirty="0"/>
          </a:p>
          <a:p>
            <a:r>
              <a:rPr lang="en-AU" dirty="0"/>
              <a:t>Creating a plan like this is</a:t>
            </a:r>
          </a:p>
          <a:p>
            <a:r>
              <a:rPr lang="en-AU" dirty="0"/>
              <a:t>A </a:t>
            </a:r>
            <a:r>
              <a:rPr lang="en-AU" dirty="0" err="1"/>
              <a:t>labourious</a:t>
            </a:r>
            <a:r>
              <a:rPr lang="en-AU" dirty="0"/>
              <a:t> process, and probably is for some of the 3 and a half million people who are likely moving every year.</a:t>
            </a:r>
          </a:p>
          <a:p>
            <a:endParaRPr lang="en-AU" dirty="0"/>
          </a:p>
          <a:p>
            <a:endParaRPr lang="en-AU" dirty="0"/>
          </a:p>
          <a:p>
            <a:r>
              <a:rPr lang="en-AU" dirty="0"/>
              <a:t>N.B. as we saw in the last Australian census where data was released, there are quite a few people in the same boat.</a:t>
            </a:r>
          </a:p>
        </p:txBody>
      </p:sp>
      <p:sp>
        <p:nvSpPr>
          <p:cNvPr id="4" name="Slide Number Placeholder 3"/>
          <p:cNvSpPr>
            <a:spLocks noGrp="1"/>
          </p:cNvSpPr>
          <p:nvPr>
            <p:ph type="sldNum" sz="quarter" idx="5"/>
          </p:nvPr>
        </p:nvSpPr>
        <p:spPr/>
        <p:txBody>
          <a:bodyPr/>
          <a:lstStyle/>
          <a:p>
            <a:fld id="{EC52CE84-8F78-4635-BB8E-1DAA6503BF25}" type="slidenum">
              <a:rPr lang="en-AU" smtClean="0"/>
              <a:t>2</a:t>
            </a:fld>
            <a:endParaRPr lang="en-AU"/>
          </a:p>
        </p:txBody>
      </p:sp>
    </p:spTree>
    <p:extLst>
      <p:ext uri="{BB962C8B-B14F-4D97-AF65-F5344CB8AC3E}">
        <p14:creationId xmlns:p14="http://schemas.microsoft.com/office/powerpoint/2010/main" val="2667519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FF0000"/>
                </a:solidFill>
              </a:rPr>
              <a:t>Overall</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FF0000"/>
                </a:solidFill>
              </a:rPr>
              <a:t>We found that property inspection route planning is hard.</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FF0000"/>
                </a:solidFill>
              </a:rPr>
              <a:t>We found that the property inspection route planning domain is different from existing domains, particularly the narrower time windows, area inspection concept and our use of a directions API for travel time estimates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FF0000"/>
                </a:solidFill>
              </a:rPr>
              <a:t>We altered an existing stochastic algorithm</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FF0000"/>
                </a:solidFill>
              </a:rPr>
              <a:t>And created a new deterministic algorithm</a:t>
            </a:r>
          </a:p>
          <a:p>
            <a:pPr marL="0" indent="0">
              <a:buFontTx/>
              <a:buNone/>
            </a:pPr>
            <a:r>
              <a:rPr lang="en-AU" dirty="0"/>
              <a:t>Both algorithms performed within the runtime of the parent domain algorithm</a:t>
            </a:r>
          </a:p>
          <a:p>
            <a:pPr marL="0" indent="0">
              <a:buFontTx/>
              <a:buNone/>
            </a:pPr>
            <a:r>
              <a:rPr lang="en-AU" dirty="0"/>
              <a:t>And overall the new algorithm managed to produce a higher score and shorter runtime meaning it performed better for our new domain</a:t>
            </a:r>
          </a:p>
        </p:txBody>
      </p:sp>
      <p:sp>
        <p:nvSpPr>
          <p:cNvPr id="4" name="Slide Number Placeholder 3"/>
          <p:cNvSpPr>
            <a:spLocks noGrp="1"/>
          </p:cNvSpPr>
          <p:nvPr>
            <p:ph type="sldNum" sz="quarter" idx="5"/>
          </p:nvPr>
        </p:nvSpPr>
        <p:spPr/>
        <p:txBody>
          <a:bodyPr/>
          <a:lstStyle/>
          <a:p>
            <a:fld id="{EC52CE84-8F78-4635-BB8E-1DAA6503BF25}" type="slidenum">
              <a:rPr lang="en-AU" smtClean="0"/>
              <a:t>20</a:t>
            </a:fld>
            <a:endParaRPr lang="en-AU"/>
          </a:p>
        </p:txBody>
      </p:sp>
    </p:spTree>
    <p:extLst>
      <p:ext uri="{BB962C8B-B14F-4D97-AF65-F5344CB8AC3E}">
        <p14:creationId xmlns:p14="http://schemas.microsoft.com/office/powerpoint/2010/main" val="2913394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OP – set duration, maximise value ([</a:t>
            </a:r>
            <a:r>
              <a:rPr lang="en-AU" b="1" dirty="0">
                <a:solidFill>
                  <a:srgbClr val="FF0000"/>
                </a:solidFill>
              </a:rPr>
              <a:t>21</a:t>
            </a:r>
            <a:r>
              <a:rPr lang="en-AU" b="1" dirty="0"/>
              <a:t>])</a:t>
            </a:r>
          </a:p>
          <a:p>
            <a:r>
              <a:rPr lang="en-AU" b="1" dirty="0"/>
              <a:t>OPTW – plus time windows ([21])</a:t>
            </a:r>
          </a:p>
          <a:p>
            <a:r>
              <a:rPr lang="en-AU" b="1" dirty="0"/>
              <a:t>TOP – multi-day ([17]) or multi-agent navigation ([22]) - future</a:t>
            </a: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dirty="0"/>
              <a:t>Iterated Local Search (ILS) is leading algorithm </a:t>
            </a:r>
            <a:r>
              <a:rPr lang="en-AU" sz="1050" b="1" dirty="0"/>
              <a:t>[20]</a:t>
            </a:r>
            <a:endParaRPr lang="en-AU" dirty="0"/>
          </a:p>
          <a:p>
            <a:r>
              <a:rPr lang="en-AU" b="1" dirty="0"/>
              <a:t>ILS Operations – Selection [20]</a:t>
            </a:r>
          </a:p>
          <a:p>
            <a:r>
              <a:rPr lang="en-AU" b="1" dirty="0"/>
              <a:t>ILS Operations – Improve[20]</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Hedonic Preferences[(35)??]</a:t>
            </a:r>
          </a:p>
          <a:p>
            <a:r>
              <a:rPr lang="en-AU" b="1" dirty="0"/>
              <a:t>VRP – road navigation [12]</a:t>
            </a:r>
          </a:p>
          <a:p>
            <a:r>
              <a:rPr lang="en-AU" b="1" dirty="0"/>
              <a:t>TRSP – time windows ([33])</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TDOP – public transport schedules ([17])</a:t>
            </a:r>
          </a:p>
          <a:p>
            <a:endParaRPr lang="en-AU" dirty="0"/>
          </a:p>
          <a:p>
            <a:endParaRPr lang="en-AU" dirty="0"/>
          </a:p>
          <a:p>
            <a:endParaRPr lang="en-AU" dirty="0"/>
          </a:p>
        </p:txBody>
      </p:sp>
      <p:sp>
        <p:nvSpPr>
          <p:cNvPr id="4" name="Slide Number Placeholder 3"/>
          <p:cNvSpPr>
            <a:spLocks noGrp="1"/>
          </p:cNvSpPr>
          <p:nvPr>
            <p:ph type="sldNum" sz="quarter" idx="5"/>
          </p:nvPr>
        </p:nvSpPr>
        <p:spPr/>
        <p:txBody>
          <a:bodyPr/>
          <a:lstStyle/>
          <a:p>
            <a:fld id="{EC52CE84-8F78-4635-BB8E-1DAA6503BF25}" type="slidenum">
              <a:rPr lang="en-AU" smtClean="0"/>
              <a:t>21</a:t>
            </a:fld>
            <a:endParaRPr lang="en-AU"/>
          </a:p>
        </p:txBody>
      </p:sp>
    </p:spTree>
    <p:extLst>
      <p:ext uri="{BB962C8B-B14F-4D97-AF65-F5344CB8AC3E}">
        <p14:creationId xmlns:p14="http://schemas.microsoft.com/office/powerpoint/2010/main" val="2447588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Our new replace approach, neighbourhood replace, uses a 4 step comparison approach, up to 3 inspections are potentially removed if the score of x is greater than the combined score.</a:t>
            </a:r>
          </a:p>
          <a:p>
            <a:r>
              <a:rPr lang="en-AU" dirty="0"/>
              <a:t>The remaining properties must have no delay in their scheduled inspection times due to x being inserted.</a:t>
            </a:r>
          </a:p>
          <a:p>
            <a:r>
              <a:rPr lang="en-AU" dirty="0"/>
              <a:t>The benefit of constraining comparisons to the neighbourhood, is that unlike ILS, we don’t recalculate all downstream inspections, on an insertion.</a:t>
            </a:r>
          </a:p>
        </p:txBody>
      </p:sp>
      <p:sp>
        <p:nvSpPr>
          <p:cNvPr id="4" name="Slide Number Placeholder 3"/>
          <p:cNvSpPr>
            <a:spLocks noGrp="1"/>
          </p:cNvSpPr>
          <p:nvPr>
            <p:ph type="sldNum" sz="quarter" idx="5"/>
          </p:nvPr>
        </p:nvSpPr>
        <p:spPr/>
        <p:txBody>
          <a:bodyPr/>
          <a:lstStyle/>
          <a:p>
            <a:fld id="{EC52CE84-8F78-4635-BB8E-1DAA6503BF25}" type="slidenum">
              <a:rPr lang="en-AU" smtClean="0"/>
              <a:t>22</a:t>
            </a:fld>
            <a:endParaRPr lang="en-AU"/>
          </a:p>
        </p:txBody>
      </p:sp>
    </p:spTree>
    <p:extLst>
      <p:ext uri="{BB962C8B-B14F-4D97-AF65-F5344CB8AC3E}">
        <p14:creationId xmlns:p14="http://schemas.microsoft.com/office/powerpoint/2010/main" val="18031942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primary novelty of our new algorithm is to use pre-sorting by inspection late start.</a:t>
            </a:r>
          </a:p>
          <a:p>
            <a:endParaRPr lang="en-AU" dirty="0"/>
          </a:p>
          <a:p>
            <a:r>
              <a:rPr lang="en-AU" dirty="0"/>
              <a:t>By sorting we can limit reduce the comparisons from all-pairs to a window of 5 inspections.</a:t>
            </a:r>
          </a:p>
          <a:p>
            <a:endParaRPr lang="en-AU" dirty="0"/>
          </a:p>
          <a:p>
            <a:r>
              <a:rPr lang="en-AU" dirty="0"/>
              <a:t>The late start is the latest time we can begin an inspection within its blue inspection window, and be completed by the inspection window finish.</a:t>
            </a:r>
          </a:p>
          <a:p>
            <a:r>
              <a:rPr lang="en-AU" dirty="0"/>
              <a:t>If someone inspects the property for 15 mins then the late start would be 15 mins before the inspection close.</a:t>
            </a:r>
          </a:p>
          <a:p>
            <a:r>
              <a:rPr lang="en-AU" dirty="0"/>
              <a:t>The inspection might be started as early as the start of the window, based on the previous inspection, the scheduled times (in orange) happen anywhere between the early and late start times.</a:t>
            </a:r>
          </a:p>
          <a:p>
            <a:r>
              <a:rPr lang="en-AU" b="1" dirty="0"/>
              <a:t>[CLICK]</a:t>
            </a:r>
          </a:p>
          <a:p>
            <a:r>
              <a:rPr lang="en-AU" dirty="0"/>
              <a:t>If we consider a series of inspections, the previous inspection is in orange called "Scheduled Inspection", the red line is the finish time of the previous inspection.</a:t>
            </a:r>
          </a:p>
          <a:p>
            <a:r>
              <a:rPr lang="en-AU" dirty="0"/>
              <a:t>TT is the travel time, the red boxes unviable times, green is are viable times. </a:t>
            </a:r>
          </a:p>
          <a:p>
            <a:r>
              <a:rPr lang="en-AU" dirty="0"/>
              <a:t>A blue box shows the inspection is viable, a grey box shows it's unviable.</a:t>
            </a:r>
          </a:p>
          <a:p>
            <a:r>
              <a:rPr lang="en-AU" b="1" dirty="0"/>
              <a:t>[CLICK]</a:t>
            </a:r>
          </a:p>
          <a:p>
            <a:r>
              <a:rPr lang="en-AU" dirty="0"/>
              <a:t>In the last step, Area Inspections are added to durations. The clear cylinder represents is an area inspection previously conducted. The solid cylinders, still need to be done.</a:t>
            </a:r>
          </a:p>
        </p:txBody>
      </p:sp>
      <p:sp>
        <p:nvSpPr>
          <p:cNvPr id="4" name="Slide Number Placeholder 3"/>
          <p:cNvSpPr>
            <a:spLocks noGrp="1"/>
          </p:cNvSpPr>
          <p:nvPr>
            <p:ph type="sldNum" sz="quarter" idx="5"/>
          </p:nvPr>
        </p:nvSpPr>
        <p:spPr/>
        <p:txBody>
          <a:bodyPr/>
          <a:lstStyle/>
          <a:p>
            <a:fld id="{EC52CE84-8F78-4635-BB8E-1DAA6503BF25}" type="slidenum">
              <a:rPr lang="en-AU" smtClean="0"/>
              <a:t>23</a:t>
            </a:fld>
            <a:endParaRPr lang="en-AU"/>
          </a:p>
        </p:txBody>
      </p:sp>
    </p:spTree>
    <p:extLst>
      <p:ext uri="{BB962C8B-B14F-4D97-AF65-F5344CB8AC3E}">
        <p14:creationId xmlns:p14="http://schemas.microsoft.com/office/powerpoint/2010/main" val="1810364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Overall we found that the PIRP-C (in green, named here as Competitor) results in a higher score and shorter runtime than PIRP-ILS (in blue, named here as ILS) in both the average case and the worst case. The worst case is the first quartile for score, and the third quartile for runtime. Looking at both the average and worst case, shows us that there is a broad based trend in favour of PIRP-C.</a:t>
            </a:r>
          </a:p>
        </p:txBody>
      </p:sp>
      <p:sp>
        <p:nvSpPr>
          <p:cNvPr id="4" name="Slide Number Placeholder 3"/>
          <p:cNvSpPr>
            <a:spLocks noGrp="1"/>
          </p:cNvSpPr>
          <p:nvPr>
            <p:ph type="sldNum" sz="quarter" idx="5"/>
          </p:nvPr>
        </p:nvSpPr>
        <p:spPr/>
        <p:txBody>
          <a:bodyPr/>
          <a:lstStyle/>
          <a:p>
            <a:fld id="{EC52CE84-8F78-4635-BB8E-1DAA6503BF25}" type="slidenum">
              <a:rPr lang="en-AU" smtClean="0"/>
              <a:t>24</a:t>
            </a:fld>
            <a:endParaRPr lang="en-AU"/>
          </a:p>
        </p:txBody>
      </p:sp>
    </p:spTree>
    <p:extLst>
      <p:ext uri="{BB962C8B-B14F-4D97-AF65-F5344CB8AC3E}">
        <p14:creationId xmlns:p14="http://schemas.microsoft.com/office/powerpoint/2010/main" val="41909768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compared the sensitivity, which we've previously discussed of a squared score, unchanged score and square rooted score.</a:t>
            </a:r>
          </a:p>
          <a:p>
            <a:endParaRPr lang="en-AU" dirty="0"/>
          </a:p>
          <a:p>
            <a:r>
              <a:rPr lang="en-AU" dirty="0"/>
              <a:t>PIRP-ILS performed best when the score is unchanged, both the score is maximised and the runtime is minimised.</a:t>
            </a:r>
          </a:p>
          <a:p>
            <a:r>
              <a:rPr lang="en-AU" dirty="0"/>
              <a:t>PIRP-C performed best when the score is minimised and the time value is maximised.</a:t>
            </a:r>
          </a:p>
          <a:p>
            <a:endParaRPr lang="en-AU" dirty="0"/>
          </a:p>
          <a:p>
            <a:r>
              <a:rPr lang="en-AU" dirty="0"/>
              <a:t>In the last graph we divide the score, by every second of runtime taken. To give a sense of both the score and runtime in one figure. This is done for the remaining data features.</a:t>
            </a:r>
          </a:p>
        </p:txBody>
      </p:sp>
      <p:sp>
        <p:nvSpPr>
          <p:cNvPr id="4" name="Slide Number Placeholder 3"/>
          <p:cNvSpPr>
            <a:spLocks noGrp="1"/>
          </p:cNvSpPr>
          <p:nvPr>
            <p:ph type="sldNum" sz="quarter" idx="5"/>
          </p:nvPr>
        </p:nvSpPr>
        <p:spPr/>
        <p:txBody>
          <a:bodyPr/>
          <a:lstStyle/>
          <a:p>
            <a:fld id="{EC52CE84-8F78-4635-BB8E-1DAA6503BF25}" type="slidenum">
              <a:rPr lang="en-AU" smtClean="0"/>
              <a:t>25</a:t>
            </a:fld>
            <a:endParaRPr lang="en-AU"/>
          </a:p>
        </p:txBody>
      </p:sp>
    </p:spTree>
    <p:extLst>
      <p:ext uri="{BB962C8B-B14F-4D97-AF65-F5344CB8AC3E}">
        <p14:creationId xmlns:p14="http://schemas.microsoft.com/office/powerpoint/2010/main" val="3746293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If we have a look at each stage of the algorithm operation, this is the Stage 1 – Construct Phase, and Stage 2 Improve phase. </a:t>
            </a:r>
          </a:p>
          <a:p>
            <a:r>
              <a:rPr lang="en-AU" dirty="0"/>
              <a:t>Given stage 2 must have stage 1 to operate, the thing we measure is Stage 1 and 2 combined.</a:t>
            </a:r>
          </a:p>
          <a:p>
            <a:endParaRPr lang="en-AU" dirty="0"/>
          </a:p>
          <a:p>
            <a:r>
              <a:rPr lang="en-AU" dirty="0"/>
              <a:t>As you can see in the far left graph, we get a great score from Stage 1 of the PIRP-C algorithm, and a decent amount from PIRP-ILS.</a:t>
            </a:r>
          </a:p>
          <a:p>
            <a:r>
              <a:rPr lang="en-AU" dirty="0"/>
              <a:t>The score is only incrementally increased for both algorithms.</a:t>
            </a:r>
          </a:p>
          <a:p>
            <a:endParaRPr lang="en-AU" dirty="0"/>
          </a:p>
          <a:p>
            <a:r>
              <a:rPr lang="en-AU" dirty="0"/>
              <a:t>In our second graph we see a similarly short runtime for Stage 1 for both PIRP-C and PIRP-ILS. And fairly long runtimes once we include Stage 2</a:t>
            </a:r>
          </a:p>
          <a:p>
            <a:r>
              <a:rPr lang="en-AU" dirty="0"/>
              <a:t>If we look at the ratio, we can see there is a really potent effect of Stage 1 for the PIRP-C algorithm. So we've defined in our future work to look at replacing this stage 2 algorithm with a more potent approach.</a:t>
            </a:r>
          </a:p>
          <a:p>
            <a:endParaRPr lang="en-AU" dirty="0"/>
          </a:p>
          <a:p>
            <a:r>
              <a:rPr lang="en-AU" dirty="0"/>
              <a:t>Overall, I think the main reason why our Stage 1 construction step is so effective for PIRP is the more constrained time windows. </a:t>
            </a:r>
          </a:p>
          <a:p>
            <a:r>
              <a:rPr lang="en-AU" dirty="0"/>
              <a:t>It's the same reason the more deterministic approach of PIRP-C is more effective than the stochastic approach of PIRP-ILS.</a:t>
            </a:r>
          </a:p>
        </p:txBody>
      </p:sp>
      <p:sp>
        <p:nvSpPr>
          <p:cNvPr id="4" name="Slide Number Placeholder 3"/>
          <p:cNvSpPr>
            <a:spLocks noGrp="1"/>
          </p:cNvSpPr>
          <p:nvPr>
            <p:ph type="sldNum" sz="quarter" idx="5"/>
          </p:nvPr>
        </p:nvSpPr>
        <p:spPr/>
        <p:txBody>
          <a:bodyPr/>
          <a:lstStyle/>
          <a:p>
            <a:fld id="{EC52CE84-8F78-4635-BB8E-1DAA6503BF25}" type="slidenum">
              <a:rPr lang="en-AU" smtClean="0"/>
              <a:t>26</a:t>
            </a:fld>
            <a:endParaRPr lang="en-AU"/>
          </a:p>
        </p:txBody>
      </p:sp>
    </p:spTree>
    <p:extLst>
      <p:ext uri="{BB962C8B-B14F-4D97-AF65-F5344CB8AC3E}">
        <p14:creationId xmlns:p14="http://schemas.microsoft.com/office/powerpoint/2010/main" val="42946976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When we include more inspections in a dataset, perhaps unsurprisingly the scores increase as more available high quality inspections</a:t>
            </a:r>
          </a:p>
          <a:p>
            <a:r>
              <a:rPr lang="en-AU" dirty="0"/>
              <a:t>Also the runtime increases as more comparisons happen, but has a bigger effect on PIRP-ILS, than the deterministic PIRP-C, which is echoed by the escalating ratio.</a:t>
            </a:r>
          </a:p>
        </p:txBody>
      </p:sp>
      <p:sp>
        <p:nvSpPr>
          <p:cNvPr id="4" name="Slide Number Placeholder 3"/>
          <p:cNvSpPr>
            <a:spLocks noGrp="1"/>
          </p:cNvSpPr>
          <p:nvPr>
            <p:ph type="sldNum" sz="quarter" idx="5"/>
          </p:nvPr>
        </p:nvSpPr>
        <p:spPr/>
        <p:txBody>
          <a:bodyPr/>
          <a:lstStyle/>
          <a:p>
            <a:fld id="{EC52CE84-8F78-4635-BB8E-1DAA6503BF25}" type="slidenum">
              <a:rPr lang="en-AU" smtClean="0"/>
              <a:t>27</a:t>
            </a:fld>
            <a:endParaRPr lang="en-AU"/>
          </a:p>
        </p:txBody>
      </p:sp>
    </p:spTree>
    <p:extLst>
      <p:ext uri="{BB962C8B-B14F-4D97-AF65-F5344CB8AC3E}">
        <p14:creationId xmlns:p14="http://schemas.microsoft.com/office/powerpoint/2010/main" val="635761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Conversely when we increase the amount of time in each inspection, we reduce the number of possible inspections to attend.</a:t>
            </a:r>
          </a:p>
          <a:p>
            <a:r>
              <a:rPr lang="en-AU" dirty="0"/>
              <a:t>So the score is reduced.</a:t>
            </a:r>
          </a:p>
          <a:p>
            <a:r>
              <a:rPr lang="en-AU" dirty="0"/>
              <a:t>Similarly the runtime is broadly reduced, with an interesting spike in PIRP-C runtime for 15 min inspections, that we couldn't explain.</a:t>
            </a:r>
          </a:p>
          <a:p>
            <a:r>
              <a:rPr lang="en-AU" dirty="0"/>
              <a:t>This effects the ratio, but overall PIRP-C still performs better for the various situations.</a:t>
            </a:r>
          </a:p>
          <a:p>
            <a:endParaRPr lang="en-AU" dirty="0"/>
          </a:p>
          <a:p>
            <a:r>
              <a:rPr lang="en-AU" dirty="0"/>
              <a:t>Future work will consider if the 15 minute result is replicable. I think they will even out.</a:t>
            </a:r>
          </a:p>
          <a:p>
            <a:r>
              <a:rPr lang="en-AU" dirty="0"/>
              <a:t>A preliminary re-analysis of the duration results indicate that runtime was actually less variable than published in the paper if extreme results are controlled for, as we see here.</a:t>
            </a:r>
          </a:p>
        </p:txBody>
      </p:sp>
      <p:sp>
        <p:nvSpPr>
          <p:cNvPr id="4" name="Slide Number Placeholder 3"/>
          <p:cNvSpPr>
            <a:spLocks noGrp="1"/>
          </p:cNvSpPr>
          <p:nvPr>
            <p:ph type="sldNum" sz="quarter" idx="5"/>
          </p:nvPr>
        </p:nvSpPr>
        <p:spPr/>
        <p:txBody>
          <a:bodyPr/>
          <a:lstStyle/>
          <a:p>
            <a:fld id="{EC52CE84-8F78-4635-BB8E-1DAA6503BF25}" type="slidenum">
              <a:rPr lang="en-AU" smtClean="0"/>
              <a:t>28</a:t>
            </a:fld>
            <a:endParaRPr lang="en-AU"/>
          </a:p>
        </p:txBody>
      </p:sp>
    </p:spTree>
    <p:extLst>
      <p:ext uri="{BB962C8B-B14F-4D97-AF65-F5344CB8AC3E}">
        <p14:creationId xmlns:p14="http://schemas.microsoft.com/office/powerpoint/2010/main" val="552276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 address this problem we posed 3 research questions:</a:t>
            </a:r>
          </a:p>
          <a:p>
            <a:pPr marL="171450" indent="-171450">
              <a:buFontTx/>
              <a:buChar char="-"/>
            </a:pPr>
            <a:r>
              <a:rPr lang="en-AU" dirty="0"/>
              <a:t>First, whare are the attributes of property inspections, and how they are different from other planning problems</a:t>
            </a:r>
          </a:p>
          <a:p>
            <a:pPr marL="628650" lvl="1" indent="-171450">
              <a:buFontTx/>
              <a:buChar char="-"/>
            </a:pPr>
            <a:r>
              <a:rPr lang="en-AU" dirty="0"/>
              <a:t>The goal of this was mainly to ensure we were examining something unique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AU" dirty="0"/>
              <a:t>Second, following this logic, can we use a close domain’s algorithm, and just tweak it a little for this new domain, and can we create a new algorithm? Which algorithm performs better, the modified old one, or new one?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AU" dirty="0"/>
              <a:t>Third, can those two algorithms perform within the runtime of something that already exist</a:t>
            </a:r>
          </a:p>
          <a:p>
            <a:pPr marL="628650" lvl="1" indent="-171450">
              <a:buFontTx/>
              <a:buChar char="-"/>
            </a:pPr>
            <a:endParaRPr lang="en-AU" dirty="0"/>
          </a:p>
        </p:txBody>
      </p:sp>
      <p:sp>
        <p:nvSpPr>
          <p:cNvPr id="4" name="Slide Number Placeholder 3"/>
          <p:cNvSpPr>
            <a:spLocks noGrp="1"/>
          </p:cNvSpPr>
          <p:nvPr>
            <p:ph type="sldNum" sz="quarter" idx="5"/>
          </p:nvPr>
        </p:nvSpPr>
        <p:spPr/>
        <p:txBody>
          <a:bodyPr/>
          <a:lstStyle/>
          <a:p>
            <a:fld id="{EC52CE84-8F78-4635-BB8E-1DAA6503BF25}" type="slidenum">
              <a:rPr lang="en-AU" smtClean="0"/>
              <a:t>3</a:t>
            </a:fld>
            <a:endParaRPr lang="en-AU"/>
          </a:p>
        </p:txBody>
      </p:sp>
    </p:spTree>
    <p:extLst>
      <p:ext uri="{BB962C8B-B14F-4D97-AF65-F5344CB8AC3E}">
        <p14:creationId xmlns:p14="http://schemas.microsoft.com/office/powerpoint/2010/main" val="2707208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next two slides answer Research Question 1. </a:t>
            </a:r>
          </a:p>
          <a:p>
            <a:endParaRPr lang="en-AU" dirty="0"/>
          </a:p>
          <a:p>
            <a:r>
              <a:rPr lang="en-AU" dirty="0"/>
              <a:t>Property Inspection route planning or </a:t>
            </a:r>
            <a:r>
              <a:rPr lang="en-AU" b="1" i="1" dirty="0"/>
              <a:t>PIRP</a:t>
            </a:r>
            <a:r>
              <a:rPr lang="en-AU" dirty="0"/>
              <a:t>, is the domain we created in this minor thesis. It is for creating a plan for property inspections.</a:t>
            </a:r>
            <a:endParaRPr lang="en-AU" dirty="0">
              <a:cs typeface="Calibri"/>
            </a:endParaRPr>
          </a:p>
          <a:p>
            <a:r>
              <a:rPr lang="en-AU" dirty="0"/>
              <a:t>And includes the following attributes, it occurs on a </a:t>
            </a:r>
            <a:r>
              <a:rPr lang="en-AU" b="1" i="1" dirty="0"/>
              <a:t>specified day</a:t>
            </a:r>
            <a:r>
              <a:rPr lang="en-AU" dirty="0"/>
              <a:t>, for a </a:t>
            </a:r>
            <a:r>
              <a:rPr lang="en-AU" b="1" i="1" dirty="0"/>
              <a:t>set duration</a:t>
            </a:r>
            <a:r>
              <a:rPr lang="en-AU" dirty="0"/>
              <a:t>, mimicking how people will regularly set aside a Saturday to view open homes.</a:t>
            </a:r>
          </a:p>
          <a:p>
            <a:r>
              <a:rPr lang="en-AU" dirty="0"/>
              <a:t>It additionally has an attribute called </a:t>
            </a:r>
            <a:r>
              <a:rPr lang="en-AU" b="1" i="1" dirty="0"/>
              <a:t>area inspection</a:t>
            </a:r>
            <a:r>
              <a:rPr lang="en-AU" dirty="0"/>
              <a:t>, which involves looking at the amenities in the neighbourhood, like restaurants and train stations. Many people will do this to get a feel for the area and help them decide. But, if another inspection in that same area came up, you probably wouldn't look at the amenities again.</a:t>
            </a:r>
            <a:endParaRPr lang="en-AU" dirty="0">
              <a:cs typeface="Calibri"/>
            </a:endParaRPr>
          </a:p>
          <a:p>
            <a:r>
              <a:rPr lang="en-AU" dirty="0"/>
              <a:t>We found it has </a:t>
            </a:r>
            <a:r>
              <a:rPr lang="en-AU" b="1" i="1" dirty="0"/>
              <a:t>time windows </a:t>
            </a:r>
            <a:r>
              <a:rPr lang="en-AU" dirty="0"/>
              <a:t>of around 30 mins.</a:t>
            </a:r>
            <a:endParaRPr lang="en-AU" dirty="0">
              <a:cs typeface="Calibri"/>
            </a:endParaRPr>
          </a:p>
          <a:p>
            <a:r>
              <a:rPr lang="en-AU" dirty="0"/>
              <a:t>And people show </a:t>
            </a:r>
            <a:r>
              <a:rPr lang="en-AU" b="1" i="1" dirty="0"/>
              <a:t>preference</a:t>
            </a:r>
            <a:r>
              <a:rPr lang="en-AU" dirty="0"/>
              <a:t> for some locations over others.</a:t>
            </a:r>
            <a:endParaRPr lang="en-AU" dirty="0">
              <a:cs typeface="Calibri"/>
            </a:endParaRPr>
          </a:p>
          <a:p>
            <a:endParaRPr lang="en-AU" dirty="0"/>
          </a:p>
          <a:p>
            <a:r>
              <a:rPr lang="en-AU" dirty="0"/>
              <a:t>Here are the domains we investigated and their relationship with one another. I'll just cover the main ones, but you can ask questions on the others.</a:t>
            </a:r>
            <a:endParaRPr lang="en-AU" dirty="0">
              <a:cs typeface="Calibri"/>
            </a:endParaRPr>
          </a:p>
          <a:p>
            <a:r>
              <a:rPr lang="en-AU" dirty="0"/>
              <a:t>The travelling salesman problem </a:t>
            </a:r>
            <a:r>
              <a:rPr lang="en-AU" b="1" i="1" dirty="0"/>
              <a:t>[hover]</a:t>
            </a:r>
            <a:r>
              <a:rPr lang="en-AU" b="1" dirty="0"/>
              <a:t> </a:t>
            </a:r>
            <a:r>
              <a:rPr lang="en-AU" dirty="0"/>
              <a:t>at the top is the seminal routing problem, which is no doubt familiar to most of you. </a:t>
            </a:r>
          </a:p>
          <a:p>
            <a:r>
              <a:rPr lang="en-AU" dirty="0"/>
              <a:t>Where a list of locations or nodes must be visited, and each path between them (or edge) has a cost. In this problem we must visit all nodes, and the goal is to create a route that minimises travel cost.</a:t>
            </a:r>
            <a:endParaRPr lang="en-AU" dirty="0">
              <a:cs typeface="Calibri"/>
            </a:endParaRPr>
          </a:p>
          <a:p>
            <a:endParaRPr lang="en-AU" dirty="0"/>
          </a:p>
          <a:p>
            <a:r>
              <a:rPr lang="en-AU" dirty="0"/>
              <a:t>Next, Travelling Salesman Problem with Profits, </a:t>
            </a:r>
            <a:r>
              <a:rPr lang="en-AU" b="1" i="1" dirty="0"/>
              <a:t>[hover]</a:t>
            </a:r>
            <a:r>
              <a:rPr lang="en-AU" dirty="0"/>
              <a:t>, adds a varying value of each location, like how people exhibit preferences in property inspection, and it also removes the requirement to visit all locations.</a:t>
            </a:r>
            <a:endParaRPr lang="en-AU" dirty="0">
              <a:cs typeface="Calibri"/>
            </a:endParaRPr>
          </a:p>
          <a:p>
            <a:endParaRPr lang="en-AU" dirty="0"/>
          </a:p>
          <a:p>
            <a:r>
              <a:rPr lang="en-AU" dirty="0"/>
              <a:t>Orienteering Problems </a:t>
            </a:r>
            <a:r>
              <a:rPr lang="en-AU" b="1" dirty="0"/>
              <a:t>[hover]</a:t>
            </a:r>
            <a:r>
              <a:rPr lang="en-AU" dirty="0"/>
              <a:t>, add a fixed duration within which locations can be visited.</a:t>
            </a:r>
            <a:endParaRPr lang="en-AU"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r>
              <a:rPr lang="en-AU" dirty="0"/>
              <a:t>We found that the orienteering problem with time windows, </a:t>
            </a:r>
            <a:r>
              <a:rPr lang="en-AU" b="1" i="1" dirty="0"/>
              <a:t>[hover]</a:t>
            </a:r>
            <a:r>
              <a:rPr lang="en-AU" dirty="0"/>
              <a:t>, was the closest domain in the literature to </a:t>
            </a:r>
            <a:r>
              <a:rPr lang="en-AU" b="1" i="1" dirty="0"/>
              <a:t>PIRP</a:t>
            </a:r>
            <a:r>
              <a:rPr lang="en-AU" dirty="0"/>
              <a:t>.</a:t>
            </a:r>
            <a:endParaRPr lang="en-AU" dirty="0">
              <a:cs typeface="Calibri"/>
            </a:endParaRPr>
          </a:p>
          <a:p>
            <a:r>
              <a:rPr lang="en-AU" dirty="0"/>
              <a:t>OPTW, simulates things like a tourist’s trip around points of interest in a city, where each location has an open and closed time, for example in Rome, the Colosseum is open from 8.30am-5pm and the Pantheon 8.30 to 7.30. </a:t>
            </a:r>
            <a:endParaRPr lang="en-AU" dirty="0">
              <a:cs typeface="Calibri"/>
            </a:endParaRPr>
          </a:p>
          <a:p>
            <a:endParaRPr lang="en-AU" dirty="0"/>
          </a:p>
          <a:p>
            <a:r>
              <a:rPr lang="en-AU" dirty="0"/>
              <a:t>N.B.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The </a:t>
            </a:r>
            <a:r>
              <a:rPr lang="en-AU" b="1" i="1" dirty="0"/>
              <a:t>’team’</a:t>
            </a:r>
            <a:r>
              <a:rPr lang="en-AU" dirty="0"/>
              <a:t> variants of Orienteering Problems under TOP be explored in future work, it is used for multi-day planning. </a:t>
            </a:r>
            <a:r>
              <a:rPr lang="en-AU" b="1" i="1" dirty="0"/>
              <a:t>[hover] </a:t>
            </a:r>
            <a:r>
              <a:rPr lang="en-AU" dirty="0"/>
              <a:t>We kept it simple with OP.</a:t>
            </a:r>
            <a:endParaRPr lang="en-AU"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TOP – multi-day [4] or multi-agent navigation [5] – future work</a:t>
            </a:r>
          </a:p>
          <a:p>
            <a:pPr>
              <a:defRPr/>
            </a:pPr>
            <a:r>
              <a:rPr lang="en-AU" dirty="0"/>
              <a:t>TOP - Also people tend to continually adjust their list of properties as more become available. </a:t>
            </a:r>
          </a:p>
          <a:p>
            <a:r>
              <a:rPr lang="en-AU" dirty="0"/>
              <a:t>TRSP introduces service windows</a:t>
            </a:r>
            <a:endParaRPr lang="en-AU" dirty="0">
              <a:cs typeface="Calibri"/>
            </a:endParaRPr>
          </a:p>
          <a:p>
            <a:r>
              <a:rPr lang="en-AU" dirty="0"/>
              <a:t>VRP – road navigation [9]</a:t>
            </a:r>
            <a:endParaRPr lang="en-AU" dirty="0">
              <a:cs typeface="Calibri"/>
            </a:endParaRPr>
          </a:p>
          <a:p>
            <a:r>
              <a:rPr lang="en-AU" dirty="0"/>
              <a:t>TRSP – time windows (7]</a:t>
            </a:r>
            <a:endParaRPr lang="en-AU"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TDOP – public transport schedules ([17])</a:t>
            </a:r>
            <a:endParaRPr lang="en-AU" dirty="0">
              <a:cs typeface="Calibri"/>
            </a:endParaRPr>
          </a:p>
          <a:p>
            <a:endParaRPr lang="en-AU" dirty="0"/>
          </a:p>
          <a:p>
            <a:r>
              <a:rPr lang="en-AU" dirty="0"/>
              <a:t>The Time dependent variants, TDOP and TDTOP have been used to simulate public transit schedules. </a:t>
            </a:r>
            <a:endParaRPr lang="en-AU" dirty="0">
              <a:cs typeface="Calibri"/>
            </a:endParaRPr>
          </a:p>
          <a:p>
            <a:r>
              <a:rPr lang="en-AU" dirty="0"/>
              <a:t>We argue that the time window variants are the most similar to PIRP, this is TOPTW and OPTW.</a:t>
            </a:r>
            <a:endParaRPr lang="en-AU" dirty="0">
              <a:cs typeface="Calibri"/>
            </a:endParaRPr>
          </a:p>
          <a:p>
            <a:endParaRPr lang="en-AU" dirty="0"/>
          </a:p>
          <a:p>
            <a:pPr>
              <a:defRPr/>
            </a:pPr>
            <a:r>
              <a:rPr lang="en-AU" dirty="0"/>
              <a:t>The Vehicle routing problem (VRP) attempts to include road navigation, but it and its child Technician Routing Scheduling Problem TRSP, still aim to minimise the travel cost. </a:t>
            </a:r>
            <a:endParaRPr lang="en-AU" dirty="0">
              <a:cs typeface="Calibri"/>
            </a:endParaRPr>
          </a:p>
          <a:p>
            <a:endParaRPr lang="en-AU" dirty="0"/>
          </a:p>
        </p:txBody>
      </p:sp>
      <p:sp>
        <p:nvSpPr>
          <p:cNvPr id="4" name="Slide Number Placeholder 3"/>
          <p:cNvSpPr>
            <a:spLocks noGrp="1"/>
          </p:cNvSpPr>
          <p:nvPr>
            <p:ph type="sldNum" sz="quarter" idx="5"/>
          </p:nvPr>
        </p:nvSpPr>
        <p:spPr/>
        <p:txBody>
          <a:bodyPr/>
          <a:lstStyle/>
          <a:p>
            <a:fld id="{EC52CE84-8F78-4635-BB8E-1DAA6503BF25}" type="slidenum">
              <a:rPr lang="en-AU" smtClean="0"/>
              <a:t>4</a:t>
            </a:fld>
            <a:endParaRPr lang="en-AU"/>
          </a:p>
        </p:txBody>
      </p:sp>
    </p:spTree>
    <p:extLst>
      <p:ext uri="{BB962C8B-B14F-4D97-AF65-F5344CB8AC3E}">
        <p14:creationId xmlns:p14="http://schemas.microsoft.com/office/powerpoint/2010/main" val="4058830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There are a few differences between OPTW and PIRP.</a:t>
            </a:r>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The roman points of interest are pretty wide open times like the yellow bars, whereas a typical property inspection is likely to only be open for half an hour, like the blue bars. We 30 min metric found this when we surveyed over 10,000 inspections on a real estate website.</a:t>
            </a:r>
          </a:p>
          <a:p>
            <a:r>
              <a:rPr lang="en-AU" dirty="0"/>
              <a:t>The </a:t>
            </a:r>
            <a:r>
              <a:rPr lang="en-AU" b="1" dirty="0"/>
              <a:t>second</a:t>
            </a:r>
            <a:r>
              <a:rPr lang="en-AU" dirty="0"/>
              <a:t> difference was the </a:t>
            </a:r>
            <a:r>
              <a:rPr lang="en-AU" b="1" dirty="0"/>
              <a:t>Area Inspection </a:t>
            </a:r>
            <a:r>
              <a:rPr lang="en-AU" b="0" dirty="0"/>
              <a:t>concept</a:t>
            </a:r>
            <a:r>
              <a:rPr lang="en-AU" dirty="0"/>
              <a:t>.</a:t>
            </a:r>
          </a:p>
          <a:p>
            <a:r>
              <a:rPr lang="en-AU" b="1" dirty="0"/>
              <a:t>The third difference</a:t>
            </a:r>
            <a:r>
              <a:rPr lang="en-AU" b="0" dirty="0"/>
              <a:t>, is </a:t>
            </a:r>
            <a:r>
              <a:rPr lang="en-AU" dirty="0"/>
              <a:t>OPTW solutions use straight-line distance and average speeds to calculate travel times, this is a surprise. Directions APIs are not used, but people expect accuracy. We observed 11% time inaccuracy, leading to differences in results from 23% to 51%.</a:t>
            </a:r>
          </a:p>
          <a:p>
            <a:r>
              <a:rPr lang="en-AU" b="1" dirty="0"/>
              <a:t>Fourth</a:t>
            </a:r>
            <a:r>
              <a:rPr lang="en-AU" dirty="0"/>
              <a:t>, the algorithms built to serve these domains, tended to use just one travel mode, but directions APIs enable car, public transit, cycling and walking.</a:t>
            </a:r>
          </a:p>
          <a:p>
            <a:r>
              <a:rPr lang="en-AU" dirty="0"/>
              <a:t>Iterated Local Search or ILS, is the leading algorithm in the OPTW domain, so it is chosen for application in the PIRP domain.</a:t>
            </a:r>
          </a:p>
          <a:p>
            <a:endParaRPr lang="en-AU" dirty="0"/>
          </a:p>
          <a:p>
            <a:r>
              <a:rPr lang="en-AU" dirty="0"/>
              <a:t>We make sure that the existing algorithm, is adjusted to incorporate a directions API to serve point 3 and 4, and incorporate the area inspection concept, which is point 2.  </a:t>
            </a:r>
          </a:p>
          <a:p>
            <a:r>
              <a:rPr lang="en-AU" dirty="0"/>
              <a:t>We call this adjusted algorithm PIRP-ILS. To show it is the Iterated Local Search algorithm in the PIRP domain.</a:t>
            </a:r>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Generally this algorithm uses a stochastic approach to iteratively resolve the best combination and order of inspections.</a:t>
            </a:r>
          </a:p>
          <a:p>
            <a:endParaRPr lang="en-AU" dirty="0"/>
          </a:p>
          <a:p>
            <a:r>
              <a:rPr lang="en-AU" dirty="0"/>
              <a:t>Moreover, we built a new algorithm, called PIRP-C with all four points in mind from the beginning.</a:t>
            </a:r>
          </a:p>
          <a:p>
            <a:r>
              <a:rPr lang="en-AU" dirty="0"/>
              <a:t>Given what we can see in this graphic, we created a more deterministic algorithm, because there were less possible combinations per steps.</a:t>
            </a:r>
          </a:p>
        </p:txBody>
      </p:sp>
      <p:sp>
        <p:nvSpPr>
          <p:cNvPr id="4" name="Slide Number Placeholder 3"/>
          <p:cNvSpPr>
            <a:spLocks noGrp="1"/>
          </p:cNvSpPr>
          <p:nvPr>
            <p:ph type="sldNum" sz="quarter" idx="5"/>
          </p:nvPr>
        </p:nvSpPr>
        <p:spPr/>
        <p:txBody>
          <a:bodyPr/>
          <a:lstStyle/>
          <a:p>
            <a:fld id="{EC52CE84-8F78-4635-BB8E-1DAA6503BF25}" type="slidenum">
              <a:rPr lang="en-AU" smtClean="0"/>
              <a:t>5</a:t>
            </a:fld>
            <a:endParaRPr lang="en-AU"/>
          </a:p>
        </p:txBody>
      </p:sp>
    </p:spTree>
    <p:extLst>
      <p:ext uri="{BB962C8B-B14F-4D97-AF65-F5344CB8AC3E}">
        <p14:creationId xmlns:p14="http://schemas.microsoft.com/office/powerpoint/2010/main" val="743258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existing algorithm use a two phase approach.</a:t>
            </a:r>
          </a:p>
          <a:p>
            <a:r>
              <a:rPr lang="en-AU" dirty="0"/>
              <a:t>An initial plan is built, this uses a selection operation</a:t>
            </a:r>
          </a:p>
          <a:p>
            <a:r>
              <a:rPr lang="en-AU" dirty="0"/>
              <a:t>Secondly the plan is iteratively improved using shake, reordering and new inspection insertion operations.</a:t>
            </a:r>
          </a:p>
        </p:txBody>
      </p:sp>
      <p:sp>
        <p:nvSpPr>
          <p:cNvPr id="4" name="Slide Number Placeholder 3"/>
          <p:cNvSpPr>
            <a:spLocks noGrp="1"/>
          </p:cNvSpPr>
          <p:nvPr>
            <p:ph type="sldNum" sz="quarter" idx="5"/>
          </p:nvPr>
        </p:nvSpPr>
        <p:spPr/>
        <p:txBody>
          <a:bodyPr/>
          <a:lstStyle/>
          <a:p>
            <a:fld id="{EC52CE84-8F78-4635-BB8E-1DAA6503BF25}" type="slidenum">
              <a:rPr lang="en-AU" smtClean="0"/>
              <a:t>6</a:t>
            </a:fld>
            <a:endParaRPr lang="en-AU"/>
          </a:p>
        </p:txBody>
      </p:sp>
    </p:spTree>
    <p:extLst>
      <p:ext uri="{BB962C8B-B14F-4D97-AF65-F5344CB8AC3E}">
        <p14:creationId xmlns:p14="http://schemas.microsoft.com/office/powerpoint/2010/main" val="2948193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AU" dirty="0"/>
              <a:t>The existing algorithm has 4 steps as described here, we simplify it to two steps in the new </a:t>
            </a:r>
            <a:r>
              <a:rPr lang="en-AU" dirty="0" err="1"/>
              <a:t>algorith</a:t>
            </a:r>
            <a:r>
              <a:rPr lang="en-AU" dirty="0"/>
              <a:t>, </a:t>
            </a:r>
            <a:r>
              <a:rPr lang="en-AU" b="1" i="1" dirty="0"/>
              <a:t>[CLICK] </a:t>
            </a:r>
          </a:p>
          <a:p>
            <a:pPr marL="171450" indent="-171450">
              <a:buFontTx/>
              <a:buChar char="-"/>
            </a:pPr>
            <a:r>
              <a:rPr lang="en-AU" b="0" i="0" dirty="0"/>
              <a:t>Because narrower time windows support a more direct approach</a:t>
            </a:r>
            <a:endParaRPr lang="en-AU" b="1" i="1" dirty="0"/>
          </a:p>
          <a:p>
            <a:endParaRPr lang="en-AU" dirty="0"/>
          </a:p>
          <a:p>
            <a:endParaRPr lang="en-AU" dirty="0"/>
          </a:p>
          <a:p>
            <a:endParaRPr lang="en-AU" dirty="0"/>
          </a:p>
          <a:p>
            <a:endParaRPr lang="en-AU" dirty="0"/>
          </a:p>
          <a:p>
            <a:r>
              <a:rPr lang="en-AU" dirty="0"/>
              <a:t>N.B</a:t>
            </a:r>
          </a:p>
          <a:p>
            <a:r>
              <a:rPr lang="en-AU" dirty="0"/>
              <a:t>For the build phase, each inspection is added to the plan, by calculating the following, until the end of day is reached.</a:t>
            </a:r>
          </a:p>
          <a:p>
            <a:endParaRPr lang="en-AU" dirty="0"/>
          </a:p>
          <a:p>
            <a:r>
              <a:rPr lang="en-AU" dirty="0"/>
              <a:t>We look at all unscheduled inspections, and check the score in blue and travel time in orange. </a:t>
            </a:r>
          </a:p>
          <a:p>
            <a:r>
              <a:rPr lang="en-AU" dirty="0"/>
              <a:t>We then create a ratio of the score over the travel time.</a:t>
            </a:r>
          </a:p>
          <a:p>
            <a:r>
              <a:rPr lang="en-AU" dirty="0"/>
              <a:t>We combine these ratios into a pie graph.</a:t>
            </a:r>
          </a:p>
          <a:p>
            <a:r>
              <a:rPr lang="en-AU" dirty="0"/>
              <a:t>Then divide it into a roulette wheel and run a random number generator to select the inspection. </a:t>
            </a:r>
            <a:r>
              <a:rPr lang="en-AU" b="1" i="1" dirty="0"/>
              <a:t>[Hover over red line]</a:t>
            </a:r>
          </a:p>
          <a:p>
            <a:endParaRPr lang="en-AU" dirty="0"/>
          </a:p>
          <a:p>
            <a:r>
              <a:rPr lang="en-AU" dirty="0"/>
              <a:t>In the new algorithm, </a:t>
            </a:r>
            <a:r>
              <a:rPr lang="en-AU" b="1" dirty="0"/>
              <a:t>[CLICK]</a:t>
            </a:r>
            <a:r>
              <a:rPr lang="en-AU" dirty="0"/>
              <a:t> we remove the final two steps, and just select the highest ratio</a:t>
            </a:r>
          </a:p>
          <a:p>
            <a:r>
              <a:rPr lang="en-AU" dirty="0"/>
              <a:t>We think the more constrained time windows should lend itself to a more deterministic algorithm.</a:t>
            </a:r>
          </a:p>
        </p:txBody>
      </p:sp>
      <p:sp>
        <p:nvSpPr>
          <p:cNvPr id="4" name="Slide Number Placeholder 3"/>
          <p:cNvSpPr>
            <a:spLocks noGrp="1"/>
          </p:cNvSpPr>
          <p:nvPr>
            <p:ph type="sldNum" sz="quarter" idx="5"/>
          </p:nvPr>
        </p:nvSpPr>
        <p:spPr/>
        <p:txBody>
          <a:bodyPr/>
          <a:lstStyle/>
          <a:p>
            <a:fld id="{EC52CE84-8F78-4635-BB8E-1DAA6503BF25}" type="slidenum">
              <a:rPr lang="en-AU" smtClean="0"/>
              <a:t>7</a:t>
            </a:fld>
            <a:endParaRPr lang="en-AU"/>
          </a:p>
        </p:txBody>
      </p:sp>
    </p:spTree>
    <p:extLst>
      <p:ext uri="{BB962C8B-B14F-4D97-AF65-F5344CB8AC3E}">
        <p14:creationId xmlns:p14="http://schemas.microsoft.com/office/powerpoint/2010/main" val="2929207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second phase, </a:t>
            </a:r>
            <a:r>
              <a:rPr lang="en-AU" b="1" dirty="0"/>
              <a:t>improve</a:t>
            </a:r>
            <a:r>
              <a:rPr lang="en-AU" dirty="0"/>
              <a:t>, includes:</a:t>
            </a:r>
          </a:p>
          <a:p>
            <a:pPr marL="171450" indent="-171450">
              <a:buFontTx/>
              <a:buChar char="-"/>
            </a:pPr>
            <a:r>
              <a:rPr lang="en-AU" dirty="0"/>
              <a:t>Shake – which removes some inspections, to escape a local maxima.</a:t>
            </a:r>
          </a:p>
          <a:p>
            <a:pPr marL="171450" indent="-171450">
              <a:buFontTx/>
              <a:buChar char="-"/>
            </a:pPr>
            <a:r>
              <a:rPr lang="en-AU" dirty="0"/>
              <a:t>The Reorder methods – Swap and 2-OPT.</a:t>
            </a:r>
          </a:p>
          <a:p>
            <a:pPr marL="171450" indent="-171450">
              <a:buFontTx/>
              <a:buChar char="-"/>
            </a:pPr>
            <a:r>
              <a:rPr lang="en-AU" dirty="0"/>
              <a:t>New inspections methods – Replace and Insert </a:t>
            </a:r>
          </a:p>
          <a:p>
            <a:pPr marL="0" indent="0">
              <a:buFontTx/>
              <a:buNone/>
            </a:pPr>
            <a:r>
              <a:rPr lang="en-AU" b="1" dirty="0"/>
              <a:t>[CLICK]</a:t>
            </a:r>
          </a:p>
          <a:p>
            <a:pPr marL="0" indent="0">
              <a:buFontTx/>
              <a:buNone/>
            </a:pPr>
            <a:r>
              <a:rPr lang="en-AU" dirty="0"/>
              <a:t>In our new algorithm the shake step, swap and 2-OPT are removed. Our trials showed they didn't add value.</a:t>
            </a:r>
          </a:p>
          <a:p>
            <a:pPr marL="0" indent="0">
              <a:buFontTx/>
              <a:buNone/>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N.B.</a:t>
            </a:r>
          </a:p>
          <a:p>
            <a:pPr marL="0" indent="0">
              <a:buFontTx/>
              <a:buNone/>
            </a:pPr>
            <a:r>
              <a:rPr lang="en-AU" dirty="0"/>
              <a:t>Revisiting the previous graphic, you can see that in each slot there are more viable alternatives in OPTW than in PIRP.</a:t>
            </a:r>
          </a:p>
          <a:p>
            <a:pPr marL="0" indent="0">
              <a:buFontTx/>
              <a:buNone/>
            </a:pPr>
            <a:r>
              <a:rPr lang="en-AU" b="1" i="1" dirty="0"/>
              <a:t>Replace</a:t>
            </a:r>
            <a:r>
              <a:rPr lang="en-AU" dirty="0"/>
              <a:t> is changed to new </a:t>
            </a:r>
            <a:r>
              <a:rPr lang="en-AU" b="1" i="1" dirty="0"/>
              <a:t>neighbourhood replace</a:t>
            </a:r>
            <a:r>
              <a:rPr lang="en-AU"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The reorder and new inspection methods test all pairs, and recalculate the entire route on success.</a:t>
            </a:r>
          </a:p>
          <a:p>
            <a:pPr marL="0" indent="0">
              <a:buFontTx/>
              <a:buNone/>
            </a:pPr>
            <a:r>
              <a:rPr lang="en-AU" dirty="0"/>
              <a:t>Swap reorders any two inspections, 2-OPT reorders any neighbouring inspections.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New inspections methods – Replace puts a new inspection in the place of an existing inspection, Insert places a new inspection in the plan in an appropriate location which is found by again testing all pairs, and recalculating the entire route</a:t>
            </a:r>
          </a:p>
        </p:txBody>
      </p:sp>
      <p:sp>
        <p:nvSpPr>
          <p:cNvPr id="4" name="Slide Number Placeholder 3"/>
          <p:cNvSpPr>
            <a:spLocks noGrp="1"/>
          </p:cNvSpPr>
          <p:nvPr>
            <p:ph type="sldNum" sz="quarter" idx="5"/>
          </p:nvPr>
        </p:nvSpPr>
        <p:spPr/>
        <p:txBody>
          <a:bodyPr/>
          <a:lstStyle/>
          <a:p>
            <a:fld id="{EC52CE84-8F78-4635-BB8E-1DAA6503BF25}" type="slidenum">
              <a:rPr lang="en-AU" smtClean="0"/>
              <a:t>8</a:t>
            </a:fld>
            <a:endParaRPr lang="en-AU"/>
          </a:p>
        </p:txBody>
      </p:sp>
    </p:spTree>
    <p:extLst>
      <p:ext uri="{BB962C8B-B14F-4D97-AF65-F5344CB8AC3E}">
        <p14:creationId xmlns:p14="http://schemas.microsoft.com/office/powerpoint/2010/main" val="2151198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primary novelty of our new algorithm is to use pre-sorting to reduce comparisons</a:t>
            </a:r>
          </a:p>
          <a:p>
            <a:endParaRPr lang="en-AU" dirty="0"/>
          </a:p>
          <a:p>
            <a:r>
              <a:rPr lang="en-AU" dirty="0"/>
              <a:t>- By sorting we can limit the comparisons from n squared time complexity to n log n complexity</a:t>
            </a:r>
          </a:p>
          <a:p>
            <a:r>
              <a:rPr lang="en-AU" dirty="0"/>
              <a:t>- By changing comparisons from all-pairs to a window of 5 inspections</a:t>
            </a:r>
          </a:p>
          <a:p>
            <a:endParaRPr lang="en-AU" dirty="0"/>
          </a:p>
          <a:p>
            <a:r>
              <a:rPr lang="en-AU" dirty="0"/>
              <a:t>Secondly by changing the replace method, we can reduce the number of recalculations.</a:t>
            </a:r>
          </a:p>
          <a:p>
            <a:r>
              <a:rPr lang="en-AU" b="1" dirty="0"/>
              <a:t>[CLICK]</a:t>
            </a:r>
          </a:p>
          <a:p>
            <a:r>
              <a:rPr lang="en-AU" dirty="0"/>
              <a:t>In the existing approach a inspection is replaced, this could cascade to delay all later inspections, requiring recalculation, all the way down here.</a:t>
            </a:r>
          </a:p>
          <a:p>
            <a:endParaRPr lang="en-AU" dirty="0"/>
          </a:p>
          <a:p>
            <a:r>
              <a:rPr lang="en-AU" dirty="0"/>
              <a:t>In the new approach, we put a box around the replaced inspection, allowing these inspections to be removed if necessary. This stops any cascading recalculation.</a:t>
            </a:r>
          </a:p>
          <a:p>
            <a:endParaRPr lang="en-AU" dirty="0"/>
          </a:p>
          <a:p>
            <a:endParaRPr lang="en-AU" dirty="0"/>
          </a:p>
          <a:p>
            <a:endParaRPr lang="en-AU" dirty="0"/>
          </a:p>
          <a:p>
            <a:r>
              <a:rPr lang="en-AU" dirty="0"/>
              <a:t>N.B</a:t>
            </a:r>
          </a:p>
          <a:p>
            <a:r>
              <a:rPr lang="en-AU" dirty="0"/>
              <a:t>The late start is the latest time we can begin an inspection within its blue inspection window, and be completed by the inspection window finish.</a:t>
            </a:r>
          </a:p>
          <a:p>
            <a:r>
              <a:rPr lang="en-AU" dirty="0"/>
              <a:t>If someone inspects the property for 15 mins then the late start would be 15 mins before the inspection close.</a:t>
            </a:r>
          </a:p>
          <a:p>
            <a:r>
              <a:rPr lang="en-AU" dirty="0"/>
              <a:t>The inspection might be started as early as the start of the window, based on the previous inspection, the scheduled times (in orange) happen anywhere between the early and late start times.</a:t>
            </a:r>
          </a:p>
          <a:p>
            <a:r>
              <a:rPr lang="en-AU" b="1" dirty="0"/>
              <a:t>[CLICK]</a:t>
            </a:r>
          </a:p>
          <a:p>
            <a:r>
              <a:rPr lang="en-AU" dirty="0"/>
              <a:t>If we consider a series of inspections, the previous inspection is in orange called "Scheduled Inspection", the red line is the finish time of the previous inspection.</a:t>
            </a:r>
          </a:p>
          <a:p>
            <a:r>
              <a:rPr lang="en-AU" dirty="0"/>
              <a:t>TT is the travel time, the red boxes unviable times, green is are viable times. </a:t>
            </a:r>
          </a:p>
          <a:p>
            <a:r>
              <a:rPr lang="en-AU" dirty="0"/>
              <a:t>A blue box shows the inspection is viable, a grey box shows it's unviable.</a:t>
            </a:r>
          </a:p>
          <a:p>
            <a:r>
              <a:rPr lang="en-AU" b="1" dirty="0"/>
              <a:t>[CLICK]</a:t>
            </a:r>
          </a:p>
          <a:p>
            <a:r>
              <a:rPr lang="en-AU" dirty="0"/>
              <a:t>In the last step, Area Inspections are added to durations. The clear cylinder represents is an area inspection previously conducted. The solid cylinders, still need to be done.</a:t>
            </a:r>
          </a:p>
        </p:txBody>
      </p:sp>
      <p:sp>
        <p:nvSpPr>
          <p:cNvPr id="4" name="Slide Number Placeholder 3"/>
          <p:cNvSpPr>
            <a:spLocks noGrp="1"/>
          </p:cNvSpPr>
          <p:nvPr>
            <p:ph type="sldNum" sz="quarter" idx="5"/>
          </p:nvPr>
        </p:nvSpPr>
        <p:spPr/>
        <p:txBody>
          <a:bodyPr/>
          <a:lstStyle/>
          <a:p>
            <a:fld id="{EC52CE84-8F78-4635-BB8E-1DAA6503BF25}" type="slidenum">
              <a:rPr lang="en-AU" smtClean="0"/>
              <a:t>9</a:t>
            </a:fld>
            <a:endParaRPr lang="en-AU"/>
          </a:p>
        </p:txBody>
      </p:sp>
    </p:spTree>
    <p:extLst>
      <p:ext uri="{BB962C8B-B14F-4D97-AF65-F5344CB8AC3E}">
        <p14:creationId xmlns:p14="http://schemas.microsoft.com/office/powerpoint/2010/main" val="2114390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348E8-EAB8-49BC-B626-483729D065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48EDC5BC-919F-4C4E-963B-8535824F55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5DFE038-FBE9-47C6-BD1E-7E806AFF0894}"/>
              </a:ext>
            </a:extLst>
          </p:cNvPr>
          <p:cNvSpPr>
            <a:spLocks noGrp="1"/>
          </p:cNvSpPr>
          <p:nvPr>
            <p:ph type="dt" sz="half" idx="10"/>
          </p:nvPr>
        </p:nvSpPr>
        <p:spPr/>
        <p:txBody>
          <a:bodyPr/>
          <a:lstStyle/>
          <a:p>
            <a:fld id="{92A40148-4846-4E63-AA9E-73927A8BAB6D}" type="datetimeFigureOut">
              <a:rPr lang="en-AU" smtClean="0"/>
              <a:t>21/06/2022</a:t>
            </a:fld>
            <a:endParaRPr lang="en-AU"/>
          </a:p>
        </p:txBody>
      </p:sp>
      <p:sp>
        <p:nvSpPr>
          <p:cNvPr id="5" name="Footer Placeholder 4">
            <a:extLst>
              <a:ext uri="{FF2B5EF4-FFF2-40B4-BE49-F238E27FC236}">
                <a16:creationId xmlns:a16="http://schemas.microsoft.com/office/drawing/2014/main" id="{BA467DD5-2EDC-4652-982E-3A60EC4EED5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4FD540F-60CF-4C58-8F39-7F1C25B82A4F}"/>
              </a:ext>
            </a:extLst>
          </p:cNvPr>
          <p:cNvSpPr>
            <a:spLocks noGrp="1"/>
          </p:cNvSpPr>
          <p:nvPr>
            <p:ph type="sldNum" sz="quarter" idx="12"/>
          </p:nvPr>
        </p:nvSpPr>
        <p:spPr/>
        <p:txBody>
          <a:bodyPr/>
          <a:lstStyle/>
          <a:p>
            <a:fld id="{284B3D66-9FB9-4702-AA59-1C797D88BA96}" type="slidenum">
              <a:rPr lang="en-AU" smtClean="0"/>
              <a:t>‹#›</a:t>
            </a:fld>
            <a:endParaRPr lang="en-AU"/>
          </a:p>
        </p:txBody>
      </p:sp>
    </p:spTree>
    <p:extLst>
      <p:ext uri="{BB962C8B-B14F-4D97-AF65-F5344CB8AC3E}">
        <p14:creationId xmlns:p14="http://schemas.microsoft.com/office/powerpoint/2010/main" val="3733642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F168-EE85-4A11-A718-209DDD460C6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7C6AF47-D69D-4F55-A43D-D4A6E7E719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39F3190-047F-45E6-AF7E-4948FCB6EE57}"/>
              </a:ext>
            </a:extLst>
          </p:cNvPr>
          <p:cNvSpPr>
            <a:spLocks noGrp="1"/>
          </p:cNvSpPr>
          <p:nvPr>
            <p:ph type="dt" sz="half" idx="10"/>
          </p:nvPr>
        </p:nvSpPr>
        <p:spPr/>
        <p:txBody>
          <a:bodyPr/>
          <a:lstStyle/>
          <a:p>
            <a:fld id="{92A40148-4846-4E63-AA9E-73927A8BAB6D}" type="datetimeFigureOut">
              <a:rPr lang="en-AU" smtClean="0"/>
              <a:t>21/06/2022</a:t>
            </a:fld>
            <a:endParaRPr lang="en-AU"/>
          </a:p>
        </p:txBody>
      </p:sp>
      <p:sp>
        <p:nvSpPr>
          <p:cNvPr id="5" name="Footer Placeholder 4">
            <a:extLst>
              <a:ext uri="{FF2B5EF4-FFF2-40B4-BE49-F238E27FC236}">
                <a16:creationId xmlns:a16="http://schemas.microsoft.com/office/drawing/2014/main" id="{042F0C73-4DB1-4B18-BBAC-59755625D73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553F673-2555-435C-A386-F19AF2EA5A4B}"/>
              </a:ext>
            </a:extLst>
          </p:cNvPr>
          <p:cNvSpPr>
            <a:spLocks noGrp="1"/>
          </p:cNvSpPr>
          <p:nvPr>
            <p:ph type="sldNum" sz="quarter" idx="12"/>
          </p:nvPr>
        </p:nvSpPr>
        <p:spPr/>
        <p:txBody>
          <a:bodyPr/>
          <a:lstStyle/>
          <a:p>
            <a:fld id="{284B3D66-9FB9-4702-AA59-1C797D88BA96}" type="slidenum">
              <a:rPr lang="en-AU" smtClean="0"/>
              <a:t>‹#›</a:t>
            </a:fld>
            <a:endParaRPr lang="en-AU"/>
          </a:p>
        </p:txBody>
      </p:sp>
    </p:spTree>
    <p:extLst>
      <p:ext uri="{BB962C8B-B14F-4D97-AF65-F5344CB8AC3E}">
        <p14:creationId xmlns:p14="http://schemas.microsoft.com/office/powerpoint/2010/main" val="2263472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5547C3-55E5-47DF-8F6D-4DA1C07A39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D199C36-0464-4BB5-BAE3-AEC8892F4F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92A8C5-A0C0-4FEC-A65E-782EEED30E98}"/>
              </a:ext>
            </a:extLst>
          </p:cNvPr>
          <p:cNvSpPr>
            <a:spLocks noGrp="1"/>
          </p:cNvSpPr>
          <p:nvPr>
            <p:ph type="dt" sz="half" idx="10"/>
          </p:nvPr>
        </p:nvSpPr>
        <p:spPr/>
        <p:txBody>
          <a:bodyPr/>
          <a:lstStyle/>
          <a:p>
            <a:fld id="{92A40148-4846-4E63-AA9E-73927A8BAB6D}" type="datetimeFigureOut">
              <a:rPr lang="en-AU" smtClean="0"/>
              <a:t>21/06/2022</a:t>
            </a:fld>
            <a:endParaRPr lang="en-AU"/>
          </a:p>
        </p:txBody>
      </p:sp>
      <p:sp>
        <p:nvSpPr>
          <p:cNvPr id="5" name="Footer Placeholder 4">
            <a:extLst>
              <a:ext uri="{FF2B5EF4-FFF2-40B4-BE49-F238E27FC236}">
                <a16:creationId xmlns:a16="http://schemas.microsoft.com/office/drawing/2014/main" id="{D410A780-984A-4821-A98F-25E0E8737B2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DDD6D5D-051D-4460-BEFF-4F49C33EE5D2}"/>
              </a:ext>
            </a:extLst>
          </p:cNvPr>
          <p:cNvSpPr>
            <a:spLocks noGrp="1"/>
          </p:cNvSpPr>
          <p:nvPr>
            <p:ph type="sldNum" sz="quarter" idx="12"/>
          </p:nvPr>
        </p:nvSpPr>
        <p:spPr/>
        <p:txBody>
          <a:bodyPr/>
          <a:lstStyle/>
          <a:p>
            <a:fld id="{284B3D66-9FB9-4702-AA59-1C797D88BA96}" type="slidenum">
              <a:rPr lang="en-AU" smtClean="0"/>
              <a:t>‹#›</a:t>
            </a:fld>
            <a:endParaRPr lang="en-AU"/>
          </a:p>
        </p:txBody>
      </p:sp>
    </p:spTree>
    <p:extLst>
      <p:ext uri="{BB962C8B-B14F-4D97-AF65-F5344CB8AC3E}">
        <p14:creationId xmlns:p14="http://schemas.microsoft.com/office/powerpoint/2010/main" val="13682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D7DCE-F8DD-413A-87F5-39C5B2B2379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3FBC42B-712C-43A8-8FFD-0255F16DD4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FB24F9E-E6C6-43F5-BF71-E65257E0BCE3}"/>
              </a:ext>
            </a:extLst>
          </p:cNvPr>
          <p:cNvSpPr>
            <a:spLocks noGrp="1"/>
          </p:cNvSpPr>
          <p:nvPr>
            <p:ph type="dt" sz="half" idx="10"/>
          </p:nvPr>
        </p:nvSpPr>
        <p:spPr/>
        <p:txBody>
          <a:bodyPr/>
          <a:lstStyle/>
          <a:p>
            <a:fld id="{92A40148-4846-4E63-AA9E-73927A8BAB6D}" type="datetimeFigureOut">
              <a:rPr lang="en-AU" smtClean="0"/>
              <a:t>21/06/2022</a:t>
            </a:fld>
            <a:endParaRPr lang="en-AU"/>
          </a:p>
        </p:txBody>
      </p:sp>
      <p:sp>
        <p:nvSpPr>
          <p:cNvPr id="5" name="Footer Placeholder 4">
            <a:extLst>
              <a:ext uri="{FF2B5EF4-FFF2-40B4-BE49-F238E27FC236}">
                <a16:creationId xmlns:a16="http://schemas.microsoft.com/office/drawing/2014/main" id="{73B22C8F-A4A6-4E30-800B-200024BC6F9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A94AC84-7A3F-472D-BF4F-EC1E9A051B02}"/>
              </a:ext>
            </a:extLst>
          </p:cNvPr>
          <p:cNvSpPr>
            <a:spLocks noGrp="1"/>
          </p:cNvSpPr>
          <p:nvPr>
            <p:ph type="sldNum" sz="quarter" idx="12"/>
          </p:nvPr>
        </p:nvSpPr>
        <p:spPr/>
        <p:txBody>
          <a:bodyPr/>
          <a:lstStyle/>
          <a:p>
            <a:fld id="{284B3D66-9FB9-4702-AA59-1C797D88BA96}" type="slidenum">
              <a:rPr lang="en-AU" smtClean="0"/>
              <a:t>‹#›</a:t>
            </a:fld>
            <a:endParaRPr lang="en-AU"/>
          </a:p>
        </p:txBody>
      </p:sp>
    </p:spTree>
    <p:extLst>
      <p:ext uri="{BB962C8B-B14F-4D97-AF65-F5344CB8AC3E}">
        <p14:creationId xmlns:p14="http://schemas.microsoft.com/office/powerpoint/2010/main" val="198340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DCCE-3A4E-421C-9F34-EFE3AE3C2F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EB898D3-AAA4-4BA7-A87D-CA0F2C8D2E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092815-B21F-449A-88A8-E672313BEFD2}"/>
              </a:ext>
            </a:extLst>
          </p:cNvPr>
          <p:cNvSpPr>
            <a:spLocks noGrp="1"/>
          </p:cNvSpPr>
          <p:nvPr>
            <p:ph type="dt" sz="half" idx="10"/>
          </p:nvPr>
        </p:nvSpPr>
        <p:spPr/>
        <p:txBody>
          <a:bodyPr/>
          <a:lstStyle/>
          <a:p>
            <a:fld id="{92A40148-4846-4E63-AA9E-73927A8BAB6D}" type="datetimeFigureOut">
              <a:rPr lang="en-AU" smtClean="0"/>
              <a:t>21/06/2022</a:t>
            </a:fld>
            <a:endParaRPr lang="en-AU"/>
          </a:p>
        </p:txBody>
      </p:sp>
      <p:sp>
        <p:nvSpPr>
          <p:cNvPr id="5" name="Footer Placeholder 4">
            <a:extLst>
              <a:ext uri="{FF2B5EF4-FFF2-40B4-BE49-F238E27FC236}">
                <a16:creationId xmlns:a16="http://schemas.microsoft.com/office/drawing/2014/main" id="{8ED2587D-7A65-454C-8DF0-E7FD66F1707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3956F5C-E491-4B7E-8B73-B9B2F64286C5}"/>
              </a:ext>
            </a:extLst>
          </p:cNvPr>
          <p:cNvSpPr>
            <a:spLocks noGrp="1"/>
          </p:cNvSpPr>
          <p:nvPr>
            <p:ph type="sldNum" sz="quarter" idx="12"/>
          </p:nvPr>
        </p:nvSpPr>
        <p:spPr/>
        <p:txBody>
          <a:bodyPr/>
          <a:lstStyle/>
          <a:p>
            <a:fld id="{284B3D66-9FB9-4702-AA59-1C797D88BA96}" type="slidenum">
              <a:rPr lang="en-AU" smtClean="0"/>
              <a:t>‹#›</a:t>
            </a:fld>
            <a:endParaRPr lang="en-AU"/>
          </a:p>
        </p:txBody>
      </p:sp>
    </p:spTree>
    <p:extLst>
      <p:ext uri="{BB962C8B-B14F-4D97-AF65-F5344CB8AC3E}">
        <p14:creationId xmlns:p14="http://schemas.microsoft.com/office/powerpoint/2010/main" val="291579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0531D-7973-45BA-8655-49CD9D355EC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4B176A6-A85C-4C8C-A54C-60107A78D2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A8B3A56-488C-4658-B5FE-C4A5B19D2D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011F026-944C-49EF-AFAB-A6DF480E629E}"/>
              </a:ext>
            </a:extLst>
          </p:cNvPr>
          <p:cNvSpPr>
            <a:spLocks noGrp="1"/>
          </p:cNvSpPr>
          <p:nvPr>
            <p:ph type="dt" sz="half" idx="10"/>
          </p:nvPr>
        </p:nvSpPr>
        <p:spPr/>
        <p:txBody>
          <a:bodyPr/>
          <a:lstStyle/>
          <a:p>
            <a:fld id="{92A40148-4846-4E63-AA9E-73927A8BAB6D}" type="datetimeFigureOut">
              <a:rPr lang="en-AU" smtClean="0"/>
              <a:t>21/06/2022</a:t>
            </a:fld>
            <a:endParaRPr lang="en-AU"/>
          </a:p>
        </p:txBody>
      </p:sp>
      <p:sp>
        <p:nvSpPr>
          <p:cNvPr id="6" name="Footer Placeholder 5">
            <a:extLst>
              <a:ext uri="{FF2B5EF4-FFF2-40B4-BE49-F238E27FC236}">
                <a16:creationId xmlns:a16="http://schemas.microsoft.com/office/drawing/2014/main" id="{5BC7645E-B1B0-4EC3-89D3-EF4906C4C54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A11AB29-97B0-400D-A8EA-9C1064D063EC}"/>
              </a:ext>
            </a:extLst>
          </p:cNvPr>
          <p:cNvSpPr>
            <a:spLocks noGrp="1"/>
          </p:cNvSpPr>
          <p:nvPr>
            <p:ph type="sldNum" sz="quarter" idx="12"/>
          </p:nvPr>
        </p:nvSpPr>
        <p:spPr/>
        <p:txBody>
          <a:bodyPr/>
          <a:lstStyle/>
          <a:p>
            <a:fld id="{284B3D66-9FB9-4702-AA59-1C797D88BA96}" type="slidenum">
              <a:rPr lang="en-AU" smtClean="0"/>
              <a:t>‹#›</a:t>
            </a:fld>
            <a:endParaRPr lang="en-AU"/>
          </a:p>
        </p:txBody>
      </p:sp>
    </p:spTree>
    <p:extLst>
      <p:ext uri="{BB962C8B-B14F-4D97-AF65-F5344CB8AC3E}">
        <p14:creationId xmlns:p14="http://schemas.microsoft.com/office/powerpoint/2010/main" val="1109153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DC138-C230-4D69-8B7F-5C36E592BA6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2BDE915-65E4-4AC2-AE64-097C30F7DE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102673-816F-454B-A3D5-AB5FF7E4C9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28050A6-9B76-46C1-A086-86C4F381CB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D6814C-E1EF-4D4D-AD3C-16820F870B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5245C9F-14A2-44D8-8B3A-F1440E7DB2BD}"/>
              </a:ext>
            </a:extLst>
          </p:cNvPr>
          <p:cNvSpPr>
            <a:spLocks noGrp="1"/>
          </p:cNvSpPr>
          <p:nvPr>
            <p:ph type="dt" sz="half" idx="10"/>
          </p:nvPr>
        </p:nvSpPr>
        <p:spPr/>
        <p:txBody>
          <a:bodyPr/>
          <a:lstStyle/>
          <a:p>
            <a:fld id="{92A40148-4846-4E63-AA9E-73927A8BAB6D}" type="datetimeFigureOut">
              <a:rPr lang="en-AU" smtClean="0"/>
              <a:t>21/06/2022</a:t>
            </a:fld>
            <a:endParaRPr lang="en-AU"/>
          </a:p>
        </p:txBody>
      </p:sp>
      <p:sp>
        <p:nvSpPr>
          <p:cNvPr id="8" name="Footer Placeholder 7">
            <a:extLst>
              <a:ext uri="{FF2B5EF4-FFF2-40B4-BE49-F238E27FC236}">
                <a16:creationId xmlns:a16="http://schemas.microsoft.com/office/drawing/2014/main" id="{ECEA4B16-1FEE-45DC-B843-65B1DB820BE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D582FA7F-1FD4-40D6-8120-696449D3105F}"/>
              </a:ext>
            </a:extLst>
          </p:cNvPr>
          <p:cNvSpPr>
            <a:spLocks noGrp="1"/>
          </p:cNvSpPr>
          <p:nvPr>
            <p:ph type="sldNum" sz="quarter" idx="12"/>
          </p:nvPr>
        </p:nvSpPr>
        <p:spPr/>
        <p:txBody>
          <a:bodyPr/>
          <a:lstStyle/>
          <a:p>
            <a:fld id="{284B3D66-9FB9-4702-AA59-1C797D88BA96}" type="slidenum">
              <a:rPr lang="en-AU" smtClean="0"/>
              <a:t>‹#›</a:t>
            </a:fld>
            <a:endParaRPr lang="en-AU"/>
          </a:p>
        </p:txBody>
      </p:sp>
    </p:spTree>
    <p:extLst>
      <p:ext uri="{BB962C8B-B14F-4D97-AF65-F5344CB8AC3E}">
        <p14:creationId xmlns:p14="http://schemas.microsoft.com/office/powerpoint/2010/main" val="5903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0C34B-BDA1-466C-9BA4-8E049ED4FFB4}"/>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6F5718F-1E48-4081-A304-7B4E608BF9E2}"/>
              </a:ext>
            </a:extLst>
          </p:cNvPr>
          <p:cNvSpPr>
            <a:spLocks noGrp="1"/>
          </p:cNvSpPr>
          <p:nvPr>
            <p:ph type="dt" sz="half" idx="10"/>
          </p:nvPr>
        </p:nvSpPr>
        <p:spPr/>
        <p:txBody>
          <a:bodyPr/>
          <a:lstStyle/>
          <a:p>
            <a:fld id="{92A40148-4846-4E63-AA9E-73927A8BAB6D}" type="datetimeFigureOut">
              <a:rPr lang="en-AU" smtClean="0"/>
              <a:t>21/06/2022</a:t>
            </a:fld>
            <a:endParaRPr lang="en-AU"/>
          </a:p>
        </p:txBody>
      </p:sp>
      <p:sp>
        <p:nvSpPr>
          <p:cNvPr id="4" name="Footer Placeholder 3">
            <a:extLst>
              <a:ext uri="{FF2B5EF4-FFF2-40B4-BE49-F238E27FC236}">
                <a16:creationId xmlns:a16="http://schemas.microsoft.com/office/drawing/2014/main" id="{B90172A3-A6A2-460C-9250-FBF7C8859AA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0DC3059C-A940-43F3-847B-67EB946E3C03}"/>
              </a:ext>
            </a:extLst>
          </p:cNvPr>
          <p:cNvSpPr>
            <a:spLocks noGrp="1"/>
          </p:cNvSpPr>
          <p:nvPr>
            <p:ph type="sldNum" sz="quarter" idx="12"/>
          </p:nvPr>
        </p:nvSpPr>
        <p:spPr/>
        <p:txBody>
          <a:bodyPr/>
          <a:lstStyle/>
          <a:p>
            <a:fld id="{284B3D66-9FB9-4702-AA59-1C797D88BA96}" type="slidenum">
              <a:rPr lang="en-AU" smtClean="0"/>
              <a:t>‹#›</a:t>
            </a:fld>
            <a:endParaRPr lang="en-AU"/>
          </a:p>
        </p:txBody>
      </p:sp>
    </p:spTree>
    <p:extLst>
      <p:ext uri="{BB962C8B-B14F-4D97-AF65-F5344CB8AC3E}">
        <p14:creationId xmlns:p14="http://schemas.microsoft.com/office/powerpoint/2010/main" val="4171686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126EC1-F69D-4493-BBAA-9C72F8203ED3}"/>
              </a:ext>
            </a:extLst>
          </p:cNvPr>
          <p:cNvSpPr>
            <a:spLocks noGrp="1"/>
          </p:cNvSpPr>
          <p:nvPr>
            <p:ph type="dt" sz="half" idx="10"/>
          </p:nvPr>
        </p:nvSpPr>
        <p:spPr/>
        <p:txBody>
          <a:bodyPr/>
          <a:lstStyle/>
          <a:p>
            <a:fld id="{92A40148-4846-4E63-AA9E-73927A8BAB6D}" type="datetimeFigureOut">
              <a:rPr lang="en-AU" smtClean="0"/>
              <a:t>21/06/2022</a:t>
            </a:fld>
            <a:endParaRPr lang="en-AU"/>
          </a:p>
        </p:txBody>
      </p:sp>
      <p:sp>
        <p:nvSpPr>
          <p:cNvPr id="3" name="Footer Placeholder 2">
            <a:extLst>
              <a:ext uri="{FF2B5EF4-FFF2-40B4-BE49-F238E27FC236}">
                <a16:creationId xmlns:a16="http://schemas.microsoft.com/office/drawing/2014/main" id="{42FB11D8-E190-4D79-8039-98ECDB618503}"/>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DA93BC4-EC42-436C-811A-D2568A16753D}"/>
              </a:ext>
            </a:extLst>
          </p:cNvPr>
          <p:cNvSpPr>
            <a:spLocks noGrp="1"/>
          </p:cNvSpPr>
          <p:nvPr>
            <p:ph type="sldNum" sz="quarter" idx="12"/>
          </p:nvPr>
        </p:nvSpPr>
        <p:spPr/>
        <p:txBody>
          <a:bodyPr/>
          <a:lstStyle/>
          <a:p>
            <a:fld id="{284B3D66-9FB9-4702-AA59-1C797D88BA96}" type="slidenum">
              <a:rPr lang="en-AU" smtClean="0"/>
              <a:t>‹#›</a:t>
            </a:fld>
            <a:endParaRPr lang="en-AU"/>
          </a:p>
        </p:txBody>
      </p:sp>
    </p:spTree>
    <p:extLst>
      <p:ext uri="{BB962C8B-B14F-4D97-AF65-F5344CB8AC3E}">
        <p14:creationId xmlns:p14="http://schemas.microsoft.com/office/powerpoint/2010/main" val="3984107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3C7A-90D0-429F-A8F2-783D96D961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07196D3B-7FA2-4949-9EC6-1CFCAC9819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2315BB0-000D-4B84-B353-42C5A7A36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521E0D-2965-4078-B627-46F75BEA7C22}"/>
              </a:ext>
            </a:extLst>
          </p:cNvPr>
          <p:cNvSpPr>
            <a:spLocks noGrp="1"/>
          </p:cNvSpPr>
          <p:nvPr>
            <p:ph type="dt" sz="half" idx="10"/>
          </p:nvPr>
        </p:nvSpPr>
        <p:spPr/>
        <p:txBody>
          <a:bodyPr/>
          <a:lstStyle/>
          <a:p>
            <a:fld id="{92A40148-4846-4E63-AA9E-73927A8BAB6D}" type="datetimeFigureOut">
              <a:rPr lang="en-AU" smtClean="0"/>
              <a:t>21/06/2022</a:t>
            </a:fld>
            <a:endParaRPr lang="en-AU"/>
          </a:p>
        </p:txBody>
      </p:sp>
      <p:sp>
        <p:nvSpPr>
          <p:cNvPr id="6" name="Footer Placeholder 5">
            <a:extLst>
              <a:ext uri="{FF2B5EF4-FFF2-40B4-BE49-F238E27FC236}">
                <a16:creationId xmlns:a16="http://schemas.microsoft.com/office/drawing/2014/main" id="{A941AB9B-242A-4792-AFB2-AAF53645132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367B84A-0586-482B-92E5-1E2E76B016A7}"/>
              </a:ext>
            </a:extLst>
          </p:cNvPr>
          <p:cNvSpPr>
            <a:spLocks noGrp="1"/>
          </p:cNvSpPr>
          <p:nvPr>
            <p:ph type="sldNum" sz="quarter" idx="12"/>
          </p:nvPr>
        </p:nvSpPr>
        <p:spPr/>
        <p:txBody>
          <a:bodyPr/>
          <a:lstStyle/>
          <a:p>
            <a:fld id="{284B3D66-9FB9-4702-AA59-1C797D88BA96}" type="slidenum">
              <a:rPr lang="en-AU" smtClean="0"/>
              <a:t>‹#›</a:t>
            </a:fld>
            <a:endParaRPr lang="en-AU"/>
          </a:p>
        </p:txBody>
      </p:sp>
    </p:spTree>
    <p:extLst>
      <p:ext uri="{BB962C8B-B14F-4D97-AF65-F5344CB8AC3E}">
        <p14:creationId xmlns:p14="http://schemas.microsoft.com/office/powerpoint/2010/main" val="19593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20D81-A138-48A8-9E8F-E32BE4C703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5162A5D4-6A42-45C8-87A6-32F32D122A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86F1886-AD08-4177-8D5F-B4FBE56FA6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1ED763-BE50-4803-B061-60E1FF2FFD2A}"/>
              </a:ext>
            </a:extLst>
          </p:cNvPr>
          <p:cNvSpPr>
            <a:spLocks noGrp="1"/>
          </p:cNvSpPr>
          <p:nvPr>
            <p:ph type="dt" sz="half" idx="10"/>
          </p:nvPr>
        </p:nvSpPr>
        <p:spPr/>
        <p:txBody>
          <a:bodyPr/>
          <a:lstStyle/>
          <a:p>
            <a:fld id="{92A40148-4846-4E63-AA9E-73927A8BAB6D}" type="datetimeFigureOut">
              <a:rPr lang="en-AU" smtClean="0"/>
              <a:t>21/06/2022</a:t>
            </a:fld>
            <a:endParaRPr lang="en-AU"/>
          </a:p>
        </p:txBody>
      </p:sp>
      <p:sp>
        <p:nvSpPr>
          <p:cNvPr id="6" name="Footer Placeholder 5">
            <a:extLst>
              <a:ext uri="{FF2B5EF4-FFF2-40B4-BE49-F238E27FC236}">
                <a16:creationId xmlns:a16="http://schemas.microsoft.com/office/drawing/2014/main" id="{896FB9BD-D4E4-4425-A600-5758FDE79F1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39D7FC6-2E6C-41D4-999E-D7F05A089A03}"/>
              </a:ext>
            </a:extLst>
          </p:cNvPr>
          <p:cNvSpPr>
            <a:spLocks noGrp="1"/>
          </p:cNvSpPr>
          <p:nvPr>
            <p:ph type="sldNum" sz="quarter" idx="12"/>
          </p:nvPr>
        </p:nvSpPr>
        <p:spPr/>
        <p:txBody>
          <a:bodyPr/>
          <a:lstStyle/>
          <a:p>
            <a:fld id="{284B3D66-9FB9-4702-AA59-1C797D88BA96}" type="slidenum">
              <a:rPr lang="en-AU" smtClean="0"/>
              <a:t>‹#›</a:t>
            </a:fld>
            <a:endParaRPr lang="en-AU"/>
          </a:p>
        </p:txBody>
      </p:sp>
    </p:spTree>
    <p:extLst>
      <p:ext uri="{BB962C8B-B14F-4D97-AF65-F5344CB8AC3E}">
        <p14:creationId xmlns:p14="http://schemas.microsoft.com/office/powerpoint/2010/main" val="3334268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344584-B15F-4D38-BE5F-3DEB98023A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892E756-56D0-4FFB-B7DE-729A490BD9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293647D-B2A9-40AF-AC8A-3E8010FB36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40148-4846-4E63-AA9E-73927A8BAB6D}" type="datetimeFigureOut">
              <a:rPr lang="en-AU" smtClean="0"/>
              <a:t>21/06/2022</a:t>
            </a:fld>
            <a:endParaRPr lang="en-AU"/>
          </a:p>
        </p:txBody>
      </p:sp>
      <p:sp>
        <p:nvSpPr>
          <p:cNvPr id="5" name="Footer Placeholder 4">
            <a:extLst>
              <a:ext uri="{FF2B5EF4-FFF2-40B4-BE49-F238E27FC236}">
                <a16:creationId xmlns:a16="http://schemas.microsoft.com/office/drawing/2014/main" id="{07305B66-A634-4584-9CDB-0BA8DD837B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C40A6CD9-7DE8-4F72-818C-56BB3D541B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B3D66-9FB9-4702-AA59-1C797D88BA96}" type="slidenum">
              <a:rPr lang="en-AU" smtClean="0"/>
              <a:t>‹#›</a:t>
            </a:fld>
            <a:endParaRPr lang="en-AU"/>
          </a:p>
        </p:txBody>
      </p:sp>
    </p:spTree>
    <p:extLst>
      <p:ext uri="{BB962C8B-B14F-4D97-AF65-F5344CB8AC3E}">
        <p14:creationId xmlns:p14="http://schemas.microsoft.com/office/powerpoint/2010/main" val="3019980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2.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13.emf"/><Relationship Id="rId2" Type="http://schemas.openxmlformats.org/officeDocument/2006/relationships/notesSlide" Target="../notesSlides/notesSlide10.xml"/><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3.png"/><Relationship Id="rId9" Type="http://schemas.openxmlformats.org/officeDocument/2006/relationships/image" Target="../media/image20.png"/><Relationship Id="rId1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39.png"/><Relationship Id="rId5" Type="http://schemas.openxmlformats.org/officeDocument/2006/relationships/image" Target="../media/image31.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image" Target="../media/image44.png"/><Relationship Id="rId5" Type="http://schemas.openxmlformats.org/officeDocument/2006/relationships/image" Target="../media/image33.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DBDFB-6473-4C21-99DC-AAD7EB41A9FE}"/>
              </a:ext>
            </a:extLst>
          </p:cNvPr>
          <p:cNvSpPr>
            <a:spLocks noGrp="1"/>
          </p:cNvSpPr>
          <p:nvPr>
            <p:ph type="ctrTitle"/>
          </p:nvPr>
        </p:nvSpPr>
        <p:spPr/>
        <p:txBody>
          <a:bodyPr/>
          <a:lstStyle/>
          <a:p>
            <a:r>
              <a:rPr lang="en-AU" dirty="0"/>
              <a:t>What properties do I have time to visit?</a:t>
            </a:r>
          </a:p>
        </p:txBody>
      </p:sp>
      <p:sp>
        <p:nvSpPr>
          <p:cNvPr id="3" name="Subtitle 2">
            <a:extLst>
              <a:ext uri="{FF2B5EF4-FFF2-40B4-BE49-F238E27FC236}">
                <a16:creationId xmlns:a16="http://schemas.microsoft.com/office/drawing/2014/main" id="{E9FAFA2F-9CAB-4262-A3A4-974D049C1082}"/>
              </a:ext>
            </a:extLst>
          </p:cNvPr>
          <p:cNvSpPr>
            <a:spLocks noGrp="1"/>
          </p:cNvSpPr>
          <p:nvPr>
            <p:ph type="subTitle" idx="1"/>
          </p:nvPr>
        </p:nvSpPr>
        <p:spPr/>
        <p:txBody>
          <a:bodyPr/>
          <a:lstStyle/>
          <a:p>
            <a:r>
              <a:rPr lang="en-AU" dirty="0"/>
              <a:t>Presented by – Christopher John Bond s376838</a:t>
            </a:r>
          </a:p>
          <a:p>
            <a:r>
              <a:rPr lang="en-AU" dirty="0"/>
              <a:t>Supervised by – Dr Maria </a:t>
            </a:r>
            <a:r>
              <a:rPr lang="en-AU" dirty="0" err="1"/>
              <a:t>Spichkova</a:t>
            </a:r>
            <a:endParaRPr lang="en-AU" dirty="0"/>
          </a:p>
        </p:txBody>
      </p:sp>
      <p:pic>
        <p:nvPicPr>
          <p:cNvPr id="4" name="Picture 3">
            <a:extLst>
              <a:ext uri="{FF2B5EF4-FFF2-40B4-BE49-F238E27FC236}">
                <a16:creationId xmlns:a16="http://schemas.microsoft.com/office/drawing/2014/main" id="{0F8EB6BB-BC4E-1828-9164-76674A07CE33}"/>
              </a:ext>
            </a:extLst>
          </p:cNvPr>
          <p:cNvPicPr>
            <a:picLocks noChangeAspect="1"/>
          </p:cNvPicPr>
          <p:nvPr/>
        </p:nvPicPr>
        <p:blipFill rotWithShape="1">
          <a:blip r:embed="rId3"/>
          <a:srcRect/>
          <a:stretch/>
        </p:blipFill>
        <p:spPr>
          <a:xfrm>
            <a:off x="0" y="0"/>
            <a:ext cx="1486107" cy="1047896"/>
          </a:xfrm>
          <a:prstGeom prst="rect">
            <a:avLst/>
          </a:prstGeom>
        </p:spPr>
      </p:pic>
    </p:spTree>
    <p:extLst>
      <p:ext uri="{BB962C8B-B14F-4D97-AF65-F5344CB8AC3E}">
        <p14:creationId xmlns:p14="http://schemas.microsoft.com/office/powerpoint/2010/main" val="2682940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8569-327B-43E7-8DC2-C4FA387C7764}"/>
              </a:ext>
            </a:extLst>
          </p:cNvPr>
          <p:cNvSpPr>
            <a:spLocks noGrp="1"/>
          </p:cNvSpPr>
          <p:nvPr>
            <p:ph type="title"/>
          </p:nvPr>
        </p:nvSpPr>
        <p:spPr>
          <a:xfrm>
            <a:off x="838200" y="316368"/>
            <a:ext cx="10515600" cy="1325563"/>
          </a:xfrm>
        </p:spPr>
        <p:txBody>
          <a:bodyPr/>
          <a:lstStyle/>
          <a:p>
            <a:r>
              <a:rPr lang="en-AU" dirty="0"/>
              <a:t>Experiment</a:t>
            </a:r>
          </a:p>
        </p:txBody>
      </p:sp>
      <p:sp>
        <p:nvSpPr>
          <p:cNvPr id="3" name="Content Placeholder 2">
            <a:extLst>
              <a:ext uri="{FF2B5EF4-FFF2-40B4-BE49-F238E27FC236}">
                <a16:creationId xmlns:a16="http://schemas.microsoft.com/office/drawing/2014/main" id="{601517B1-EC21-4CAB-B3F6-83910B0BAF25}"/>
              </a:ext>
            </a:extLst>
          </p:cNvPr>
          <p:cNvSpPr>
            <a:spLocks noGrp="1"/>
          </p:cNvSpPr>
          <p:nvPr>
            <p:ph idx="1"/>
          </p:nvPr>
        </p:nvSpPr>
        <p:spPr>
          <a:xfrm>
            <a:off x="760555" y="1328951"/>
            <a:ext cx="8713773" cy="2010266"/>
          </a:xfrm>
        </p:spPr>
        <p:txBody>
          <a:bodyPr vert="horz" lIns="91440" tIns="45720" rIns="91440" bIns="45720" rtlCol="0" anchor="t">
            <a:normAutofit/>
          </a:bodyPr>
          <a:lstStyle/>
          <a:p>
            <a:r>
              <a:rPr lang="en-AU" dirty="0"/>
              <a:t>Home PC</a:t>
            </a:r>
          </a:p>
          <a:p>
            <a:r>
              <a:rPr lang="en-AU" dirty="0"/>
              <a:t>1,251 Datasets </a:t>
            </a:r>
            <a:r>
              <a:rPr lang="en-AU" dirty="0">
                <a:solidFill>
                  <a:srgbClr val="00B050"/>
                </a:solidFill>
              </a:rPr>
              <a:t>successful</a:t>
            </a:r>
            <a:r>
              <a:rPr lang="en-AU" dirty="0"/>
              <a:t>. 72 Datasets </a:t>
            </a:r>
            <a:r>
              <a:rPr lang="en-AU" dirty="0">
                <a:solidFill>
                  <a:srgbClr val="FF0000"/>
                </a:solidFill>
              </a:rPr>
              <a:t>unsuccessful</a:t>
            </a:r>
            <a:endParaRPr lang="en-AU" dirty="0">
              <a:solidFill>
                <a:srgbClr val="FF0000"/>
              </a:solidFill>
              <a:cs typeface="Calibri"/>
            </a:endParaRPr>
          </a:p>
          <a:p>
            <a:r>
              <a:rPr lang="en-AU" dirty="0"/>
              <a:t>Produced Visual Results</a:t>
            </a:r>
            <a:endParaRPr lang="en-AU" dirty="0">
              <a:cs typeface="Calibri"/>
            </a:endParaRPr>
          </a:p>
          <a:p>
            <a:r>
              <a:rPr lang="en-AU" dirty="0"/>
              <a:t>Hedonic Preferences[9]</a:t>
            </a:r>
            <a:endParaRPr lang="en-AU" dirty="0">
              <a:cs typeface="Calibri"/>
            </a:endParaRPr>
          </a:p>
        </p:txBody>
      </p:sp>
      <p:pic>
        <p:nvPicPr>
          <p:cNvPr id="5" name="Picture 4" descr="Graphical user interface, text, application&#10;&#10;Description automatically generated">
            <a:extLst>
              <a:ext uri="{FF2B5EF4-FFF2-40B4-BE49-F238E27FC236}">
                <a16:creationId xmlns:a16="http://schemas.microsoft.com/office/drawing/2014/main" id="{12B6262B-F54B-48AE-B901-85E5B4C13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0027" y="3563937"/>
            <a:ext cx="6911946" cy="3043409"/>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87D19E25-2231-4F9E-BFE3-B95AA70D21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4247" y="3788229"/>
            <a:ext cx="7988984" cy="2260935"/>
          </a:xfrm>
          <a:prstGeom prst="rect">
            <a:avLst/>
          </a:prstGeom>
        </p:spPr>
      </p:pic>
      <p:grpSp>
        <p:nvGrpSpPr>
          <p:cNvPr id="43" name="Group 42">
            <a:extLst>
              <a:ext uri="{FF2B5EF4-FFF2-40B4-BE49-F238E27FC236}">
                <a16:creationId xmlns:a16="http://schemas.microsoft.com/office/drawing/2014/main" id="{E5D72FC5-1213-4E31-8EFC-74DAA991B901}"/>
              </a:ext>
            </a:extLst>
          </p:cNvPr>
          <p:cNvGrpSpPr/>
          <p:nvPr/>
        </p:nvGrpSpPr>
        <p:grpSpPr>
          <a:xfrm>
            <a:off x="1326925" y="3339847"/>
            <a:ext cx="8803627" cy="3491587"/>
            <a:chOff x="3301021" y="1675725"/>
            <a:chExt cx="8803627" cy="3491587"/>
          </a:xfrm>
        </p:grpSpPr>
        <p:sp>
          <p:nvSpPr>
            <p:cNvPr id="44" name="Rectangle 43">
              <a:extLst>
                <a:ext uri="{FF2B5EF4-FFF2-40B4-BE49-F238E27FC236}">
                  <a16:creationId xmlns:a16="http://schemas.microsoft.com/office/drawing/2014/main" id="{7C2C784C-C1B7-492A-BC2B-4758DFE4DBDC}"/>
                </a:ext>
              </a:extLst>
            </p:cNvPr>
            <p:cNvSpPr/>
            <p:nvPr/>
          </p:nvSpPr>
          <p:spPr>
            <a:xfrm>
              <a:off x="4660107" y="2568852"/>
              <a:ext cx="1143000"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PIRP-ILS</a:t>
              </a:r>
            </a:p>
          </p:txBody>
        </p:sp>
        <p:sp>
          <p:nvSpPr>
            <p:cNvPr id="45" name="Rectangle 44">
              <a:extLst>
                <a:ext uri="{FF2B5EF4-FFF2-40B4-BE49-F238E27FC236}">
                  <a16:creationId xmlns:a16="http://schemas.microsoft.com/office/drawing/2014/main" id="{3E7676CB-1476-429F-888C-E5D494A6B2CE}"/>
                </a:ext>
              </a:extLst>
            </p:cNvPr>
            <p:cNvSpPr/>
            <p:nvPr/>
          </p:nvSpPr>
          <p:spPr>
            <a:xfrm>
              <a:off x="5067302" y="3605213"/>
              <a:ext cx="1143000"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15 min</a:t>
              </a:r>
            </a:p>
          </p:txBody>
        </p:sp>
        <p:sp>
          <p:nvSpPr>
            <p:cNvPr id="46" name="Rectangle 45">
              <a:extLst>
                <a:ext uri="{FF2B5EF4-FFF2-40B4-BE49-F238E27FC236}">
                  <a16:creationId xmlns:a16="http://schemas.microsoft.com/office/drawing/2014/main" id="{F2539601-47BD-4DB6-B7E8-5D33729CDFFD}"/>
                </a:ext>
              </a:extLst>
            </p:cNvPr>
            <p:cNvSpPr/>
            <p:nvPr/>
          </p:nvSpPr>
          <p:spPr>
            <a:xfrm>
              <a:off x="9107529" y="2546532"/>
              <a:ext cx="1143000"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PIRP-C</a:t>
              </a:r>
            </a:p>
          </p:txBody>
        </p:sp>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8DF39AC1-569D-4724-8847-66A888D3C2D4}"/>
                    </a:ext>
                  </a:extLst>
                </p:cNvPr>
                <p:cNvSpPr/>
                <p:nvPr/>
              </p:nvSpPr>
              <p:spPr>
                <a:xfrm>
                  <a:off x="4217201" y="4478338"/>
                  <a:ext cx="381213"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ad>
                          <m:radPr>
                            <m:degHide m:val="on"/>
                            <m:ctrlPr>
                              <a:rPr lang="en-AU" i="1" smtClean="0">
                                <a:latin typeface="Cambria Math" panose="02040503050406030204" pitchFamily="18" charset="0"/>
                              </a:rPr>
                            </m:ctrlPr>
                          </m:radPr>
                          <m:deg/>
                          <m:e>
                            <m:r>
                              <a:rPr lang="en-AU" b="0" i="1" smtClean="0">
                                <a:latin typeface="Cambria Math" panose="02040503050406030204" pitchFamily="18" charset="0"/>
                              </a:rPr>
                              <m:t>𝑢</m:t>
                            </m:r>
                          </m:e>
                        </m:rad>
                      </m:oMath>
                    </m:oMathPara>
                  </a14:m>
                  <a:endParaRPr lang="en-AU" dirty="0"/>
                </a:p>
              </p:txBody>
            </p:sp>
          </mc:Choice>
          <mc:Fallback xmlns="">
            <p:sp>
              <p:nvSpPr>
                <p:cNvPr id="47" name="Rectangle 46">
                  <a:extLst>
                    <a:ext uri="{FF2B5EF4-FFF2-40B4-BE49-F238E27FC236}">
                      <a16:creationId xmlns:a16="http://schemas.microsoft.com/office/drawing/2014/main" id="{8DF39AC1-569D-4724-8847-66A888D3C2D4}"/>
                    </a:ext>
                  </a:extLst>
                </p:cNvPr>
                <p:cNvSpPr>
                  <a:spLocks noRot="1" noChangeAspect="1" noMove="1" noResize="1" noEditPoints="1" noAdjustHandles="1" noChangeArrowheads="1" noChangeShapeType="1" noTextEdit="1"/>
                </p:cNvSpPr>
                <p:nvPr/>
              </p:nvSpPr>
              <p:spPr>
                <a:xfrm>
                  <a:off x="4217201" y="4478338"/>
                  <a:ext cx="381213" cy="673100"/>
                </a:xfrm>
                <a:prstGeom prst="rect">
                  <a:avLst/>
                </a:prstGeom>
                <a:blipFill>
                  <a:blip r:embed="rId5"/>
                  <a:stretch>
                    <a:fillRect/>
                  </a:stretch>
                </a:blipFill>
              </p:spPr>
              <p:txBody>
                <a:bodyPr/>
                <a:lstStyle/>
                <a:p>
                  <a:r>
                    <a:rPr lang="en-AU">
                      <a:noFill/>
                    </a:rPr>
                    <a:t> </a:t>
                  </a:r>
                </a:p>
              </p:txBody>
            </p:sp>
          </mc:Fallback>
        </mc:AlternateContent>
        <p:sp>
          <p:nvSpPr>
            <p:cNvPr id="48" name="Rectangle 47">
              <a:extLst>
                <a:ext uri="{FF2B5EF4-FFF2-40B4-BE49-F238E27FC236}">
                  <a16:creationId xmlns:a16="http://schemas.microsoft.com/office/drawing/2014/main" id="{95C5FDA3-F9E1-4EAE-B210-BA937C07012D}"/>
                </a:ext>
              </a:extLst>
            </p:cNvPr>
            <p:cNvSpPr/>
            <p:nvPr/>
          </p:nvSpPr>
          <p:spPr>
            <a:xfrm>
              <a:off x="3440323" y="3597276"/>
              <a:ext cx="1143000"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10 min</a:t>
              </a:r>
            </a:p>
          </p:txBody>
        </p:sp>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0A6FF858-D263-485A-8158-C27B01DBBE82}"/>
                    </a:ext>
                  </a:extLst>
                </p:cNvPr>
                <p:cNvSpPr/>
                <p:nvPr/>
              </p:nvSpPr>
              <p:spPr>
                <a:xfrm>
                  <a:off x="3301021" y="4478338"/>
                  <a:ext cx="381214"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𝑢</m:t>
                            </m:r>
                          </m:e>
                          <m:sup>
                            <m:r>
                              <a:rPr lang="en-AU" b="0" i="1" smtClean="0">
                                <a:latin typeface="Cambria Math" panose="02040503050406030204" pitchFamily="18" charset="0"/>
                              </a:rPr>
                              <m:t>2</m:t>
                            </m:r>
                          </m:sup>
                        </m:sSup>
                      </m:oMath>
                    </m:oMathPara>
                  </a14:m>
                  <a:endParaRPr lang="en-AU" dirty="0"/>
                </a:p>
              </p:txBody>
            </p:sp>
          </mc:Choice>
          <mc:Fallback xmlns="">
            <p:sp>
              <p:nvSpPr>
                <p:cNvPr id="49" name="Rectangle 48">
                  <a:extLst>
                    <a:ext uri="{FF2B5EF4-FFF2-40B4-BE49-F238E27FC236}">
                      <a16:creationId xmlns:a16="http://schemas.microsoft.com/office/drawing/2014/main" id="{0A6FF858-D263-485A-8158-C27B01DBBE82}"/>
                    </a:ext>
                  </a:extLst>
                </p:cNvPr>
                <p:cNvSpPr>
                  <a:spLocks noRot="1" noChangeAspect="1" noMove="1" noResize="1" noEditPoints="1" noAdjustHandles="1" noChangeArrowheads="1" noChangeShapeType="1" noTextEdit="1"/>
                </p:cNvSpPr>
                <p:nvPr/>
              </p:nvSpPr>
              <p:spPr>
                <a:xfrm>
                  <a:off x="3301021" y="4478338"/>
                  <a:ext cx="381214" cy="673100"/>
                </a:xfrm>
                <a:prstGeom prst="rect">
                  <a:avLst/>
                </a:prstGeom>
                <a:blipFill>
                  <a:blip r:embed="rId6"/>
                  <a:stretch>
                    <a:fillRect l="-3125"/>
                  </a:stretch>
                </a:blipFill>
              </p:spPr>
              <p:txBody>
                <a:bodyPr/>
                <a:lstStyle/>
                <a:p>
                  <a:r>
                    <a:rPr lang="en-AU">
                      <a:noFill/>
                    </a:rPr>
                    <a:t> </a:t>
                  </a:r>
                </a:p>
              </p:txBody>
            </p:sp>
          </mc:Fallback>
        </mc:AlternateContent>
        <p:sp>
          <p:nvSpPr>
            <p:cNvPr id="50" name="Rectangle 49">
              <a:extLst>
                <a:ext uri="{FF2B5EF4-FFF2-40B4-BE49-F238E27FC236}">
                  <a16:creationId xmlns:a16="http://schemas.microsoft.com/office/drawing/2014/main" id="{D3F68D9D-277C-4C0F-B58C-6D60BA9700D5}"/>
                </a:ext>
              </a:extLst>
            </p:cNvPr>
            <p:cNvSpPr/>
            <p:nvPr/>
          </p:nvSpPr>
          <p:spPr>
            <a:xfrm>
              <a:off x="3770523" y="4470401"/>
              <a:ext cx="381213"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u</a:t>
              </a:r>
            </a:p>
          </p:txBody>
        </p:sp>
        <p:cxnSp>
          <p:nvCxnSpPr>
            <p:cNvPr id="51" name="Connector: Elbow 50">
              <a:extLst>
                <a:ext uri="{FF2B5EF4-FFF2-40B4-BE49-F238E27FC236}">
                  <a16:creationId xmlns:a16="http://schemas.microsoft.com/office/drawing/2014/main" id="{9D34142B-9C3B-43C7-8B53-7AC7186E022E}"/>
                </a:ext>
              </a:extLst>
            </p:cNvPr>
            <p:cNvCxnSpPr>
              <a:cxnSpLocks/>
              <a:stCxn id="57" idx="2"/>
              <a:endCxn id="46" idx="0"/>
            </p:cNvCxnSpPr>
            <p:nvPr/>
          </p:nvCxnSpPr>
          <p:spPr>
            <a:xfrm rot="16200000" flipH="1">
              <a:off x="8449857" y="1317359"/>
              <a:ext cx="197707" cy="226063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4D130430-2F24-49D8-9ADB-EA1DA2EFAC38}"/>
                </a:ext>
              </a:extLst>
            </p:cNvPr>
            <p:cNvCxnSpPr>
              <a:cxnSpLocks/>
              <a:stCxn id="44" idx="2"/>
              <a:endCxn id="45" idx="0"/>
            </p:cNvCxnSpPr>
            <p:nvPr/>
          </p:nvCxnSpPr>
          <p:spPr>
            <a:xfrm rot="16200000" flipH="1">
              <a:off x="5253574" y="3219984"/>
              <a:ext cx="363261" cy="4071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ED3278DE-E991-4AFC-B60F-646A8D6CFF4B}"/>
                </a:ext>
              </a:extLst>
            </p:cNvPr>
            <p:cNvCxnSpPr>
              <a:cxnSpLocks/>
              <a:stCxn id="44" idx="2"/>
              <a:endCxn id="48" idx="0"/>
            </p:cNvCxnSpPr>
            <p:nvPr/>
          </p:nvCxnSpPr>
          <p:spPr>
            <a:xfrm rot="5400000">
              <a:off x="4444053" y="2809722"/>
              <a:ext cx="355324" cy="12197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EC7CE5C9-67FA-44C0-A272-5A802B609520}"/>
                </a:ext>
              </a:extLst>
            </p:cNvPr>
            <p:cNvCxnSpPr>
              <a:cxnSpLocks/>
              <a:stCxn id="48" idx="2"/>
              <a:endCxn id="47" idx="0"/>
            </p:cNvCxnSpPr>
            <p:nvPr/>
          </p:nvCxnSpPr>
          <p:spPr>
            <a:xfrm rot="16200000" flipH="1">
              <a:off x="4105834" y="4176364"/>
              <a:ext cx="207962" cy="39598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4A3F75D9-E95B-42D4-BEBB-549B80F281AE}"/>
                </a:ext>
              </a:extLst>
            </p:cNvPr>
            <p:cNvCxnSpPr>
              <a:cxnSpLocks/>
              <a:stCxn id="48" idx="2"/>
              <a:endCxn id="50" idx="0"/>
            </p:cNvCxnSpPr>
            <p:nvPr/>
          </p:nvCxnSpPr>
          <p:spPr>
            <a:xfrm rot="5400000">
              <a:off x="3886465" y="4345042"/>
              <a:ext cx="200025" cy="506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7304CCDF-4B2E-4440-B594-CA6A5FD443E2}"/>
                </a:ext>
              </a:extLst>
            </p:cNvPr>
            <p:cNvCxnSpPr>
              <a:cxnSpLocks/>
              <a:stCxn id="48" idx="2"/>
              <a:endCxn id="49" idx="0"/>
            </p:cNvCxnSpPr>
            <p:nvPr/>
          </p:nvCxnSpPr>
          <p:spPr>
            <a:xfrm rot="5400000">
              <a:off x="3647745" y="4114260"/>
              <a:ext cx="207962" cy="5201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D936F9C9-9DEB-4660-A66C-C58149E1FB35}"/>
                </a:ext>
              </a:extLst>
            </p:cNvPr>
            <p:cNvSpPr/>
            <p:nvPr/>
          </p:nvSpPr>
          <p:spPr>
            <a:xfrm>
              <a:off x="6846892" y="1675725"/>
              <a:ext cx="1143000"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Dataset</a:t>
              </a:r>
            </a:p>
          </p:txBody>
        </p:sp>
        <p:cxnSp>
          <p:nvCxnSpPr>
            <p:cNvPr id="58" name="Connector: Elbow 57">
              <a:extLst>
                <a:ext uri="{FF2B5EF4-FFF2-40B4-BE49-F238E27FC236}">
                  <a16:creationId xmlns:a16="http://schemas.microsoft.com/office/drawing/2014/main" id="{6CF245E7-DAE0-4EA8-A800-BF2CEA3B6D2C}"/>
                </a:ext>
              </a:extLst>
            </p:cNvPr>
            <p:cNvCxnSpPr>
              <a:cxnSpLocks/>
              <a:stCxn id="57" idx="2"/>
              <a:endCxn id="44" idx="0"/>
            </p:cNvCxnSpPr>
            <p:nvPr/>
          </p:nvCxnSpPr>
          <p:spPr>
            <a:xfrm rot="5400000">
              <a:off x="6214987" y="1365446"/>
              <a:ext cx="220027" cy="218678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3967058C-671D-4835-811A-F7442BB0BEEE}"/>
                </a:ext>
              </a:extLst>
            </p:cNvPr>
            <p:cNvSpPr/>
            <p:nvPr/>
          </p:nvSpPr>
          <p:spPr>
            <a:xfrm>
              <a:off x="6363496" y="3605213"/>
              <a:ext cx="1143000"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20 min</a:t>
              </a:r>
            </a:p>
          </p:txBody>
        </p:sp>
        <p:cxnSp>
          <p:nvCxnSpPr>
            <p:cNvPr id="60" name="Connector: Elbow 59">
              <a:extLst>
                <a:ext uri="{FF2B5EF4-FFF2-40B4-BE49-F238E27FC236}">
                  <a16:creationId xmlns:a16="http://schemas.microsoft.com/office/drawing/2014/main" id="{811E9572-27BA-4CCA-AFC0-42832986F479}"/>
                </a:ext>
              </a:extLst>
            </p:cNvPr>
            <p:cNvCxnSpPr>
              <a:cxnSpLocks/>
              <a:stCxn id="44" idx="2"/>
              <a:endCxn id="59" idx="0"/>
            </p:cNvCxnSpPr>
            <p:nvPr/>
          </p:nvCxnSpPr>
          <p:spPr>
            <a:xfrm rot="16200000" flipH="1">
              <a:off x="5901671" y="2571887"/>
              <a:ext cx="363261" cy="17033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AF405072-0F44-468F-A067-AEA6004A896A}"/>
                    </a:ext>
                  </a:extLst>
                </p:cNvPr>
                <p:cNvSpPr/>
                <p:nvPr/>
              </p:nvSpPr>
              <p:spPr>
                <a:xfrm>
                  <a:off x="5863032" y="4494212"/>
                  <a:ext cx="381213"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ad>
                          <m:radPr>
                            <m:degHide m:val="on"/>
                            <m:ctrlPr>
                              <a:rPr lang="en-AU" i="1" smtClean="0">
                                <a:latin typeface="Cambria Math" panose="02040503050406030204" pitchFamily="18" charset="0"/>
                              </a:rPr>
                            </m:ctrlPr>
                          </m:radPr>
                          <m:deg/>
                          <m:e>
                            <m:r>
                              <a:rPr lang="en-AU" b="0" i="1" smtClean="0">
                                <a:latin typeface="Cambria Math" panose="02040503050406030204" pitchFamily="18" charset="0"/>
                              </a:rPr>
                              <m:t>𝑢</m:t>
                            </m:r>
                          </m:e>
                        </m:rad>
                      </m:oMath>
                    </m:oMathPara>
                  </a14:m>
                  <a:endParaRPr lang="en-AU" dirty="0"/>
                </a:p>
              </p:txBody>
            </p:sp>
          </mc:Choice>
          <mc:Fallback xmlns="">
            <p:sp>
              <p:nvSpPr>
                <p:cNvPr id="61" name="Rectangle 60">
                  <a:extLst>
                    <a:ext uri="{FF2B5EF4-FFF2-40B4-BE49-F238E27FC236}">
                      <a16:creationId xmlns:a16="http://schemas.microsoft.com/office/drawing/2014/main" id="{AF405072-0F44-468F-A067-AEA6004A896A}"/>
                    </a:ext>
                  </a:extLst>
                </p:cNvPr>
                <p:cNvSpPr>
                  <a:spLocks noRot="1" noChangeAspect="1" noMove="1" noResize="1" noEditPoints="1" noAdjustHandles="1" noChangeArrowheads="1" noChangeShapeType="1" noTextEdit="1"/>
                </p:cNvSpPr>
                <p:nvPr/>
              </p:nvSpPr>
              <p:spPr>
                <a:xfrm>
                  <a:off x="5863032" y="4494212"/>
                  <a:ext cx="381213" cy="673100"/>
                </a:xfrm>
                <a:prstGeom prst="rect">
                  <a:avLst/>
                </a:prstGeom>
                <a:blipFill>
                  <a:blip r:embed="rId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F0D3F5F8-F056-4900-A49B-DA51815F81B9}"/>
                    </a:ext>
                  </a:extLst>
                </p:cNvPr>
                <p:cNvSpPr/>
                <p:nvPr/>
              </p:nvSpPr>
              <p:spPr>
                <a:xfrm>
                  <a:off x="4946852" y="4494212"/>
                  <a:ext cx="381214"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𝑢</m:t>
                            </m:r>
                          </m:e>
                          <m:sup>
                            <m:r>
                              <a:rPr lang="en-AU" b="0" i="1" smtClean="0">
                                <a:latin typeface="Cambria Math" panose="02040503050406030204" pitchFamily="18" charset="0"/>
                              </a:rPr>
                              <m:t>2</m:t>
                            </m:r>
                          </m:sup>
                        </m:sSup>
                      </m:oMath>
                    </m:oMathPara>
                  </a14:m>
                  <a:endParaRPr lang="en-AU" dirty="0"/>
                </a:p>
              </p:txBody>
            </p:sp>
          </mc:Choice>
          <mc:Fallback xmlns="">
            <p:sp>
              <p:nvSpPr>
                <p:cNvPr id="62" name="Rectangle 61">
                  <a:extLst>
                    <a:ext uri="{FF2B5EF4-FFF2-40B4-BE49-F238E27FC236}">
                      <a16:creationId xmlns:a16="http://schemas.microsoft.com/office/drawing/2014/main" id="{F0D3F5F8-F056-4900-A49B-DA51815F81B9}"/>
                    </a:ext>
                  </a:extLst>
                </p:cNvPr>
                <p:cNvSpPr>
                  <a:spLocks noRot="1" noChangeAspect="1" noMove="1" noResize="1" noEditPoints="1" noAdjustHandles="1" noChangeArrowheads="1" noChangeShapeType="1" noTextEdit="1"/>
                </p:cNvSpPr>
                <p:nvPr/>
              </p:nvSpPr>
              <p:spPr>
                <a:xfrm>
                  <a:off x="4946852" y="4494212"/>
                  <a:ext cx="381214" cy="673100"/>
                </a:xfrm>
                <a:prstGeom prst="rect">
                  <a:avLst/>
                </a:prstGeom>
                <a:blipFill>
                  <a:blip r:embed="rId8"/>
                  <a:stretch>
                    <a:fillRect l="-3125"/>
                  </a:stretch>
                </a:blipFill>
              </p:spPr>
              <p:txBody>
                <a:bodyPr/>
                <a:lstStyle/>
                <a:p>
                  <a:r>
                    <a:rPr lang="en-AU">
                      <a:noFill/>
                    </a:rPr>
                    <a:t> </a:t>
                  </a:r>
                </a:p>
              </p:txBody>
            </p:sp>
          </mc:Fallback>
        </mc:AlternateContent>
        <p:sp>
          <p:nvSpPr>
            <p:cNvPr id="63" name="Rectangle 62">
              <a:extLst>
                <a:ext uri="{FF2B5EF4-FFF2-40B4-BE49-F238E27FC236}">
                  <a16:creationId xmlns:a16="http://schemas.microsoft.com/office/drawing/2014/main" id="{AB6F08A3-08FC-4462-9B4B-437F9FBAD9AA}"/>
                </a:ext>
              </a:extLst>
            </p:cNvPr>
            <p:cNvSpPr/>
            <p:nvPr/>
          </p:nvSpPr>
          <p:spPr>
            <a:xfrm>
              <a:off x="5416354" y="4486275"/>
              <a:ext cx="381213"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u</a:t>
              </a:r>
            </a:p>
          </p:txBody>
        </p:sp>
        <p:cxnSp>
          <p:nvCxnSpPr>
            <p:cNvPr id="64" name="Connector: Elbow 63">
              <a:extLst>
                <a:ext uri="{FF2B5EF4-FFF2-40B4-BE49-F238E27FC236}">
                  <a16:creationId xmlns:a16="http://schemas.microsoft.com/office/drawing/2014/main" id="{410C1C21-42D5-4B04-8DDB-2493B1F54934}"/>
                </a:ext>
              </a:extLst>
            </p:cNvPr>
            <p:cNvCxnSpPr>
              <a:cxnSpLocks/>
              <a:endCxn id="61" idx="0"/>
            </p:cNvCxnSpPr>
            <p:nvPr/>
          </p:nvCxnSpPr>
          <p:spPr>
            <a:xfrm rot="16200000" flipH="1">
              <a:off x="5751665" y="4192238"/>
              <a:ext cx="207962" cy="39598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8B4F1282-503B-434C-97E2-52BC75802894}"/>
                </a:ext>
              </a:extLst>
            </p:cNvPr>
            <p:cNvCxnSpPr>
              <a:cxnSpLocks/>
              <a:endCxn id="63" idx="0"/>
            </p:cNvCxnSpPr>
            <p:nvPr/>
          </p:nvCxnSpPr>
          <p:spPr>
            <a:xfrm rot="5400000">
              <a:off x="5532296" y="4360916"/>
              <a:ext cx="200025" cy="506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AE9E3154-30DA-4852-A634-5DE186F140E5}"/>
                </a:ext>
              </a:extLst>
            </p:cNvPr>
            <p:cNvCxnSpPr>
              <a:cxnSpLocks/>
              <a:endCxn id="62" idx="0"/>
            </p:cNvCxnSpPr>
            <p:nvPr/>
          </p:nvCxnSpPr>
          <p:spPr>
            <a:xfrm rot="5400000">
              <a:off x="5293576" y="4130134"/>
              <a:ext cx="207962" cy="5201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10A15E7B-4844-4B01-9FF3-E371E2C4C358}"/>
                    </a:ext>
                  </a:extLst>
                </p:cNvPr>
                <p:cNvSpPr/>
                <p:nvPr/>
              </p:nvSpPr>
              <p:spPr>
                <a:xfrm>
                  <a:off x="7269540" y="4468537"/>
                  <a:ext cx="381213"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ad>
                          <m:radPr>
                            <m:degHide m:val="on"/>
                            <m:ctrlPr>
                              <a:rPr lang="en-AU" i="1" smtClean="0">
                                <a:latin typeface="Cambria Math" panose="02040503050406030204" pitchFamily="18" charset="0"/>
                              </a:rPr>
                            </m:ctrlPr>
                          </m:radPr>
                          <m:deg/>
                          <m:e>
                            <m:r>
                              <a:rPr lang="en-AU" b="0" i="1" smtClean="0">
                                <a:latin typeface="Cambria Math" panose="02040503050406030204" pitchFamily="18" charset="0"/>
                              </a:rPr>
                              <m:t>𝑢</m:t>
                            </m:r>
                          </m:e>
                        </m:rad>
                      </m:oMath>
                    </m:oMathPara>
                  </a14:m>
                  <a:endParaRPr lang="en-AU" dirty="0"/>
                </a:p>
              </p:txBody>
            </p:sp>
          </mc:Choice>
          <mc:Fallback xmlns="">
            <p:sp>
              <p:nvSpPr>
                <p:cNvPr id="67" name="Rectangle 66">
                  <a:extLst>
                    <a:ext uri="{FF2B5EF4-FFF2-40B4-BE49-F238E27FC236}">
                      <a16:creationId xmlns:a16="http://schemas.microsoft.com/office/drawing/2014/main" id="{10A15E7B-4844-4B01-9FF3-E371E2C4C358}"/>
                    </a:ext>
                  </a:extLst>
                </p:cNvPr>
                <p:cNvSpPr>
                  <a:spLocks noRot="1" noChangeAspect="1" noMove="1" noResize="1" noEditPoints="1" noAdjustHandles="1" noChangeArrowheads="1" noChangeShapeType="1" noTextEdit="1"/>
                </p:cNvSpPr>
                <p:nvPr/>
              </p:nvSpPr>
              <p:spPr>
                <a:xfrm>
                  <a:off x="7269540" y="4468537"/>
                  <a:ext cx="381213" cy="673100"/>
                </a:xfrm>
                <a:prstGeom prst="rect">
                  <a:avLst/>
                </a:prstGeom>
                <a:blipFill>
                  <a:blip r:embed="rId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8" name="Rectangle 67">
                  <a:extLst>
                    <a:ext uri="{FF2B5EF4-FFF2-40B4-BE49-F238E27FC236}">
                      <a16:creationId xmlns:a16="http://schemas.microsoft.com/office/drawing/2014/main" id="{D0F6BF30-EA5D-4456-A2CE-0EADC8C9F325}"/>
                    </a:ext>
                  </a:extLst>
                </p:cNvPr>
                <p:cNvSpPr/>
                <p:nvPr/>
              </p:nvSpPr>
              <p:spPr>
                <a:xfrm>
                  <a:off x="6353360" y="4468537"/>
                  <a:ext cx="381214"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𝑢</m:t>
                            </m:r>
                          </m:e>
                          <m:sup>
                            <m:r>
                              <a:rPr lang="en-AU" b="0" i="1" smtClean="0">
                                <a:latin typeface="Cambria Math" panose="02040503050406030204" pitchFamily="18" charset="0"/>
                              </a:rPr>
                              <m:t>2</m:t>
                            </m:r>
                          </m:sup>
                        </m:sSup>
                      </m:oMath>
                    </m:oMathPara>
                  </a14:m>
                  <a:endParaRPr lang="en-AU" dirty="0"/>
                </a:p>
              </p:txBody>
            </p:sp>
          </mc:Choice>
          <mc:Fallback xmlns="">
            <p:sp>
              <p:nvSpPr>
                <p:cNvPr id="68" name="Rectangle 67">
                  <a:extLst>
                    <a:ext uri="{FF2B5EF4-FFF2-40B4-BE49-F238E27FC236}">
                      <a16:creationId xmlns:a16="http://schemas.microsoft.com/office/drawing/2014/main" id="{D0F6BF30-EA5D-4456-A2CE-0EADC8C9F325}"/>
                    </a:ext>
                  </a:extLst>
                </p:cNvPr>
                <p:cNvSpPr>
                  <a:spLocks noRot="1" noChangeAspect="1" noMove="1" noResize="1" noEditPoints="1" noAdjustHandles="1" noChangeArrowheads="1" noChangeShapeType="1" noTextEdit="1"/>
                </p:cNvSpPr>
                <p:nvPr/>
              </p:nvSpPr>
              <p:spPr>
                <a:xfrm>
                  <a:off x="6353360" y="4468537"/>
                  <a:ext cx="381214" cy="673100"/>
                </a:xfrm>
                <a:prstGeom prst="rect">
                  <a:avLst/>
                </a:prstGeom>
                <a:blipFill>
                  <a:blip r:embed="rId10"/>
                  <a:stretch>
                    <a:fillRect l="-3077"/>
                  </a:stretch>
                </a:blipFill>
              </p:spPr>
              <p:txBody>
                <a:bodyPr/>
                <a:lstStyle/>
                <a:p>
                  <a:r>
                    <a:rPr lang="en-AU">
                      <a:noFill/>
                    </a:rPr>
                    <a:t> </a:t>
                  </a:r>
                </a:p>
              </p:txBody>
            </p:sp>
          </mc:Fallback>
        </mc:AlternateContent>
        <p:sp>
          <p:nvSpPr>
            <p:cNvPr id="69" name="Rectangle 68">
              <a:extLst>
                <a:ext uri="{FF2B5EF4-FFF2-40B4-BE49-F238E27FC236}">
                  <a16:creationId xmlns:a16="http://schemas.microsoft.com/office/drawing/2014/main" id="{281D34F4-7083-4841-A7D7-FF1DCF626774}"/>
                </a:ext>
              </a:extLst>
            </p:cNvPr>
            <p:cNvSpPr/>
            <p:nvPr/>
          </p:nvSpPr>
          <p:spPr>
            <a:xfrm>
              <a:off x="6822862" y="4460600"/>
              <a:ext cx="381213"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u</a:t>
              </a:r>
            </a:p>
          </p:txBody>
        </p:sp>
        <p:cxnSp>
          <p:nvCxnSpPr>
            <p:cNvPr id="70" name="Connector: Elbow 69">
              <a:extLst>
                <a:ext uri="{FF2B5EF4-FFF2-40B4-BE49-F238E27FC236}">
                  <a16:creationId xmlns:a16="http://schemas.microsoft.com/office/drawing/2014/main" id="{4CA62947-A113-458C-A124-D036F506DDB9}"/>
                </a:ext>
              </a:extLst>
            </p:cNvPr>
            <p:cNvCxnSpPr>
              <a:cxnSpLocks/>
              <a:endCxn id="67" idx="0"/>
            </p:cNvCxnSpPr>
            <p:nvPr/>
          </p:nvCxnSpPr>
          <p:spPr>
            <a:xfrm rot="16200000" flipH="1">
              <a:off x="7158173" y="4166563"/>
              <a:ext cx="207962" cy="39598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734E243E-DCDE-4834-8C16-A649D062FF44}"/>
                </a:ext>
              </a:extLst>
            </p:cNvPr>
            <p:cNvCxnSpPr>
              <a:cxnSpLocks/>
              <a:endCxn id="69" idx="0"/>
            </p:cNvCxnSpPr>
            <p:nvPr/>
          </p:nvCxnSpPr>
          <p:spPr>
            <a:xfrm rot="5400000">
              <a:off x="6938804" y="4335241"/>
              <a:ext cx="200025" cy="506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5A7AA161-309F-470D-8105-D57DDBC41945}"/>
                </a:ext>
              </a:extLst>
            </p:cNvPr>
            <p:cNvCxnSpPr>
              <a:cxnSpLocks/>
              <a:endCxn id="68" idx="0"/>
            </p:cNvCxnSpPr>
            <p:nvPr/>
          </p:nvCxnSpPr>
          <p:spPr>
            <a:xfrm rot="5400000">
              <a:off x="6700084" y="4104459"/>
              <a:ext cx="207962" cy="5201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2C47C03D-291B-408D-8050-C44FB0A6BCDE}"/>
                </a:ext>
              </a:extLst>
            </p:cNvPr>
            <p:cNvSpPr/>
            <p:nvPr/>
          </p:nvSpPr>
          <p:spPr>
            <a:xfrm>
              <a:off x="9521197" y="3579538"/>
              <a:ext cx="1143000"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15 min</a:t>
              </a:r>
            </a:p>
          </p:txBody>
        </p:sp>
        <mc:AlternateContent xmlns:mc="http://schemas.openxmlformats.org/markup-compatibility/2006" xmlns:a14="http://schemas.microsoft.com/office/drawing/2010/main">
          <mc:Choice Requires="a14">
            <p:sp>
              <p:nvSpPr>
                <p:cNvPr id="74" name="Rectangle 73">
                  <a:extLst>
                    <a:ext uri="{FF2B5EF4-FFF2-40B4-BE49-F238E27FC236}">
                      <a16:creationId xmlns:a16="http://schemas.microsoft.com/office/drawing/2014/main" id="{07638142-8031-470E-B918-261031256E75}"/>
                    </a:ext>
                  </a:extLst>
                </p:cNvPr>
                <p:cNvSpPr/>
                <p:nvPr/>
              </p:nvSpPr>
              <p:spPr>
                <a:xfrm>
                  <a:off x="8671096" y="4452663"/>
                  <a:ext cx="381213"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ad>
                          <m:radPr>
                            <m:degHide m:val="on"/>
                            <m:ctrlPr>
                              <a:rPr lang="en-AU" i="1" smtClean="0">
                                <a:latin typeface="Cambria Math" panose="02040503050406030204" pitchFamily="18" charset="0"/>
                              </a:rPr>
                            </m:ctrlPr>
                          </m:radPr>
                          <m:deg/>
                          <m:e>
                            <m:r>
                              <a:rPr lang="en-AU" b="0" i="1" smtClean="0">
                                <a:latin typeface="Cambria Math" panose="02040503050406030204" pitchFamily="18" charset="0"/>
                              </a:rPr>
                              <m:t>𝑢</m:t>
                            </m:r>
                          </m:e>
                        </m:rad>
                      </m:oMath>
                    </m:oMathPara>
                  </a14:m>
                  <a:endParaRPr lang="en-AU" dirty="0"/>
                </a:p>
              </p:txBody>
            </p:sp>
          </mc:Choice>
          <mc:Fallback xmlns="">
            <p:sp>
              <p:nvSpPr>
                <p:cNvPr id="74" name="Rectangle 73">
                  <a:extLst>
                    <a:ext uri="{FF2B5EF4-FFF2-40B4-BE49-F238E27FC236}">
                      <a16:creationId xmlns:a16="http://schemas.microsoft.com/office/drawing/2014/main" id="{07638142-8031-470E-B918-261031256E75}"/>
                    </a:ext>
                  </a:extLst>
                </p:cNvPr>
                <p:cNvSpPr>
                  <a:spLocks noRot="1" noChangeAspect="1" noMove="1" noResize="1" noEditPoints="1" noAdjustHandles="1" noChangeArrowheads="1" noChangeShapeType="1" noTextEdit="1"/>
                </p:cNvSpPr>
                <p:nvPr/>
              </p:nvSpPr>
              <p:spPr>
                <a:xfrm>
                  <a:off x="8671096" y="4452663"/>
                  <a:ext cx="381213" cy="673100"/>
                </a:xfrm>
                <a:prstGeom prst="rect">
                  <a:avLst/>
                </a:prstGeom>
                <a:blipFill>
                  <a:blip r:embed="rId11"/>
                  <a:stretch>
                    <a:fillRect/>
                  </a:stretch>
                </a:blipFill>
              </p:spPr>
              <p:txBody>
                <a:bodyPr/>
                <a:lstStyle/>
                <a:p>
                  <a:r>
                    <a:rPr lang="en-AU">
                      <a:noFill/>
                    </a:rPr>
                    <a:t> </a:t>
                  </a:r>
                </a:p>
              </p:txBody>
            </p:sp>
          </mc:Fallback>
        </mc:AlternateContent>
        <p:sp>
          <p:nvSpPr>
            <p:cNvPr id="75" name="Rectangle 74">
              <a:extLst>
                <a:ext uri="{FF2B5EF4-FFF2-40B4-BE49-F238E27FC236}">
                  <a16:creationId xmlns:a16="http://schemas.microsoft.com/office/drawing/2014/main" id="{8BC29F4E-2C34-4BC4-8B9C-C86709622158}"/>
                </a:ext>
              </a:extLst>
            </p:cNvPr>
            <p:cNvSpPr/>
            <p:nvPr/>
          </p:nvSpPr>
          <p:spPr>
            <a:xfrm>
              <a:off x="7894218" y="3571601"/>
              <a:ext cx="1143000"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10 min</a:t>
              </a:r>
            </a:p>
          </p:txBody>
        </p:sp>
        <mc:AlternateContent xmlns:mc="http://schemas.openxmlformats.org/markup-compatibility/2006" xmlns:a14="http://schemas.microsoft.com/office/drawing/2010/main">
          <mc:Choice Requires="a14">
            <p:sp>
              <p:nvSpPr>
                <p:cNvPr id="76" name="Rectangle 75">
                  <a:extLst>
                    <a:ext uri="{FF2B5EF4-FFF2-40B4-BE49-F238E27FC236}">
                      <a16:creationId xmlns:a16="http://schemas.microsoft.com/office/drawing/2014/main" id="{301AF92D-7662-4E23-B4A3-B498ECB0B4BE}"/>
                    </a:ext>
                  </a:extLst>
                </p:cNvPr>
                <p:cNvSpPr/>
                <p:nvPr/>
              </p:nvSpPr>
              <p:spPr>
                <a:xfrm>
                  <a:off x="7754916" y="4452663"/>
                  <a:ext cx="381214"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𝑢</m:t>
                            </m:r>
                          </m:e>
                          <m:sup>
                            <m:r>
                              <a:rPr lang="en-AU" b="0" i="1" smtClean="0">
                                <a:latin typeface="Cambria Math" panose="02040503050406030204" pitchFamily="18" charset="0"/>
                              </a:rPr>
                              <m:t>2</m:t>
                            </m:r>
                          </m:sup>
                        </m:sSup>
                      </m:oMath>
                    </m:oMathPara>
                  </a14:m>
                  <a:endParaRPr lang="en-AU" dirty="0"/>
                </a:p>
              </p:txBody>
            </p:sp>
          </mc:Choice>
          <mc:Fallback xmlns="">
            <p:sp>
              <p:nvSpPr>
                <p:cNvPr id="76" name="Rectangle 75">
                  <a:extLst>
                    <a:ext uri="{FF2B5EF4-FFF2-40B4-BE49-F238E27FC236}">
                      <a16:creationId xmlns:a16="http://schemas.microsoft.com/office/drawing/2014/main" id="{301AF92D-7662-4E23-B4A3-B498ECB0B4BE}"/>
                    </a:ext>
                  </a:extLst>
                </p:cNvPr>
                <p:cNvSpPr>
                  <a:spLocks noRot="1" noChangeAspect="1" noMove="1" noResize="1" noEditPoints="1" noAdjustHandles="1" noChangeArrowheads="1" noChangeShapeType="1" noTextEdit="1"/>
                </p:cNvSpPr>
                <p:nvPr/>
              </p:nvSpPr>
              <p:spPr>
                <a:xfrm>
                  <a:off x="7754916" y="4452663"/>
                  <a:ext cx="381214" cy="673100"/>
                </a:xfrm>
                <a:prstGeom prst="rect">
                  <a:avLst/>
                </a:prstGeom>
                <a:blipFill>
                  <a:blip r:embed="rId12"/>
                  <a:stretch>
                    <a:fillRect l="-3077"/>
                  </a:stretch>
                </a:blipFill>
              </p:spPr>
              <p:txBody>
                <a:bodyPr/>
                <a:lstStyle/>
                <a:p>
                  <a:r>
                    <a:rPr lang="en-AU">
                      <a:noFill/>
                    </a:rPr>
                    <a:t> </a:t>
                  </a:r>
                </a:p>
              </p:txBody>
            </p:sp>
          </mc:Fallback>
        </mc:AlternateContent>
        <p:sp>
          <p:nvSpPr>
            <p:cNvPr id="77" name="Rectangle 76">
              <a:extLst>
                <a:ext uri="{FF2B5EF4-FFF2-40B4-BE49-F238E27FC236}">
                  <a16:creationId xmlns:a16="http://schemas.microsoft.com/office/drawing/2014/main" id="{61E5F4AB-FE68-444F-B437-F3A5DD45BD44}"/>
                </a:ext>
              </a:extLst>
            </p:cNvPr>
            <p:cNvSpPr/>
            <p:nvPr/>
          </p:nvSpPr>
          <p:spPr>
            <a:xfrm>
              <a:off x="8224418" y="4444726"/>
              <a:ext cx="381213"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u</a:t>
              </a:r>
            </a:p>
          </p:txBody>
        </p:sp>
        <p:cxnSp>
          <p:nvCxnSpPr>
            <p:cNvPr id="78" name="Connector: Elbow 77">
              <a:extLst>
                <a:ext uri="{FF2B5EF4-FFF2-40B4-BE49-F238E27FC236}">
                  <a16:creationId xmlns:a16="http://schemas.microsoft.com/office/drawing/2014/main" id="{BFF6A0ED-2C89-4F71-9651-B721D5D5732E}"/>
                </a:ext>
              </a:extLst>
            </p:cNvPr>
            <p:cNvCxnSpPr>
              <a:cxnSpLocks/>
              <a:endCxn id="73" idx="0"/>
            </p:cNvCxnSpPr>
            <p:nvPr/>
          </p:nvCxnSpPr>
          <p:spPr>
            <a:xfrm rot="16200000" flipH="1">
              <a:off x="9631269" y="3118109"/>
              <a:ext cx="515661" cy="4071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349E36DD-B850-41C4-8652-D9497F323920}"/>
                </a:ext>
              </a:extLst>
            </p:cNvPr>
            <p:cNvCxnSpPr>
              <a:cxnSpLocks/>
              <a:endCxn id="75" idx="0"/>
            </p:cNvCxnSpPr>
            <p:nvPr/>
          </p:nvCxnSpPr>
          <p:spPr>
            <a:xfrm rot="5400000">
              <a:off x="8821748" y="2707847"/>
              <a:ext cx="507724" cy="12197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C9AF8C71-D513-4DA3-B2E5-DD267A0EF50D}"/>
                </a:ext>
              </a:extLst>
            </p:cNvPr>
            <p:cNvCxnSpPr>
              <a:cxnSpLocks/>
              <a:stCxn id="75" idx="2"/>
              <a:endCxn id="74" idx="0"/>
            </p:cNvCxnSpPr>
            <p:nvPr/>
          </p:nvCxnSpPr>
          <p:spPr>
            <a:xfrm rot="16200000" flipH="1">
              <a:off x="8559729" y="4150689"/>
              <a:ext cx="207962" cy="39598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D61A8B0B-03DB-4F3D-8934-452CDAFF6B6D}"/>
                </a:ext>
              </a:extLst>
            </p:cNvPr>
            <p:cNvCxnSpPr>
              <a:cxnSpLocks/>
              <a:stCxn id="75" idx="2"/>
              <a:endCxn id="77" idx="0"/>
            </p:cNvCxnSpPr>
            <p:nvPr/>
          </p:nvCxnSpPr>
          <p:spPr>
            <a:xfrm rot="5400000">
              <a:off x="8340360" y="4319367"/>
              <a:ext cx="200025" cy="506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6A61BAE7-99ED-4C0C-8769-9FFB7BC2C725}"/>
                </a:ext>
              </a:extLst>
            </p:cNvPr>
            <p:cNvCxnSpPr>
              <a:cxnSpLocks/>
              <a:stCxn id="75" idx="2"/>
              <a:endCxn id="76" idx="0"/>
            </p:cNvCxnSpPr>
            <p:nvPr/>
          </p:nvCxnSpPr>
          <p:spPr>
            <a:xfrm rot="5400000">
              <a:off x="8101640" y="4088585"/>
              <a:ext cx="207962" cy="5201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78C76737-6C8D-4E56-AD50-71338F502B41}"/>
                </a:ext>
              </a:extLst>
            </p:cNvPr>
            <p:cNvSpPr/>
            <p:nvPr/>
          </p:nvSpPr>
          <p:spPr>
            <a:xfrm>
              <a:off x="10817391" y="3579538"/>
              <a:ext cx="1143000"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20 min</a:t>
              </a:r>
            </a:p>
          </p:txBody>
        </p:sp>
        <p:cxnSp>
          <p:nvCxnSpPr>
            <p:cNvPr id="84" name="Connector: Elbow 83">
              <a:extLst>
                <a:ext uri="{FF2B5EF4-FFF2-40B4-BE49-F238E27FC236}">
                  <a16:creationId xmlns:a16="http://schemas.microsoft.com/office/drawing/2014/main" id="{9EC65230-D7A0-4E73-9A2E-CC96E6FE410E}"/>
                </a:ext>
              </a:extLst>
            </p:cNvPr>
            <p:cNvCxnSpPr>
              <a:cxnSpLocks/>
              <a:endCxn id="83" idx="0"/>
            </p:cNvCxnSpPr>
            <p:nvPr/>
          </p:nvCxnSpPr>
          <p:spPr>
            <a:xfrm rot="16200000" flipH="1">
              <a:off x="10279366" y="2470012"/>
              <a:ext cx="515661" cy="17033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287FC19B-E331-4CA2-A046-AC651644114B}"/>
                    </a:ext>
                  </a:extLst>
                </p:cNvPr>
                <p:cNvSpPr/>
                <p:nvPr/>
              </p:nvSpPr>
              <p:spPr>
                <a:xfrm>
                  <a:off x="10316927" y="4468537"/>
                  <a:ext cx="381213"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ad>
                          <m:radPr>
                            <m:degHide m:val="on"/>
                            <m:ctrlPr>
                              <a:rPr lang="en-AU" i="1" smtClean="0">
                                <a:latin typeface="Cambria Math" panose="02040503050406030204" pitchFamily="18" charset="0"/>
                              </a:rPr>
                            </m:ctrlPr>
                          </m:radPr>
                          <m:deg/>
                          <m:e>
                            <m:r>
                              <a:rPr lang="en-AU" b="0" i="1" smtClean="0">
                                <a:latin typeface="Cambria Math" panose="02040503050406030204" pitchFamily="18" charset="0"/>
                              </a:rPr>
                              <m:t>𝑢</m:t>
                            </m:r>
                          </m:e>
                        </m:rad>
                      </m:oMath>
                    </m:oMathPara>
                  </a14:m>
                  <a:endParaRPr lang="en-AU" dirty="0"/>
                </a:p>
              </p:txBody>
            </p:sp>
          </mc:Choice>
          <mc:Fallback xmlns="">
            <p:sp>
              <p:nvSpPr>
                <p:cNvPr id="85" name="Rectangle 84">
                  <a:extLst>
                    <a:ext uri="{FF2B5EF4-FFF2-40B4-BE49-F238E27FC236}">
                      <a16:creationId xmlns:a16="http://schemas.microsoft.com/office/drawing/2014/main" id="{287FC19B-E331-4CA2-A046-AC651644114B}"/>
                    </a:ext>
                  </a:extLst>
                </p:cNvPr>
                <p:cNvSpPr>
                  <a:spLocks noRot="1" noChangeAspect="1" noMove="1" noResize="1" noEditPoints="1" noAdjustHandles="1" noChangeArrowheads="1" noChangeShapeType="1" noTextEdit="1"/>
                </p:cNvSpPr>
                <p:nvPr/>
              </p:nvSpPr>
              <p:spPr>
                <a:xfrm>
                  <a:off x="10316927" y="4468537"/>
                  <a:ext cx="381213" cy="673100"/>
                </a:xfrm>
                <a:prstGeom prst="rect">
                  <a:avLst/>
                </a:prstGeom>
                <a:blipFill>
                  <a:blip r:embed="rId1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A8516A4B-A2D7-413B-93DD-B1D5DE776689}"/>
                    </a:ext>
                  </a:extLst>
                </p:cNvPr>
                <p:cNvSpPr/>
                <p:nvPr/>
              </p:nvSpPr>
              <p:spPr>
                <a:xfrm>
                  <a:off x="9400747" y="4468537"/>
                  <a:ext cx="381214"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𝑢</m:t>
                            </m:r>
                          </m:e>
                          <m:sup>
                            <m:r>
                              <a:rPr lang="en-AU" b="0" i="1" smtClean="0">
                                <a:latin typeface="Cambria Math" panose="02040503050406030204" pitchFamily="18" charset="0"/>
                              </a:rPr>
                              <m:t>2</m:t>
                            </m:r>
                          </m:sup>
                        </m:sSup>
                      </m:oMath>
                    </m:oMathPara>
                  </a14:m>
                  <a:endParaRPr lang="en-AU" dirty="0"/>
                </a:p>
              </p:txBody>
            </p:sp>
          </mc:Choice>
          <mc:Fallback xmlns="">
            <p:sp>
              <p:nvSpPr>
                <p:cNvPr id="86" name="Rectangle 85">
                  <a:extLst>
                    <a:ext uri="{FF2B5EF4-FFF2-40B4-BE49-F238E27FC236}">
                      <a16:creationId xmlns:a16="http://schemas.microsoft.com/office/drawing/2014/main" id="{A8516A4B-A2D7-413B-93DD-B1D5DE776689}"/>
                    </a:ext>
                  </a:extLst>
                </p:cNvPr>
                <p:cNvSpPr>
                  <a:spLocks noRot="1" noChangeAspect="1" noMove="1" noResize="1" noEditPoints="1" noAdjustHandles="1" noChangeArrowheads="1" noChangeShapeType="1" noTextEdit="1"/>
                </p:cNvSpPr>
                <p:nvPr/>
              </p:nvSpPr>
              <p:spPr>
                <a:xfrm>
                  <a:off x="9400747" y="4468537"/>
                  <a:ext cx="381214" cy="673100"/>
                </a:xfrm>
                <a:prstGeom prst="rect">
                  <a:avLst/>
                </a:prstGeom>
                <a:blipFill>
                  <a:blip r:embed="rId14"/>
                  <a:stretch>
                    <a:fillRect l="-3077"/>
                  </a:stretch>
                </a:blipFill>
              </p:spPr>
              <p:txBody>
                <a:bodyPr/>
                <a:lstStyle/>
                <a:p>
                  <a:r>
                    <a:rPr lang="en-AU">
                      <a:noFill/>
                    </a:rPr>
                    <a:t> </a:t>
                  </a:r>
                </a:p>
              </p:txBody>
            </p:sp>
          </mc:Fallback>
        </mc:AlternateContent>
        <p:sp>
          <p:nvSpPr>
            <p:cNvPr id="87" name="Rectangle 86">
              <a:extLst>
                <a:ext uri="{FF2B5EF4-FFF2-40B4-BE49-F238E27FC236}">
                  <a16:creationId xmlns:a16="http://schemas.microsoft.com/office/drawing/2014/main" id="{211FDD88-9F8D-42B1-8406-61C62D83C891}"/>
                </a:ext>
              </a:extLst>
            </p:cNvPr>
            <p:cNvSpPr/>
            <p:nvPr/>
          </p:nvSpPr>
          <p:spPr>
            <a:xfrm>
              <a:off x="9870249" y="4460600"/>
              <a:ext cx="381213"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u</a:t>
              </a:r>
            </a:p>
          </p:txBody>
        </p:sp>
        <p:cxnSp>
          <p:nvCxnSpPr>
            <p:cNvPr id="88" name="Connector: Elbow 87">
              <a:extLst>
                <a:ext uri="{FF2B5EF4-FFF2-40B4-BE49-F238E27FC236}">
                  <a16:creationId xmlns:a16="http://schemas.microsoft.com/office/drawing/2014/main" id="{982562D7-88B2-493D-89F8-2848A55A7145}"/>
                </a:ext>
              </a:extLst>
            </p:cNvPr>
            <p:cNvCxnSpPr>
              <a:cxnSpLocks/>
              <a:endCxn id="85" idx="0"/>
            </p:cNvCxnSpPr>
            <p:nvPr/>
          </p:nvCxnSpPr>
          <p:spPr>
            <a:xfrm rot="16200000" flipH="1">
              <a:off x="10205560" y="4166563"/>
              <a:ext cx="207962" cy="39598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7740ADD3-CA17-4691-94DD-B86532B63571}"/>
                </a:ext>
              </a:extLst>
            </p:cNvPr>
            <p:cNvCxnSpPr>
              <a:cxnSpLocks/>
              <a:endCxn id="87" idx="0"/>
            </p:cNvCxnSpPr>
            <p:nvPr/>
          </p:nvCxnSpPr>
          <p:spPr>
            <a:xfrm rot="5400000">
              <a:off x="9986191" y="4335241"/>
              <a:ext cx="200025" cy="506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9D1113DB-40BD-4BAA-BAFB-B91D490E998B}"/>
                </a:ext>
              </a:extLst>
            </p:cNvPr>
            <p:cNvCxnSpPr>
              <a:cxnSpLocks/>
              <a:endCxn id="86" idx="0"/>
            </p:cNvCxnSpPr>
            <p:nvPr/>
          </p:nvCxnSpPr>
          <p:spPr>
            <a:xfrm rot="5400000">
              <a:off x="9747471" y="4104459"/>
              <a:ext cx="207962" cy="5201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Rectangle 90">
                  <a:extLst>
                    <a:ext uri="{FF2B5EF4-FFF2-40B4-BE49-F238E27FC236}">
                      <a16:creationId xmlns:a16="http://schemas.microsoft.com/office/drawing/2014/main" id="{122877F0-0DBB-434A-9077-7ADF1C122BA6}"/>
                    </a:ext>
                  </a:extLst>
                </p:cNvPr>
                <p:cNvSpPr/>
                <p:nvPr/>
              </p:nvSpPr>
              <p:spPr>
                <a:xfrm>
                  <a:off x="11723435" y="4442862"/>
                  <a:ext cx="381213"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ad>
                          <m:radPr>
                            <m:degHide m:val="on"/>
                            <m:ctrlPr>
                              <a:rPr lang="en-AU" i="1" smtClean="0">
                                <a:latin typeface="Cambria Math" panose="02040503050406030204" pitchFamily="18" charset="0"/>
                              </a:rPr>
                            </m:ctrlPr>
                          </m:radPr>
                          <m:deg/>
                          <m:e>
                            <m:r>
                              <a:rPr lang="en-AU" b="0" i="1" smtClean="0">
                                <a:latin typeface="Cambria Math" panose="02040503050406030204" pitchFamily="18" charset="0"/>
                              </a:rPr>
                              <m:t>𝑢</m:t>
                            </m:r>
                          </m:e>
                        </m:rad>
                      </m:oMath>
                    </m:oMathPara>
                  </a14:m>
                  <a:endParaRPr lang="en-AU" dirty="0"/>
                </a:p>
              </p:txBody>
            </p:sp>
          </mc:Choice>
          <mc:Fallback xmlns="">
            <p:sp>
              <p:nvSpPr>
                <p:cNvPr id="91" name="Rectangle 90">
                  <a:extLst>
                    <a:ext uri="{FF2B5EF4-FFF2-40B4-BE49-F238E27FC236}">
                      <a16:creationId xmlns:a16="http://schemas.microsoft.com/office/drawing/2014/main" id="{122877F0-0DBB-434A-9077-7ADF1C122BA6}"/>
                    </a:ext>
                  </a:extLst>
                </p:cNvPr>
                <p:cNvSpPr>
                  <a:spLocks noRot="1" noChangeAspect="1" noMove="1" noResize="1" noEditPoints="1" noAdjustHandles="1" noChangeArrowheads="1" noChangeShapeType="1" noTextEdit="1"/>
                </p:cNvSpPr>
                <p:nvPr/>
              </p:nvSpPr>
              <p:spPr>
                <a:xfrm>
                  <a:off x="11723435" y="4442862"/>
                  <a:ext cx="381213" cy="673100"/>
                </a:xfrm>
                <a:prstGeom prst="rect">
                  <a:avLst/>
                </a:prstGeom>
                <a:blipFill>
                  <a:blip r:embed="rId1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2" name="Rectangle 91">
                  <a:extLst>
                    <a:ext uri="{FF2B5EF4-FFF2-40B4-BE49-F238E27FC236}">
                      <a16:creationId xmlns:a16="http://schemas.microsoft.com/office/drawing/2014/main" id="{AE60B7D5-0F4C-472C-8743-8EFB29380249}"/>
                    </a:ext>
                  </a:extLst>
                </p:cNvPr>
                <p:cNvSpPr/>
                <p:nvPr/>
              </p:nvSpPr>
              <p:spPr>
                <a:xfrm>
                  <a:off x="10807255" y="4442862"/>
                  <a:ext cx="381214"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𝑢</m:t>
                            </m:r>
                          </m:e>
                          <m:sup>
                            <m:r>
                              <a:rPr lang="en-AU" b="0" i="1" smtClean="0">
                                <a:latin typeface="Cambria Math" panose="02040503050406030204" pitchFamily="18" charset="0"/>
                              </a:rPr>
                              <m:t>2</m:t>
                            </m:r>
                          </m:sup>
                        </m:sSup>
                      </m:oMath>
                    </m:oMathPara>
                  </a14:m>
                  <a:endParaRPr lang="en-AU" dirty="0"/>
                </a:p>
              </p:txBody>
            </p:sp>
          </mc:Choice>
          <mc:Fallback xmlns="">
            <p:sp>
              <p:nvSpPr>
                <p:cNvPr id="92" name="Rectangle 91">
                  <a:extLst>
                    <a:ext uri="{FF2B5EF4-FFF2-40B4-BE49-F238E27FC236}">
                      <a16:creationId xmlns:a16="http://schemas.microsoft.com/office/drawing/2014/main" id="{AE60B7D5-0F4C-472C-8743-8EFB29380249}"/>
                    </a:ext>
                  </a:extLst>
                </p:cNvPr>
                <p:cNvSpPr>
                  <a:spLocks noRot="1" noChangeAspect="1" noMove="1" noResize="1" noEditPoints="1" noAdjustHandles="1" noChangeArrowheads="1" noChangeShapeType="1" noTextEdit="1"/>
                </p:cNvSpPr>
                <p:nvPr/>
              </p:nvSpPr>
              <p:spPr>
                <a:xfrm>
                  <a:off x="10807255" y="4442862"/>
                  <a:ext cx="381214" cy="673100"/>
                </a:xfrm>
                <a:prstGeom prst="rect">
                  <a:avLst/>
                </a:prstGeom>
                <a:blipFill>
                  <a:blip r:embed="rId16"/>
                  <a:stretch>
                    <a:fillRect l="-3077"/>
                  </a:stretch>
                </a:blipFill>
              </p:spPr>
              <p:txBody>
                <a:bodyPr/>
                <a:lstStyle/>
                <a:p>
                  <a:r>
                    <a:rPr lang="en-AU">
                      <a:noFill/>
                    </a:rPr>
                    <a:t> </a:t>
                  </a:r>
                </a:p>
              </p:txBody>
            </p:sp>
          </mc:Fallback>
        </mc:AlternateContent>
        <p:sp>
          <p:nvSpPr>
            <p:cNvPr id="93" name="Rectangle 92">
              <a:extLst>
                <a:ext uri="{FF2B5EF4-FFF2-40B4-BE49-F238E27FC236}">
                  <a16:creationId xmlns:a16="http://schemas.microsoft.com/office/drawing/2014/main" id="{DAAFB51E-0865-4F4A-BA15-C6D037FA3D85}"/>
                </a:ext>
              </a:extLst>
            </p:cNvPr>
            <p:cNvSpPr/>
            <p:nvPr/>
          </p:nvSpPr>
          <p:spPr>
            <a:xfrm>
              <a:off x="11276757" y="4434925"/>
              <a:ext cx="381213"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u</a:t>
              </a:r>
            </a:p>
          </p:txBody>
        </p:sp>
        <p:cxnSp>
          <p:nvCxnSpPr>
            <p:cNvPr id="94" name="Connector: Elbow 93">
              <a:extLst>
                <a:ext uri="{FF2B5EF4-FFF2-40B4-BE49-F238E27FC236}">
                  <a16:creationId xmlns:a16="http://schemas.microsoft.com/office/drawing/2014/main" id="{6114D9A8-909A-45D3-80D0-0772094832A3}"/>
                </a:ext>
              </a:extLst>
            </p:cNvPr>
            <p:cNvCxnSpPr>
              <a:cxnSpLocks/>
              <a:endCxn id="91" idx="0"/>
            </p:cNvCxnSpPr>
            <p:nvPr/>
          </p:nvCxnSpPr>
          <p:spPr>
            <a:xfrm rot="16200000" flipH="1">
              <a:off x="11612068" y="4140888"/>
              <a:ext cx="207962" cy="39598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1DE6F85F-99B3-4645-8469-560B17D87A46}"/>
                </a:ext>
              </a:extLst>
            </p:cNvPr>
            <p:cNvCxnSpPr>
              <a:cxnSpLocks/>
              <a:endCxn id="93" idx="0"/>
            </p:cNvCxnSpPr>
            <p:nvPr/>
          </p:nvCxnSpPr>
          <p:spPr>
            <a:xfrm rot="5400000">
              <a:off x="11392699" y="4309566"/>
              <a:ext cx="200025" cy="506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9CAF95F4-38E5-4615-B66D-F4A20A14C4FB}"/>
                </a:ext>
              </a:extLst>
            </p:cNvPr>
            <p:cNvCxnSpPr>
              <a:cxnSpLocks/>
              <a:endCxn id="92" idx="0"/>
            </p:cNvCxnSpPr>
            <p:nvPr/>
          </p:nvCxnSpPr>
          <p:spPr>
            <a:xfrm rot="5400000">
              <a:off x="11153979" y="4078784"/>
              <a:ext cx="207962" cy="5201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C5D5770A-5A42-1B33-16F4-E3055D7157B6}"/>
              </a:ext>
            </a:extLst>
          </p:cNvPr>
          <p:cNvPicPr>
            <a:picLocks noChangeAspect="1"/>
          </p:cNvPicPr>
          <p:nvPr/>
        </p:nvPicPr>
        <p:blipFill rotWithShape="1">
          <a:blip r:embed="rId17"/>
          <a:srcRect r="40281"/>
          <a:stretch/>
        </p:blipFill>
        <p:spPr>
          <a:xfrm>
            <a:off x="3259653" y="4514816"/>
            <a:ext cx="3220632" cy="1672005"/>
          </a:xfrm>
          <a:prstGeom prst="rect">
            <a:avLst/>
          </a:prstGeom>
        </p:spPr>
      </p:pic>
    </p:spTree>
    <p:extLst>
      <p:ext uri="{BB962C8B-B14F-4D97-AF65-F5344CB8AC3E}">
        <p14:creationId xmlns:p14="http://schemas.microsoft.com/office/powerpoint/2010/main" val="131456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3"/>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8569-327B-43E7-8DC2-C4FA387C7764}"/>
              </a:ext>
            </a:extLst>
          </p:cNvPr>
          <p:cNvSpPr>
            <a:spLocks noGrp="1"/>
          </p:cNvSpPr>
          <p:nvPr>
            <p:ph type="title"/>
          </p:nvPr>
        </p:nvSpPr>
        <p:spPr/>
        <p:txBody>
          <a:bodyPr/>
          <a:lstStyle/>
          <a:p>
            <a:r>
              <a:rPr lang="en-AU" dirty="0"/>
              <a:t>Results</a:t>
            </a:r>
          </a:p>
        </p:txBody>
      </p:sp>
      <p:sp>
        <p:nvSpPr>
          <p:cNvPr id="3" name="Content Placeholder 2">
            <a:extLst>
              <a:ext uri="{FF2B5EF4-FFF2-40B4-BE49-F238E27FC236}">
                <a16:creationId xmlns:a16="http://schemas.microsoft.com/office/drawing/2014/main" id="{601517B1-EC21-4CAB-B3F6-83910B0BAF25}"/>
              </a:ext>
            </a:extLst>
          </p:cNvPr>
          <p:cNvSpPr>
            <a:spLocks noGrp="1"/>
          </p:cNvSpPr>
          <p:nvPr>
            <p:ph idx="1"/>
          </p:nvPr>
        </p:nvSpPr>
        <p:spPr/>
        <p:txBody>
          <a:bodyPr/>
          <a:lstStyle/>
          <a:p>
            <a:r>
              <a:rPr lang="en-AU" dirty="0"/>
              <a:t>Primary Experiment Data Features Measured:</a:t>
            </a:r>
          </a:p>
          <a:p>
            <a:pPr lvl="1"/>
            <a:r>
              <a:rPr lang="en-AU" dirty="0"/>
              <a:t>Overall				 </a:t>
            </a:r>
            <a:r>
              <a:rPr lang="en-AU" sz="1600" dirty="0"/>
              <a:t>•</a:t>
            </a:r>
            <a:r>
              <a:rPr lang="en-AU" dirty="0"/>
              <a:t> Inspection Duration</a:t>
            </a:r>
          </a:p>
          <a:p>
            <a:pPr lvl="1"/>
            <a:r>
              <a:rPr lang="en-AU" dirty="0"/>
              <a:t>Algorithm Stage			 </a:t>
            </a:r>
            <a:r>
              <a:rPr lang="en-AU" sz="1600" dirty="0"/>
              <a:t>•</a:t>
            </a:r>
            <a:r>
              <a:rPr lang="en-AU" dirty="0"/>
              <a:t> Number of Inspections</a:t>
            </a:r>
          </a:p>
          <a:p>
            <a:pPr lvl="1"/>
            <a:r>
              <a:rPr lang="en-AU" strike="sngStrike" dirty="0"/>
              <a:t>Mode</a:t>
            </a:r>
            <a:r>
              <a:rPr lang="en-AU" dirty="0"/>
              <a:t>				 </a:t>
            </a:r>
            <a:r>
              <a:rPr lang="en-AU" sz="1600" dirty="0"/>
              <a:t>•</a:t>
            </a:r>
            <a:r>
              <a:rPr lang="en-AU" dirty="0"/>
              <a:t> Sensitivity</a:t>
            </a:r>
          </a:p>
          <a:p>
            <a:pPr lvl="1"/>
            <a:r>
              <a:rPr lang="en-AU" strike="sngStrike" dirty="0"/>
              <a:t>Region</a:t>
            </a:r>
            <a:endParaRPr lang="en-AU" dirty="0"/>
          </a:p>
          <a:p>
            <a:endParaRPr lang="en-AU" dirty="0"/>
          </a:p>
          <a:p>
            <a:r>
              <a:rPr lang="en-AU" dirty="0"/>
              <a:t>Effects of using API</a:t>
            </a:r>
          </a:p>
          <a:p>
            <a:r>
              <a:rPr lang="en-AU" dirty="0"/>
              <a:t>Both perform within runtime of ILS @ 60 seconds</a:t>
            </a:r>
          </a:p>
          <a:p>
            <a:pPr lvl="1"/>
            <a:endParaRPr lang="en-AU" dirty="0"/>
          </a:p>
          <a:p>
            <a:pPr lvl="1"/>
            <a:endParaRPr lang="en-AU" dirty="0"/>
          </a:p>
        </p:txBody>
      </p:sp>
    </p:spTree>
    <p:extLst>
      <p:ext uri="{BB962C8B-B14F-4D97-AF65-F5344CB8AC3E}">
        <p14:creationId xmlns:p14="http://schemas.microsoft.com/office/powerpoint/2010/main" val="1819649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A8AC-5DD2-45F3-853F-93FF85581468}"/>
              </a:ext>
            </a:extLst>
          </p:cNvPr>
          <p:cNvSpPr>
            <a:spLocks noGrp="1"/>
          </p:cNvSpPr>
          <p:nvPr>
            <p:ph type="title"/>
          </p:nvPr>
        </p:nvSpPr>
        <p:spPr/>
        <p:txBody>
          <a:bodyPr/>
          <a:lstStyle/>
          <a:p>
            <a:pPr algn="ctr"/>
            <a:r>
              <a:rPr lang="en-AU" dirty="0"/>
              <a:t>Overall Results</a:t>
            </a:r>
          </a:p>
        </p:txBody>
      </p:sp>
      <p:sp>
        <p:nvSpPr>
          <p:cNvPr id="3" name="Text Placeholder 2">
            <a:extLst>
              <a:ext uri="{FF2B5EF4-FFF2-40B4-BE49-F238E27FC236}">
                <a16:creationId xmlns:a16="http://schemas.microsoft.com/office/drawing/2014/main" id="{291FC210-5299-43E0-ABD1-825EA107C528}"/>
              </a:ext>
            </a:extLst>
          </p:cNvPr>
          <p:cNvSpPr>
            <a:spLocks noGrp="1"/>
          </p:cNvSpPr>
          <p:nvPr>
            <p:ph type="body" idx="1"/>
          </p:nvPr>
        </p:nvSpPr>
        <p:spPr>
          <a:xfrm>
            <a:off x="2919369" y="1681163"/>
            <a:ext cx="914400" cy="823912"/>
          </a:xfrm>
        </p:spPr>
        <p:txBody>
          <a:bodyPr/>
          <a:lstStyle/>
          <a:p>
            <a:r>
              <a:rPr lang="en-AU" dirty="0"/>
              <a:t>Score</a:t>
            </a:r>
          </a:p>
        </p:txBody>
      </p:sp>
      <p:pic>
        <p:nvPicPr>
          <p:cNvPr id="8" name="Content Placeholder 7" descr="Chart, bar chart&#10;&#10;Description automatically generated">
            <a:extLst>
              <a:ext uri="{FF2B5EF4-FFF2-40B4-BE49-F238E27FC236}">
                <a16:creationId xmlns:a16="http://schemas.microsoft.com/office/drawing/2014/main" id="{3A0B0212-2171-4D0D-944E-6F4AA3C32A8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51651" y="2505075"/>
            <a:ext cx="5134061" cy="3684588"/>
          </a:xfrm>
        </p:spPr>
      </p:pic>
      <p:sp>
        <p:nvSpPr>
          <p:cNvPr id="5" name="Text Placeholder 4">
            <a:extLst>
              <a:ext uri="{FF2B5EF4-FFF2-40B4-BE49-F238E27FC236}">
                <a16:creationId xmlns:a16="http://schemas.microsoft.com/office/drawing/2014/main" id="{8C903060-6D08-4EEE-A468-165AFE2F9352}"/>
              </a:ext>
            </a:extLst>
          </p:cNvPr>
          <p:cNvSpPr>
            <a:spLocks noGrp="1"/>
          </p:cNvSpPr>
          <p:nvPr>
            <p:ph type="body" sz="quarter" idx="3"/>
          </p:nvPr>
        </p:nvSpPr>
        <p:spPr>
          <a:xfrm>
            <a:off x="8137321" y="1681163"/>
            <a:ext cx="1325462" cy="823912"/>
          </a:xfrm>
        </p:spPr>
        <p:txBody>
          <a:bodyPr/>
          <a:lstStyle/>
          <a:p>
            <a:r>
              <a:rPr lang="en-AU" dirty="0"/>
              <a:t>Runtime</a:t>
            </a:r>
          </a:p>
        </p:txBody>
      </p:sp>
      <p:pic>
        <p:nvPicPr>
          <p:cNvPr id="10" name="Content Placeholder 9" descr="Chart, bar chart&#10;&#10;Description automatically generated">
            <a:extLst>
              <a:ext uri="{FF2B5EF4-FFF2-40B4-BE49-F238E27FC236}">
                <a16:creationId xmlns:a16="http://schemas.microsoft.com/office/drawing/2014/main" id="{59CBD28F-DF76-41DA-B3B8-B3D25FE444F7}"/>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312452" y="2505075"/>
            <a:ext cx="4902683" cy="3684588"/>
          </a:xfrm>
        </p:spPr>
      </p:pic>
    </p:spTree>
    <p:extLst>
      <p:ext uri="{BB962C8B-B14F-4D97-AF65-F5344CB8AC3E}">
        <p14:creationId xmlns:p14="http://schemas.microsoft.com/office/powerpoint/2010/main" val="1751043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9AB3-E09A-4AAA-8642-7C57FC6D833C}"/>
              </a:ext>
            </a:extLst>
          </p:cNvPr>
          <p:cNvSpPr>
            <a:spLocks noGrp="1"/>
          </p:cNvSpPr>
          <p:nvPr>
            <p:ph type="title"/>
          </p:nvPr>
        </p:nvSpPr>
        <p:spPr/>
        <p:txBody>
          <a:bodyPr/>
          <a:lstStyle/>
          <a:p>
            <a:pPr algn="ctr"/>
            <a:r>
              <a:rPr lang="en-AU" dirty="0"/>
              <a:t>Preference Score Sensitivity Results</a:t>
            </a:r>
          </a:p>
        </p:txBody>
      </p:sp>
      <p:sp>
        <p:nvSpPr>
          <p:cNvPr id="3" name="Text Placeholder 2">
            <a:extLst>
              <a:ext uri="{FF2B5EF4-FFF2-40B4-BE49-F238E27FC236}">
                <a16:creationId xmlns:a16="http://schemas.microsoft.com/office/drawing/2014/main" id="{234E2FD5-589D-438B-9667-667E0AD3CE0A}"/>
              </a:ext>
            </a:extLst>
          </p:cNvPr>
          <p:cNvSpPr>
            <a:spLocks noGrp="1"/>
          </p:cNvSpPr>
          <p:nvPr>
            <p:ph type="body" idx="1"/>
          </p:nvPr>
        </p:nvSpPr>
        <p:spPr>
          <a:xfrm>
            <a:off x="1767657" y="1942298"/>
            <a:ext cx="914400" cy="823912"/>
          </a:xfrm>
        </p:spPr>
        <p:txBody>
          <a:bodyPr/>
          <a:lstStyle/>
          <a:p>
            <a:r>
              <a:rPr lang="en-AU" dirty="0"/>
              <a:t>Score</a:t>
            </a:r>
          </a:p>
        </p:txBody>
      </p:sp>
      <p:sp>
        <p:nvSpPr>
          <p:cNvPr id="13" name="Text Placeholder 2">
            <a:extLst>
              <a:ext uri="{FF2B5EF4-FFF2-40B4-BE49-F238E27FC236}">
                <a16:creationId xmlns:a16="http://schemas.microsoft.com/office/drawing/2014/main" id="{7169471E-BFB5-4360-BF46-B0354AC246F2}"/>
              </a:ext>
            </a:extLst>
          </p:cNvPr>
          <p:cNvSpPr txBox="1">
            <a:spLocks/>
          </p:cNvSpPr>
          <p:nvPr/>
        </p:nvSpPr>
        <p:spPr>
          <a:xfrm>
            <a:off x="5460210" y="1922155"/>
            <a:ext cx="1359015"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AU" dirty="0"/>
              <a:t>Runtime</a:t>
            </a:r>
          </a:p>
        </p:txBody>
      </p:sp>
      <p:sp>
        <p:nvSpPr>
          <p:cNvPr id="14" name="Text Placeholder 2">
            <a:extLst>
              <a:ext uri="{FF2B5EF4-FFF2-40B4-BE49-F238E27FC236}">
                <a16:creationId xmlns:a16="http://schemas.microsoft.com/office/drawing/2014/main" id="{D17B2A93-3DE4-4F9A-B584-8D898CF5FE04}"/>
              </a:ext>
            </a:extLst>
          </p:cNvPr>
          <p:cNvSpPr txBox="1">
            <a:spLocks/>
          </p:cNvSpPr>
          <p:nvPr/>
        </p:nvSpPr>
        <p:spPr>
          <a:xfrm>
            <a:off x="9592942" y="1922155"/>
            <a:ext cx="914400"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AU" dirty="0"/>
              <a:t>Ratio</a:t>
            </a:r>
          </a:p>
        </p:txBody>
      </p:sp>
      <p:pic>
        <p:nvPicPr>
          <p:cNvPr id="5" name="Picture 4" descr="Chart, bar chart&#10;&#10;Description automatically generated">
            <a:extLst>
              <a:ext uri="{FF2B5EF4-FFF2-40B4-BE49-F238E27FC236}">
                <a16:creationId xmlns:a16="http://schemas.microsoft.com/office/drawing/2014/main" id="{06845B16-E00F-4B76-AC18-2D81539DA9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639" y="3017821"/>
            <a:ext cx="3580373" cy="2582880"/>
          </a:xfrm>
          <a:prstGeom prst="rect">
            <a:avLst/>
          </a:prstGeom>
        </p:spPr>
      </p:pic>
      <p:pic>
        <p:nvPicPr>
          <p:cNvPr id="8" name="Picture 7" descr="Chart, bar chart&#10;&#10;Description automatically generated">
            <a:extLst>
              <a:ext uri="{FF2B5EF4-FFF2-40B4-BE49-F238E27FC236}">
                <a16:creationId xmlns:a16="http://schemas.microsoft.com/office/drawing/2014/main" id="{681B0E0D-F33D-4A1B-8CFE-8A1ED0DA6C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7413" y="3017822"/>
            <a:ext cx="3575554" cy="2582880"/>
          </a:xfrm>
          <a:prstGeom prst="rect">
            <a:avLst/>
          </a:prstGeom>
        </p:spPr>
      </p:pic>
      <p:pic>
        <p:nvPicPr>
          <p:cNvPr id="12" name="Picture 11" descr="Chart, bar chart&#10;&#10;Description automatically generated">
            <a:extLst>
              <a:ext uri="{FF2B5EF4-FFF2-40B4-BE49-F238E27FC236}">
                <a16:creationId xmlns:a16="http://schemas.microsoft.com/office/drawing/2014/main" id="{8E77BF4C-64A5-4D00-96F5-EF5CD2D4C2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8426" y="3017822"/>
            <a:ext cx="3292568" cy="2582880"/>
          </a:xfrm>
          <a:prstGeom prst="rect">
            <a:avLst/>
          </a:prstGeom>
        </p:spPr>
      </p:pic>
      <p:pic>
        <p:nvPicPr>
          <p:cNvPr id="11" name="Picture 10" descr="Chart, bar chart&#10;&#10;Description automatically generated">
            <a:extLst>
              <a:ext uri="{FF2B5EF4-FFF2-40B4-BE49-F238E27FC236}">
                <a16:creationId xmlns:a16="http://schemas.microsoft.com/office/drawing/2014/main" id="{0D4412C8-3EA0-6453-D915-D4533AAF90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7516" y="1690688"/>
            <a:ext cx="6585609" cy="5166131"/>
          </a:xfrm>
          <a:prstGeom prst="rect">
            <a:avLst/>
          </a:prstGeom>
        </p:spPr>
      </p:pic>
    </p:spTree>
    <p:extLst>
      <p:ext uri="{BB962C8B-B14F-4D97-AF65-F5344CB8AC3E}">
        <p14:creationId xmlns:p14="http://schemas.microsoft.com/office/powerpoint/2010/main" val="175997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9AB3-E09A-4AAA-8642-7C57FC6D833C}"/>
              </a:ext>
            </a:extLst>
          </p:cNvPr>
          <p:cNvSpPr>
            <a:spLocks noGrp="1"/>
          </p:cNvSpPr>
          <p:nvPr>
            <p:ph type="title"/>
          </p:nvPr>
        </p:nvSpPr>
        <p:spPr/>
        <p:txBody>
          <a:bodyPr/>
          <a:lstStyle/>
          <a:p>
            <a:pPr algn="ctr"/>
            <a:r>
              <a:rPr lang="en-AU" dirty="0"/>
              <a:t>Stage Results</a:t>
            </a:r>
          </a:p>
        </p:txBody>
      </p:sp>
      <p:pic>
        <p:nvPicPr>
          <p:cNvPr id="12" name="Picture 11" descr="Chart, bar chart&#10;&#10;Description automatically generated">
            <a:extLst>
              <a:ext uri="{FF2B5EF4-FFF2-40B4-BE49-F238E27FC236}">
                <a16:creationId xmlns:a16="http://schemas.microsoft.com/office/drawing/2014/main" id="{0EF38DBD-BCC4-4198-950F-66B08B7DF6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1249" y="1499520"/>
            <a:ext cx="6309501" cy="4960764"/>
          </a:xfrm>
          <a:prstGeom prst="rect">
            <a:avLst/>
          </a:prstGeom>
        </p:spPr>
      </p:pic>
    </p:spTree>
    <p:extLst>
      <p:ext uri="{BB962C8B-B14F-4D97-AF65-F5344CB8AC3E}">
        <p14:creationId xmlns:p14="http://schemas.microsoft.com/office/powerpoint/2010/main" val="1855553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9AB3-E09A-4AAA-8642-7C57FC6D833C}"/>
              </a:ext>
            </a:extLst>
          </p:cNvPr>
          <p:cNvSpPr>
            <a:spLocks noGrp="1"/>
          </p:cNvSpPr>
          <p:nvPr>
            <p:ph type="title"/>
          </p:nvPr>
        </p:nvSpPr>
        <p:spPr/>
        <p:txBody>
          <a:bodyPr/>
          <a:lstStyle/>
          <a:p>
            <a:pPr algn="ctr"/>
            <a:r>
              <a:rPr lang="en-AU" dirty="0"/>
              <a:t>Number of Inspections Results</a:t>
            </a:r>
          </a:p>
        </p:txBody>
      </p:sp>
      <p:pic>
        <p:nvPicPr>
          <p:cNvPr id="5" name="Picture 4" descr="Chart, bar chart&#10;&#10;Description automatically generated">
            <a:extLst>
              <a:ext uri="{FF2B5EF4-FFF2-40B4-BE49-F238E27FC236}">
                <a16:creationId xmlns:a16="http://schemas.microsoft.com/office/drawing/2014/main" id="{2D2311C6-DD7E-44FF-9CF5-7EE9042611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6822" y="1349623"/>
            <a:ext cx="6578355" cy="5143252"/>
          </a:xfrm>
          <a:prstGeom prst="rect">
            <a:avLst/>
          </a:prstGeom>
        </p:spPr>
      </p:pic>
    </p:spTree>
    <p:extLst>
      <p:ext uri="{BB962C8B-B14F-4D97-AF65-F5344CB8AC3E}">
        <p14:creationId xmlns:p14="http://schemas.microsoft.com/office/powerpoint/2010/main" val="3360949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9AB3-E09A-4AAA-8642-7C57FC6D833C}"/>
              </a:ext>
            </a:extLst>
          </p:cNvPr>
          <p:cNvSpPr>
            <a:spLocks noGrp="1"/>
          </p:cNvSpPr>
          <p:nvPr>
            <p:ph type="title"/>
          </p:nvPr>
        </p:nvSpPr>
        <p:spPr/>
        <p:txBody>
          <a:bodyPr/>
          <a:lstStyle/>
          <a:p>
            <a:pPr algn="ctr"/>
            <a:r>
              <a:rPr lang="en-AU" dirty="0"/>
              <a:t>Inspection Duration Results</a:t>
            </a:r>
          </a:p>
        </p:txBody>
      </p:sp>
      <p:pic>
        <p:nvPicPr>
          <p:cNvPr id="11" name="Picture 10" descr="Chart, bar chart&#10;&#10;Description automatically generated">
            <a:extLst>
              <a:ext uri="{FF2B5EF4-FFF2-40B4-BE49-F238E27FC236}">
                <a16:creationId xmlns:a16="http://schemas.microsoft.com/office/drawing/2014/main" id="{9D4FB63C-0C2A-4D9F-89C3-2D0C6C06C6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7310" y="1377333"/>
            <a:ext cx="6479353" cy="5065847"/>
          </a:xfrm>
          <a:prstGeom prst="rect">
            <a:avLst/>
          </a:prstGeom>
        </p:spPr>
      </p:pic>
    </p:spTree>
    <p:extLst>
      <p:ext uri="{BB962C8B-B14F-4D97-AF65-F5344CB8AC3E}">
        <p14:creationId xmlns:p14="http://schemas.microsoft.com/office/powerpoint/2010/main" val="3236266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A167A-52A4-4F7B-8EF9-15B17180BE9C}"/>
              </a:ext>
            </a:extLst>
          </p:cNvPr>
          <p:cNvSpPr>
            <a:spLocks noGrp="1"/>
          </p:cNvSpPr>
          <p:nvPr>
            <p:ph type="title"/>
          </p:nvPr>
        </p:nvSpPr>
        <p:spPr/>
        <p:txBody>
          <a:bodyPr/>
          <a:lstStyle/>
          <a:p>
            <a:r>
              <a:rPr lang="en-AU" dirty="0"/>
              <a:t>Directions API Effects</a:t>
            </a:r>
          </a:p>
        </p:txBody>
      </p:sp>
      <p:sp>
        <p:nvSpPr>
          <p:cNvPr id="3" name="Content Placeholder 2">
            <a:extLst>
              <a:ext uri="{FF2B5EF4-FFF2-40B4-BE49-F238E27FC236}">
                <a16:creationId xmlns:a16="http://schemas.microsoft.com/office/drawing/2014/main" id="{20904CFC-23BD-4C1E-B290-89870FAFF908}"/>
              </a:ext>
            </a:extLst>
          </p:cNvPr>
          <p:cNvSpPr>
            <a:spLocks noGrp="1"/>
          </p:cNvSpPr>
          <p:nvPr>
            <p:ph idx="1"/>
          </p:nvPr>
        </p:nvSpPr>
        <p:spPr>
          <a:xfrm>
            <a:off x="838200" y="1750155"/>
            <a:ext cx="10515600" cy="4351338"/>
          </a:xfrm>
        </p:spPr>
        <p:txBody>
          <a:bodyPr/>
          <a:lstStyle/>
          <a:p>
            <a:r>
              <a:rPr lang="en-AU" sz="3200" dirty="0"/>
              <a:t>Cost US$0.005/call</a:t>
            </a:r>
          </a:p>
          <a:p>
            <a:r>
              <a:rPr lang="en-AU" sz="3200" dirty="0"/>
              <a:t>Each comparison = 1000 x longer</a:t>
            </a:r>
          </a:p>
          <a:p>
            <a:r>
              <a:rPr lang="en-AU" sz="3200" dirty="0"/>
              <a:t>Existing 2.78 x more calls than new</a:t>
            </a:r>
          </a:p>
          <a:p>
            <a:r>
              <a:rPr lang="en-AU" sz="3200" dirty="0"/>
              <a:t>Straight-Line Travel Time</a:t>
            </a:r>
          </a:p>
          <a:p>
            <a:pPr lvl="4"/>
            <a:r>
              <a:rPr lang="en-AU" sz="2800" dirty="0"/>
              <a:t>New algorithm </a:t>
            </a:r>
          </a:p>
          <a:p>
            <a:pPr lvl="1"/>
            <a:endParaRPr lang="en-AU" sz="2800" dirty="0"/>
          </a:p>
          <a:p>
            <a:pPr lvl="8"/>
            <a:endParaRPr lang="en-AU" sz="2200" dirty="0">
              <a:sym typeface="Wingdings" panose="05000000000000000000" pitchFamily="2" charset="2"/>
            </a:endParaRPr>
          </a:p>
          <a:p>
            <a:pPr lvl="4"/>
            <a:r>
              <a:rPr lang="en-AU" sz="2800" dirty="0">
                <a:sym typeface="Wingdings" panose="05000000000000000000" pitchFamily="2" charset="2"/>
              </a:rPr>
              <a:t>Existing algorithm</a:t>
            </a:r>
          </a:p>
          <a:p>
            <a:endParaRPr lang="en-AU" dirty="0"/>
          </a:p>
        </p:txBody>
      </p:sp>
      <p:sp>
        <p:nvSpPr>
          <p:cNvPr id="4" name="Rectangle 3">
            <a:extLst>
              <a:ext uri="{FF2B5EF4-FFF2-40B4-BE49-F238E27FC236}">
                <a16:creationId xmlns:a16="http://schemas.microsoft.com/office/drawing/2014/main" id="{07E7E49B-3500-4A05-858F-A613201854E2}"/>
              </a:ext>
            </a:extLst>
          </p:cNvPr>
          <p:cNvSpPr/>
          <p:nvPr/>
        </p:nvSpPr>
        <p:spPr>
          <a:xfrm>
            <a:off x="6156386" y="3925824"/>
            <a:ext cx="16308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18.11</a:t>
            </a:r>
          </a:p>
        </p:txBody>
      </p:sp>
      <p:sp>
        <p:nvSpPr>
          <p:cNvPr id="5" name="Rectangle 4">
            <a:extLst>
              <a:ext uri="{FF2B5EF4-FFF2-40B4-BE49-F238E27FC236}">
                <a16:creationId xmlns:a16="http://schemas.microsoft.com/office/drawing/2014/main" id="{9A6C6015-BCA6-4539-AC2A-2E86709A5A98}"/>
              </a:ext>
            </a:extLst>
          </p:cNvPr>
          <p:cNvSpPr/>
          <p:nvPr/>
        </p:nvSpPr>
        <p:spPr>
          <a:xfrm>
            <a:off x="8572305" y="3925824"/>
            <a:ext cx="17568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19.52</a:t>
            </a:r>
          </a:p>
        </p:txBody>
      </p:sp>
      <p:sp>
        <p:nvSpPr>
          <p:cNvPr id="6" name="Rectangle 5">
            <a:extLst>
              <a:ext uri="{FF2B5EF4-FFF2-40B4-BE49-F238E27FC236}">
                <a16:creationId xmlns:a16="http://schemas.microsoft.com/office/drawing/2014/main" id="{29DB5270-D9B6-4F72-9D56-75B0A9AFDCC3}"/>
              </a:ext>
            </a:extLst>
          </p:cNvPr>
          <p:cNvSpPr/>
          <p:nvPr/>
        </p:nvSpPr>
        <p:spPr>
          <a:xfrm>
            <a:off x="7083971" y="5989759"/>
            <a:ext cx="2192292"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Average Score</a:t>
            </a:r>
          </a:p>
        </p:txBody>
      </p:sp>
      <p:sp>
        <p:nvSpPr>
          <p:cNvPr id="7" name="Rectangle 6">
            <a:extLst>
              <a:ext uri="{FF2B5EF4-FFF2-40B4-BE49-F238E27FC236}">
                <a16:creationId xmlns:a16="http://schemas.microsoft.com/office/drawing/2014/main" id="{1F33A7A6-329B-4592-95B2-EA2EDCC9693B}"/>
              </a:ext>
            </a:extLst>
          </p:cNvPr>
          <p:cNvSpPr/>
          <p:nvPr/>
        </p:nvSpPr>
        <p:spPr>
          <a:xfrm>
            <a:off x="7083971" y="6368873"/>
            <a:ext cx="2192292" cy="36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Average Runtime (s)</a:t>
            </a:r>
          </a:p>
        </p:txBody>
      </p:sp>
      <p:sp>
        <p:nvSpPr>
          <p:cNvPr id="8" name="Rectangle 7">
            <a:extLst>
              <a:ext uri="{FF2B5EF4-FFF2-40B4-BE49-F238E27FC236}">
                <a16:creationId xmlns:a16="http://schemas.microsoft.com/office/drawing/2014/main" id="{FEA72E4E-BCDD-474D-889E-CF98374EC0C3}"/>
              </a:ext>
            </a:extLst>
          </p:cNvPr>
          <p:cNvSpPr/>
          <p:nvPr/>
        </p:nvSpPr>
        <p:spPr>
          <a:xfrm>
            <a:off x="6156386" y="4285824"/>
            <a:ext cx="1728000" cy="36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9.49</a:t>
            </a:r>
          </a:p>
        </p:txBody>
      </p:sp>
      <p:sp>
        <p:nvSpPr>
          <p:cNvPr id="9" name="Rectangle 8">
            <a:extLst>
              <a:ext uri="{FF2B5EF4-FFF2-40B4-BE49-F238E27FC236}">
                <a16:creationId xmlns:a16="http://schemas.microsoft.com/office/drawing/2014/main" id="{9858ABFC-32F3-417E-A788-9E10A5FF8805}"/>
              </a:ext>
            </a:extLst>
          </p:cNvPr>
          <p:cNvSpPr/>
          <p:nvPr/>
        </p:nvSpPr>
        <p:spPr>
          <a:xfrm>
            <a:off x="8567655" y="4298191"/>
            <a:ext cx="720000" cy="36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0.01</a:t>
            </a:r>
          </a:p>
        </p:txBody>
      </p:sp>
      <p:sp>
        <p:nvSpPr>
          <p:cNvPr id="10" name="Rectangle 9">
            <a:extLst>
              <a:ext uri="{FF2B5EF4-FFF2-40B4-BE49-F238E27FC236}">
                <a16:creationId xmlns:a16="http://schemas.microsoft.com/office/drawing/2014/main" id="{7E4E604B-6812-482A-8040-F14267171862}"/>
              </a:ext>
            </a:extLst>
          </p:cNvPr>
          <p:cNvSpPr/>
          <p:nvPr/>
        </p:nvSpPr>
        <p:spPr>
          <a:xfrm>
            <a:off x="6155744" y="5046736"/>
            <a:ext cx="8892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11.47</a:t>
            </a:r>
          </a:p>
        </p:txBody>
      </p:sp>
      <p:sp>
        <p:nvSpPr>
          <p:cNvPr id="11" name="Rectangle 10">
            <a:extLst>
              <a:ext uri="{FF2B5EF4-FFF2-40B4-BE49-F238E27FC236}">
                <a16:creationId xmlns:a16="http://schemas.microsoft.com/office/drawing/2014/main" id="{82821E79-1892-424D-91FB-D3045E650BE1}"/>
              </a:ext>
            </a:extLst>
          </p:cNvPr>
          <p:cNvSpPr/>
          <p:nvPr/>
        </p:nvSpPr>
        <p:spPr>
          <a:xfrm>
            <a:off x="8571663" y="5046736"/>
            <a:ext cx="10836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12.02</a:t>
            </a:r>
          </a:p>
        </p:txBody>
      </p:sp>
      <p:sp>
        <p:nvSpPr>
          <p:cNvPr id="12" name="Rectangle 11">
            <a:extLst>
              <a:ext uri="{FF2B5EF4-FFF2-40B4-BE49-F238E27FC236}">
                <a16:creationId xmlns:a16="http://schemas.microsoft.com/office/drawing/2014/main" id="{A1868801-0BF2-49B8-A779-7A545CF46A9D}"/>
              </a:ext>
            </a:extLst>
          </p:cNvPr>
          <p:cNvSpPr/>
          <p:nvPr/>
        </p:nvSpPr>
        <p:spPr>
          <a:xfrm>
            <a:off x="6155744" y="5406736"/>
            <a:ext cx="2163600" cy="36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12.02</a:t>
            </a:r>
          </a:p>
        </p:txBody>
      </p:sp>
      <p:sp>
        <p:nvSpPr>
          <p:cNvPr id="13" name="Rectangle 12">
            <a:extLst>
              <a:ext uri="{FF2B5EF4-FFF2-40B4-BE49-F238E27FC236}">
                <a16:creationId xmlns:a16="http://schemas.microsoft.com/office/drawing/2014/main" id="{D70ED634-6BF7-490C-B68E-CF5AA822A0D6}"/>
              </a:ext>
            </a:extLst>
          </p:cNvPr>
          <p:cNvSpPr/>
          <p:nvPr/>
        </p:nvSpPr>
        <p:spPr>
          <a:xfrm>
            <a:off x="8567013" y="5419103"/>
            <a:ext cx="1710000" cy="36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9.5</a:t>
            </a:r>
          </a:p>
        </p:txBody>
      </p:sp>
      <p:sp>
        <p:nvSpPr>
          <p:cNvPr id="15" name="TextBox 14">
            <a:extLst>
              <a:ext uri="{FF2B5EF4-FFF2-40B4-BE49-F238E27FC236}">
                <a16:creationId xmlns:a16="http://schemas.microsoft.com/office/drawing/2014/main" id="{CD1C330B-9B3C-42D6-9E5D-228BAAA5D230}"/>
              </a:ext>
            </a:extLst>
          </p:cNvPr>
          <p:cNvSpPr txBox="1"/>
          <p:nvPr/>
        </p:nvSpPr>
        <p:spPr>
          <a:xfrm>
            <a:off x="5774878" y="3327974"/>
            <a:ext cx="4737100" cy="461665"/>
          </a:xfrm>
          <a:prstGeom prst="rect">
            <a:avLst/>
          </a:prstGeom>
          <a:noFill/>
        </p:spPr>
        <p:txBody>
          <a:bodyPr wrap="square">
            <a:spAutoFit/>
          </a:bodyPr>
          <a:lstStyle/>
          <a:p>
            <a:pPr lvl="1"/>
            <a:r>
              <a:rPr lang="en-AU" sz="2400" b="1" dirty="0"/>
              <a:t>With API	    </a:t>
            </a:r>
            <a:r>
              <a:rPr lang="en-AU" sz="2400" b="1" dirty="0">
                <a:sym typeface="Wingdings" panose="05000000000000000000" pitchFamily="2" charset="2"/>
              </a:rPr>
              <a:t></a:t>
            </a:r>
            <a:r>
              <a:rPr lang="en-AU" sz="2400" b="1" dirty="0"/>
              <a:t>	Without API</a:t>
            </a:r>
          </a:p>
        </p:txBody>
      </p:sp>
    </p:spTree>
    <p:extLst>
      <p:ext uri="{BB962C8B-B14F-4D97-AF65-F5344CB8AC3E}">
        <p14:creationId xmlns:p14="http://schemas.microsoft.com/office/powerpoint/2010/main" val="1072440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A167A-52A4-4F7B-8EF9-15B17180BE9C}"/>
              </a:ext>
            </a:extLst>
          </p:cNvPr>
          <p:cNvSpPr>
            <a:spLocks noGrp="1"/>
          </p:cNvSpPr>
          <p:nvPr>
            <p:ph type="title"/>
          </p:nvPr>
        </p:nvSpPr>
        <p:spPr/>
        <p:txBody>
          <a:bodyPr/>
          <a:lstStyle/>
          <a:p>
            <a:r>
              <a:rPr lang="en-AU" dirty="0"/>
              <a:t>Uncertainties</a:t>
            </a:r>
          </a:p>
        </p:txBody>
      </p:sp>
      <p:sp>
        <p:nvSpPr>
          <p:cNvPr id="3" name="Content Placeholder 2">
            <a:extLst>
              <a:ext uri="{FF2B5EF4-FFF2-40B4-BE49-F238E27FC236}">
                <a16:creationId xmlns:a16="http://schemas.microsoft.com/office/drawing/2014/main" id="{20904CFC-23BD-4C1E-B290-89870FAFF908}"/>
              </a:ext>
            </a:extLst>
          </p:cNvPr>
          <p:cNvSpPr>
            <a:spLocks noGrp="1"/>
          </p:cNvSpPr>
          <p:nvPr>
            <p:ph idx="1"/>
          </p:nvPr>
        </p:nvSpPr>
        <p:spPr/>
        <p:txBody>
          <a:bodyPr/>
          <a:lstStyle/>
          <a:p>
            <a:r>
              <a:rPr lang="en-AU" dirty="0"/>
              <a:t>Likeness of existing algorithm</a:t>
            </a:r>
          </a:p>
          <a:p>
            <a:r>
              <a:rPr lang="en-AU" dirty="0"/>
              <a:t>Dataset matches typical person</a:t>
            </a:r>
          </a:p>
          <a:p>
            <a:r>
              <a:rPr lang="en-AU" dirty="0"/>
              <a:t>Desktop vs cloud Performance</a:t>
            </a:r>
          </a:p>
          <a:p>
            <a:r>
              <a:rPr lang="en-AU" dirty="0"/>
              <a:t>Higher existing algorithm </a:t>
            </a:r>
            <a:r>
              <a:rPr lang="en-AU" dirty="0" err="1"/>
              <a:t>timelimit</a:t>
            </a:r>
            <a:r>
              <a:rPr lang="en-AU" dirty="0"/>
              <a:t> to resolve</a:t>
            </a:r>
          </a:p>
          <a:p>
            <a:r>
              <a:rPr lang="en-AU" dirty="0"/>
              <a:t>Inspection duration inconsistency</a:t>
            </a:r>
          </a:p>
          <a:p>
            <a:endParaRPr lang="en-AU" dirty="0"/>
          </a:p>
          <a:p>
            <a:endParaRPr lang="en-AU" dirty="0"/>
          </a:p>
          <a:p>
            <a:endParaRPr lang="en-AU" dirty="0"/>
          </a:p>
        </p:txBody>
      </p:sp>
    </p:spTree>
    <p:extLst>
      <p:ext uri="{BB962C8B-B14F-4D97-AF65-F5344CB8AC3E}">
        <p14:creationId xmlns:p14="http://schemas.microsoft.com/office/powerpoint/2010/main" val="2315735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A167A-52A4-4F7B-8EF9-15B17180BE9C}"/>
              </a:ext>
            </a:extLst>
          </p:cNvPr>
          <p:cNvSpPr>
            <a:spLocks noGrp="1"/>
          </p:cNvSpPr>
          <p:nvPr>
            <p:ph type="title"/>
          </p:nvPr>
        </p:nvSpPr>
        <p:spPr/>
        <p:txBody>
          <a:bodyPr/>
          <a:lstStyle/>
          <a:p>
            <a:r>
              <a:rPr lang="en-AU" dirty="0"/>
              <a:t>Future Work</a:t>
            </a:r>
          </a:p>
        </p:txBody>
      </p:sp>
      <p:sp>
        <p:nvSpPr>
          <p:cNvPr id="3" name="Content Placeholder 2">
            <a:extLst>
              <a:ext uri="{FF2B5EF4-FFF2-40B4-BE49-F238E27FC236}">
                <a16:creationId xmlns:a16="http://schemas.microsoft.com/office/drawing/2014/main" id="{20904CFC-23BD-4C1E-B290-89870FAFF908}"/>
              </a:ext>
            </a:extLst>
          </p:cNvPr>
          <p:cNvSpPr>
            <a:spLocks noGrp="1"/>
          </p:cNvSpPr>
          <p:nvPr>
            <p:ph idx="1"/>
          </p:nvPr>
        </p:nvSpPr>
        <p:spPr/>
        <p:txBody>
          <a:bodyPr>
            <a:normAutofit lnSpcReduction="10000"/>
          </a:bodyPr>
          <a:lstStyle/>
          <a:p>
            <a:r>
              <a:rPr lang="en-AU" dirty="0"/>
              <a:t>Multi-Day Plans</a:t>
            </a:r>
          </a:p>
          <a:p>
            <a:r>
              <a:rPr lang="en-AU" dirty="0"/>
              <a:t>Recommendation Engine Integration</a:t>
            </a:r>
          </a:p>
          <a:p>
            <a:r>
              <a:rPr lang="en-AU" dirty="0"/>
              <a:t>Live plan navigation</a:t>
            </a:r>
          </a:p>
          <a:p>
            <a:r>
              <a:rPr lang="en-AU" dirty="0"/>
              <a:t>Existing algorithm </a:t>
            </a:r>
            <a:r>
              <a:rPr lang="en-AU" dirty="0" err="1"/>
              <a:t>Timelimit</a:t>
            </a:r>
            <a:endParaRPr lang="en-AU" dirty="0"/>
          </a:p>
          <a:p>
            <a:r>
              <a:rPr lang="en-AU" dirty="0"/>
              <a:t>User-Editable durations</a:t>
            </a:r>
          </a:p>
          <a:p>
            <a:r>
              <a:rPr lang="en-AU" dirty="0"/>
              <a:t>User-Defined Amenity</a:t>
            </a:r>
          </a:p>
          <a:p>
            <a:r>
              <a:rPr lang="en-AU" dirty="0"/>
              <a:t>Reduce API calls</a:t>
            </a:r>
          </a:p>
          <a:p>
            <a:r>
              <a:rPr lang="en-AU" dirty="0"/>
              <a:t>Different Geographic areas</a:t>
            </a:r>
          </a:p>
          <a:p>
            <a:r>
              <a:rPr lang="en-AU" dirty="0"/>
              <a:t>Alternative Stage 2 operation</a:t>
            </a:r>
          </a:p>
        </p:txBody>
      </p:sp>
    </p:spTree>
    <p:extLst>
      <p:ext uri="{BB962C8B-B14F-4D97-AF65-F5344CB8AC3E}">
        <p14:creationId xmlns:p14="http://schemas.microsoft.com/office/powerpoint/2010/main" val="902157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8569-327B-43E7-8DC2-C4FA387C7764}"/>
              </a:ext>
            </a:extLst>
          </p:cNvPr>
          <p:cNvSpPr>
            <a:spLocks noGrp="1"/>
          </p:cNvSpPr>
          <p:nvPr>
            <p:ph type="title"/>
          </p:nvPr>
        </p:nvSpPr>
        <p:spPr>
          <a:xfrm>
            <a:off x="838200" y="138622"/>
            <a:ext cx="10515600" cy="1325563"/>
          </a:xfrm>
        </p:spPr>
        <p:txBody>
          <a:bodyPr/>
          <a:lstStyle/>
          <a:p>
            <a:r>
              <a:rPr lang="en-AU" dirty="0"/>
              <a:t>Motivation</a:t>
            </a:r>
          </a:p>
        </p:txBody>
      </p:sp>
      <p:sp>
        <p:nvSpPr>
          <p:cNvPr id="3" name="Content Placeholder 2">
            <a:extLst>
              <a:ext uri="{FF2B5EF4-FFF2-40B4-BE49-F238E27FC236}">
                <a16:creationId xmlns:a16="http://schemas.microsoft.com/office/drawing/2014/main" id="{601517B1-EC21-4CAB-B3F6-83910B0BAF25}"/>
              </a:ext>
            </a:extLst>
          </p:cNvPr>
          <p:cNvSpPr>
            <a:spLocks noGrp="1"/>
          </p:cNvSpPr>
          <p:nvPr>
            <p:ph idx="1"/>
          </p:nvPr>
        </p:nvSpPr>
        <p:spPr>
          <a:xfrm>
            <a:off x="838200" y="1291905"/>
            <a:ext cx="10515600" cy="5200970"/>
          </a:xfrm>
        </p:spPr>
        <p:txBody>
          <a:bodyPr>
            <a:normAutofit/>
          </a:bodyPr>
          <a:lstStyle/>
          <a:p>
            <a:endParaRPr lang="en-AU" dirty="0"/>
          </a:p>
          <a:p>
            <a:endParaRPr lang="en-AU" dirty="0"/>
          </a:p>
        </p:txBody>
      </p:sp>
      <p:sp>
        <p:nvSpPr>
          <p:cNvPr id="5" name="Content Placeholder 2">
            <a:extLst>
              <a:ext uri="{FF2B5EF4-FFF2-40B4-BE49-F238E27FC236}">
                <a16:creationId xmlns:a16="http://schemas.microsoft.com/office/drawing/2014/main" id="{0A294C81-9EF1-7DA4-5E4A-F53E55F66C8A}"/>
              </a:ext>
            </a:extLst>
          </p:cNvPr>
          <p:cNvSpPr txBox="1">
            <a:spLocks/>
          </p:cNvSpPr>
          <p:nvPr/>
        </p:nvSpPr>
        <p:spPr>
          <a:xfrm>
            <a:off x="990600" y="1444305"/>
            <a:ext cx="10515600" cy="5200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Finding a place to rent/buy is challenging</a:t>
            </a:r>
          </a:p>
          <a:p>
            <a:endParaRPr lang="en-AU" dirty="0"/>
          </a:p>
          <a:p>
            <a:r>
              <a:rPr lang="en-AU" dirty="0"/>
              <a:t>No route planning solution for property inspections</a:t>
            </a:r>
          </a:p>
          <a:p>
            <a:endParaRPr lang="en-AU" dirty="0"/>
          </a:p>
          <a:p>
            <a:r>
              <a:rPr lang="en-AU" dirty="0"/>
              <a:t>3.5 million Australians moved home in 2016[1]</a:t>
            </a:r>
          </a:p>
          <a:p>
            <a:endParaRPr lang="en-AU" dirty="0"/>
          </a:p>
        </p:txBody>
      </p:sp>
    </p:spTree>
    <p:extLst>
      <p:ext uri="{BB962C8B-B14F-4D97-AF65-F5344CB8AC3E}">
        <p14:creationId xmlns:p14="http://schemas.microsoft.com/office/powerpoint/2010/main" val="2250589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A167A-52A4-4F7B-8EF9-15B17180BE9C}"/>
              </a:ext>
            </a:extLst>
          </p:cNvPr>
          <p:cNvSpPr>
            <a:spLocks noGrp="1"/>
          </p:cNvSpPr>
          <p:nvPr>
            <p:ph type="title"/>
          </p:nvPr>
        </p:nvSpPr>
        <p:spPr/>
        <p:txBody>
          <a:bodyPr/>
          <a:lstStyle/>
          <a:p>
            <a:r>
              <a:rPr lang="en-AU" dirty="0"/>
              <a:t>Conclusion</a:t>
            </a:r>
          </a:p>
        </p:txBody>
      </p:sp>
      <p:sp>
        <p:nvSpPr>
          <p:cNvPr id="3" name="Content Placeholder 2">
            <a:extLst>
              <a:ext uri="{FF2B5EF4-FFF2-40B4-BE49-F238E27FC236}">
                <a16:creationId xmlns:a16="http://schemas.microsoft.com/office/drawing/2014/main" id="{20904CFC-23BD-4C1E-B290-89870FAFF908}"/>
              </a:ext>
            </a:extLst>
          </p:cNvPr>
          <p:cNvSpPr>
            <a:spLocks noGrp="1"/>
          </p:cNvSpPr>
          <p:nvPr>
            <p:ph idx="1"/>
          </p:nvPr>
        </p:nvSpPr>
        <p:spPr/>
        <p:txBody>
          <a:bodyPr>
            <a:normAutofit/>
          </a:bodyPr>
          <a:lstStyle/>
          <a:p>
            <a:r>
              <a:rPr lang="en-AU" dirty="0"/>
              <a:t>PIRP different from existing domains. </a:t>
            </a:r>
            <a:r>
              <a:rPr lang="en-AU" i="1" dirty="0"/>
              <a:t>RQ1</a:t>
            </a:r>
          </a:p>
          <a:p>
            <a:r>
              <a:rPr lang="en-AU" dirty="0"/>
              <a:t>Existing algorithm altered</a:t>
            </a:r>
          </a:p>
          <a:p>
            <a:r>
              <a:rPr lang="en-AU" dirty="0"/>
              <a:t>New algorithm created </a:t>
            </a:r>
          </a:p>
          <a:p>
            <a:r>
              <a:rPr lang="en-AU" dirty="0">
                <a:sym typeface="Wingdings" panose="05000000000000000000" pitchFamily="2" charset="2"/>
              </a:rPr>
              <a:t>Both algorithms have acceptable runtime. </a:t>
            </a:r>
            <a:r>
              <a:rPr lang="en-AU" i="1" dirty="0">
                <a:sym typeface="Wingdings" panose="05000000000000000000" pitchFamily="2" charset="2"/>
              </a:rPr>
              <a:t>RQ3</a:t>
            </a:r>
          </a:p>
          <a:p>
            <a:r>
              <a:rPr lang="en-AU" dirty="0">
                <a:sym typeface="Wingdings" panose="05000000000000000000" pitchFamily="2" charset="2"/>
              </a:rPr>
              <a:t>New algorithm  Top Performer. </a:t>
            </a:r>
            <a:r>
              <a:rPr lang="en-AU" i="1" dirty="0">
                <a:sym typeface="Wingdings" panose="05000000000000000000" pitchFamily="2" charset="2"/>
              </a:rPr>
              <a:t>RQ2</a:t>
            </a:r>
            <a:endParaRPr lang="en-AU" i="1" dirty="0"/>
          </a:p>
        </p:txBody>
      </p:sp>
    </p:spTree>
    <p:extLst>
      <p:ext uri="{BB962C8B-B14F-4D97-AF65-F5344CB8AC3E}">
        <p14:creationId xmlns:p14="http://schemas.microsoft.com/office/powerpoint/2010/main" val="4026978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4696-ABF1-40AC-B189-3652BEEC6D1F}"/>
              </a:ext>
            </a:extLst>
          </p:cNvPr>
          <p:cNvSpPr>
            <a:spLocks noGrp="1"/>
          </p:cNvSpPr>
          <p:nvPr>
            <p:ph type="title"/>
          </p:nvPr>
        </p:nvSpPr>
        <p:spPr/>
        <p:txBody>
          <a:bodyPr/>
          <a:lstStyle/>
          <a:p>
            <a:r>
              <a:rPr lang="en-AU" dirty="0"/>
              <a:t>References</a:t>
            </a:r>
          </a:p>
        </p:txBody>
      </p:sp>
      <p:sp>
        <p:nvSpPr>
          <p:cNvPr id="3" name="Content Placeholder 2">
            <a:extLst>
              <a:ext uri="{FF2B5EF4-FFF2-40B4-BE49-F238E27FC236}">
                <a16:creationId xmlns:a16="http://schemas.microsoft.com/office/drawing/2014/main" id="{BD763D15-6A0D-4508-A8DF-5A8D7F635F20}"/>
              </a:ext>
            </a:extLst>
          </p:cNvPr>
          <p:cNvSpPr>
            <a:spLocks noGrp="1"/>
          </p:cNvSpPr>
          <p:nvPr>
            <p:ph idx="1"/>
          </p:nvPr>
        </p:nvSpPr>
        <p:spPr>
          <a:xfrm>
            <a:off x="838200" y="1825624"/>
            <a:ext cx="10515600" cy="4667251"/>
          </a:xfrm>
        </p:spPr>
        <p:txBody>
          <a:bodyPr>
            <a:normAutofit fontScale="55000" lnSpcReduction="20000"/>
          </a:bodyPr>
          <a:lstStyle/>
          <a:p>
            <a:pPr marL="0" indent="0">
              <a:lnSpc>
                <a:spcPct val="120000"/>
              </a:lnSpc>
              <a:spcBef>
                <a:spcPts val="0"/>
              </a:spcBef>
              <a:buNone/>
            </a:pPr>
            <a:r>
              <a:rPr lang="en-AU" sz="2800" dirty="0"/>
              <a:t>[1] Australian Bureau of </a:t>
            </a:r>
            <a:r>
              <a:rPr lang="en-AU" sz="2800" dirty="0" err="1"/>
              <a:t>of</a:t>
            </a:r>
            <a:r>
              <a:rPr lang="en-AU" sz="2800" dirty="0"/>
              <a:t> Statistics. Media Release - Census: younger Australians more likely to make a move (Media Releases), 2017, Oct 2017</a:t>
            </a:r>
            <a:endParaRPr lang="en-AU" dirty="0"/>
          </a:p>
          <a:p>
            <a:pPr marL="0" indent="0" algn="l">
              <a:lnSpc>
                <a:spcPct val="120000"/>
              </a:lnSpc>
              <a:spcBef>
                <a:spcPts val="0"/>
              </a:spcBef>
              <a:buNone/>
            </a:pPr>
            <a:r>
              <a:rPr lang="en-AU" dirty="0"/>
              <a:t>[2] Richard Bellman. Dynamic programming treatment of the travelling salesman problem. Journal of the ACM (JACM), 9(1):61–63, 1962.</a:t>
            </a:r>
            <a:endParaRPr lang="en-AU" b="0" i="0" dirty="0">
              <a:effectLst/>
              <a:latin typeface="Lato" panose="020F0502020204030203" pitchFamily="34" charset="0"/>
            </a:endParaRPr>
          </a:p>
          <a:p>
            <a:pPr marL="0" indent="0">
              <a:lnSpc>
                <a:spcPct val="120000"/>
              </a:lnSpc>
              <a:spcBef>
                <a:spcPts val="0"/>
              </a:spcBef>
              <a:buNone/>
            </a:pPr>
            <a:r>
              <a:rPr lang="en-AU" dirty="0"/>
              <a:t>[3] Dominique </a:t>
            </a:r>
            <a:r>
              <a:rPr lang="en-AU" dirty="0" err="1"/>
              <a:t>Feillet</a:t>
            </a:r>
            <a:r>
              <a:rPr lang="en-AU" dirty="0"/>
              <a:t>, Pierre </a:t>
            </a:r>
            <a:r>
              <a:rPr lang="en-AU" dirty="0" err="1"/>
              <a:t>Dejax</a:t>
            </a:r>
            <a:r>
              <a:rPr lang="en-AU" dirty="0"/>
              <a:t>, and Michel </a:t>
            </a:r>
            <a:r>
              <a:rPr lang="en-AU" dirty="0" err="1"/>
              <a:t>Gendreau</a:t>
            </a:r>
            <a:r>
              <a:rPr lang="en-AU" dirty="0"/>
              <a:t>. Traveling salesman problems with profits. Transportation science, 39(2):188–205, 2005.</a:t>
            </a:r>
          </a:p>
          <a:p>
            <a:pPr marL="0" indent="0">
              <a:lnSpc>
                <a:spcPct val="120000"/>
              </a:lnSpc>
              <a:spcBef>
                <a:spcPts val="0"/>
              </a:spcBef>
              <a:buNone/>
            </a:pPr>
            <a:r>
              <a:rPr lang="en-AU" dirty="0"/>
              <a:t>[4] </a:t>
            </a:r>
            <a:r>
              <a:rPr lang="en-AU" dirty="0" err="1"/>
              <a:t>Damianos</a:t>
            </a:r>
            <a:r>
              <a:rPr lang="en-AU" dirty="0"/>
              <a:t> </a:t>
            </a:r>
            <a:r>
              <a:rPr lang="en-AU" dirty="0" err="1"/>
              <a:t>Gavalas</a:t>
            </a:r>
            <a:r>
              <a:rPr lang="en-AU" dirty="0"/>
              <a:t>, </a:t>
            </a:r>
            <a:r>
              <a:rPr lang="en-AU" dirty="0" err="1"/>
              <a:t>Charalampos</a:t>
            </a:r>
            <a:r>
              <a:rPr lang="en-AU" dirty="0"/>
              <a:t> Konstantopoulos, Konstantinos </a:t>
            </a:r>
            <a:r>
              <a:rPr lang="en-AU" dirty="0" err="1"/>
              <a:t>Mastakas</a:t>
            </a:r>
            <a:r>
              <a:rPr lang="en-AU" dirty="0"/>
              <a:t>, and </a:t>
            </a:r>
            <a:r>
              <a:rPr lang="en-AU" dirty="0" err="1"/>
              <a:t>Grammati</a:t>
            </a:r>
            <a:r>
              <a:rPr lang="en-AU" dirty="0"/>
              <a:t> </a:t>
            </a:r>
            <a:r>
              <a:rPr lang="en-AU" dirty="0" err="1"/>
              <a:t>Pantziou</a:t>
            </a:r>
            <a:r>
              <a:rPr lang="en-AU" dirty="0"/>
              <a:t>. A survey on algorithmic approaches for solving tourist trip design problems. Journal of Heuristics, 20(3):291–328, 2014.</a:t>
            </a:r>
          </a:p>
          <a:p>
            <a:pPr marL="0" indent="0">
              <a:lnSpc>
                <a:spcPct val="120000"/>
              </a:lnSpc>
              <a:spcBef>
                <a:spcPts val="0"/>
              </a:spcBef>
              <a:buNone/>
            </a:pPr>
            <a:r>
              <a:rPr lang="en-AU" dirty="0"/>
              <a:t>[5] </a:t>
            </a:r>
            <a:r>
              <a:rPr lang="en-AU" dirty="0" err="1"/>
              <a:t>Aldy</a:t>
            </a:r>
            <a:r>
              <a:rPr lang="en-AU" dirty="0"/>
              <a:t> </a:t>
            </a:r>
            <a:r>
              <a:rPr lang="en-AU" dirty="0" err="1"/>
              <a:t>Gunawan</a:t>
            </a:r>
            <a:r>
              <a:rPr lang="en-AU" dirty="0"/>
              <a:t>, </a:t>
            </a:r>
            <a:r>
              <a:rPr lang="en-AU" dirty="0" err="1"/>
              <a:t>Hoong</a:t>
            </a:r>
            <a:r>
              <a:rPr lang="en-AU" dirty="0"/>
              <a:t> </a:t>
            </a:r>
            <a:r>
              <a:rPr lang="en-AU" dirty="0" err="1"/>
              <a:t>Chuin</a:t>
            </a:r>
            <a:r>
              <a:rPr lang="en-AU" dirty="0"/>
              <a:t> Lau, and Pieter </a:t>
            </a:r>
            <a:r>
              <a:rPr lang="en-AU" dirty="0" err="1"/>
              <a:t>Vansteenwegen</a:t>
            </a:r>
            <a:r>
              <a:rPr lang="en-AU" dirty="0"/>
              <a:t>. Orienteering problem: A survey of recent variants, solution approaches and applications. European Journal of Operational Research, 255(2):315–332, 2016.</a:t>
            </a:r>
          </a:p>
          <a:p>
            <a:pPr marL="0" indent="0">
              <a:lnSpc>
                <a:spcPct val="120000"/>
              </a:lnSpc>
              <a:spcBef>
                <a:spcPts val="0"/>
              </a:spcBef>
              <a:buNone/>
            </a:pPr>
            <a:r>
              <a:rPr lang="en-AU" dirty="0"/>
              <a:t>[6] </a:t>
            </a:r>
            <a:r>
              <a:rPr lang="en-AU" dirty="0" err="1"/>
              <a:t>Aldy</a:t>
            </a:r>
            <a:r>
              <a:rPr lang="en-AU" dirty="0"/>
              <a:t> </a:t>
            </a:r>
            <a:r>
              <a:rPr lang="en-AU" dirty="0" err="1"/>
              <a:t>Gunawan</a:t>
            </a:r>
            <a:r>
              <a:rPr lang="en-AU" dirty="0"/>
              <a:t>, </a:t>
            </a:r>
            <a:r>
              <a:rPr lang="en-AU" dirty="0" err="1"/>
              <a:t>Hoong</a:t>
            </a:r>
            <a:r>
              <a:rPr lang="en-AU" dirty="0"/>
              <a:t> </a:t>
            </a:r>
            <a:r>
              <a:rPr lang="en-AU" dirty="0" err="1"/>
              <a:t>Chuin</a:t>
            </a:r>
            <a:r>
              <a:rPr lang="en-AU" dirty="0"/>
              <a:t> Lau, Pieter </a:t>
            </a:r>
            <a:r>
              <a:rPr lang="en-AU" dirty="0" err="1"/>
              <a:t>Vansteenwegen</a:t>
            </a:r>
            <a:r>
              <a:rPr lang="en-AU" dirty="0"/>
              <a:t>, and </a:t>
            </a:r>
            <a:r>
              <a:rPr lang="en-AU" dirty="0" err="1"/>
              <a:t>Kun</a:t>
            </a:r>
            <a:r>
              <a:rPr lang="en-AU" dirty="0"/>
              <a:t> Lu. Well-tuned algorithms for the team orienteering problem with time windows. Journal of the Operational Research Society, 68(8):861–876, 2017.</a:t>
            </a:r>
          </a:p>
          <a:p>
            <a:pPr marL="0" indent="0">
              <a:lnSpc>
                <a:spcPct val="120000"/>
              </a:lnSpc>
              <a:spcBef>
                <a:spcPts val="0"/>
              </a:spcBef>
              <a:buNone/>
            </a:pPr>
            <a:r>
              <a:rPr lang="en-AU" dirty="0"/>
              <a:t>[7] </a:t>
            </a:r>
            <a:r>
              <a:rPr lang="en-AU" dirty="0" err="1"/>
              <a:t>Aldy</a:t>
            </a:r>
            <a:r>
              <a:rPr lang="en-AU" dirty="0"/>
              <a:t> </a:t>
            </a:r>
            <a:r>
              <a:rPr lang="en-AU" dirty="0" err="1"/>
              <a:t>Gunawan</a:t>
            </a:r>
            <a:r>
              <a:rPr lang="en-AU" dirty="0"/>
              <a:t>, </a:t>
            </a:r>
            <a:r>
              <a:rPr lang="en-AU" dirty="0" err="1"/>
              <a:t>Hoong</a:t>
            </a:r>
            <a:r>
              <a:rPr lang="en-AU" dirty="0"/>
              <a:t> </a:t>
            </a:r>
            <a:r>
              <a:rPr lang="en-AU" dirty="0" err="1"/>
              <a:t>Chuin</a:t>
            </a:r>
            <a:r>
              <a:rPr lang="en-AU" dirty="0"/>
              <a:t> Lau, and </a:t>
            </a:r>
            <a:r>
              <a:rPr lang="en-AU" dirty="0" err="1"/>
              <a:t>Kun</a:t>
            </a:r>
            <a:r>
              <a:rPr lang="en-AU" dirty="0"/>
              <a:t> Lu. An iterated local search algorithm for solving the orienteering problem with time windows. In European conference on evolutionary computation in combinatorial optimization, pages 61–73. Springer, 2015.</a:t>
            </a:r>
          </a:p>
          <a:p>
            <a:pPr marL="0" indent="0">
              <a:lnSpc>
                <a:spcPct val="120000"/>
              </a:lnSpc>
              <a:spcBef>
                <a:spcPts val="0"/>
              </a:spcBef>
              <a:buNone/>
            </a:pPr>
            <a:r>
              <a:rPr lang="en-AU" dirty="0"/>
              <a:t>[8] Ines </a:t>
            </a:r>
            <a:r>
              <a:rPr lang="en-AU" dirty="0" err="1"/>
              <a:t>Mathlouthi</a:t>
            </a:r>
            <a:r>
              <a:rPr lang="en-AU" dirty="0"/>
              <a:t>, Michel </a:t>
            </a:r>
            <a:r>
              <a:rPr lang="en-AU" dirty="0" err="1"/>
              <a:t>Gendreau</a:t>
            </a:r>
            <a:r>
              <a:rPr lang="en-AU" dirty="0"/>
              <a:t>, and Jean-Yves Potvin. Branch-and-price for a multi-attribute technician routing and scheduling problem. In SN Operations Research Forum, volume 2, pages 1–35. Springer, 2021.</a:t>
            </a:r>
          </a:p>
          <a:p>
            <a:pPr marL="0" indent="0">
              <a:lnSpc>
                <a:spcPct val="120000"/>
              </a:lnSpc>
              <a:spcBef>
                <a:spcPts val="0"/>
              </a:spcBef>
              <a:buNone/>
            </a:pPr>
            <a:r>
              <a:rPr lang="en-AU" dirty="0"/>
              <a:t>[9] Simone Mueller, IL Francis, and Larry </a:t>
            </a:r>
            <a:r>
              <a:rPr lang="en-AU" dirty="0" err="1"/>
              <a:t>Lockshin</a:t>
            </a:r>
            <a:r>
              <a:rPr lang="en-AU" dirty="0"/>
              <a:t>. Comparison of best–worst and hedonic scaling for the measurement of consumer wine preferences. Australian Journal of Grape and Wine Research, 15(3):205–215, 2009. </a:t>
            </a:r>
          </a:p>
          <a:p>
            <a:pPr marL="0" indent="0">
              <a:lnSpc>
                <a:spcPct val="120000"/>
              </a:lnSpc>
              <a:spcBef>
                <a:spcPts val="0"/>
              </a:spcBef>
              <a:buNone/>
            </a:pPr>
            <a:r>
              <a:rPr lang="en-AU" dirty="0"/>
              <a:t>[10] Jean-Francois </a:t>
            </a:r>
            <a:r>
              <a:rPr lang="en-AU" dirty="0" err="1"/>
              <a:t>Cordeau</a:t>
            </a:r>
            <a:r>
              <a:rPr lang="en-AU" dirty="0"/>
              <a:t>, Michel </a:t>
            </a:r>
            <a:r>
              <a:rPr lang="en-AU" dirty="0" err="1"/>
              <a:t>Gendreau</a:t>
            </a:r>
            <a:r>
              <a:rPr lang="en-AU" dirty="0"/>
              <a:t>, and Gilbert Laporte. A tabu search heuristic for periodic and multi-depot vehicle routing problems. Networks: An International Journal, 30(2):105–119, 1997.</a:t>
            </a:r>
          </a:p>
        </p:txBody>
      </p:sp>
    </p:spTree>
    <p:extLst>
      <p:ext uri="{BB962C8B-B14F-4D97-AF65-F5344CB8AC3E}">
        <p14:creationId xmlns:p14="http://schemas.microsoft.com/office/powerpoint/2010/main" val="340612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8569-327B-43E7-8DC2-C4FA387C7764}"/>
              </a:ext>
            </a:extLst>
          </p:cNvPr>
          <p:cNvSpPr>
            <a:spLocks noGrp="1"/>
          </p:cNvSpPr>
          <p:nvPr>
            <p:ph type="title"/>
          </p:nvPr>
        </p:nvSpPr>
        <p:spPr/>
        <p:txBody>
          <a:bodyPr/>
          <a:lstStyle/>
          <a:p>
            <a:r>
              <a:rPr lang="en-AU" dirty="0"/>
              <a:t>PIRP-C – Neighbourhood Replace</a:t>
            </a:r>
          </a:p>
        </p:txBody>
      </p:sp>
      <p:sp>
        <p:nvSpPr>
          <p:cNvPr id="3" name="Content Placeholder 2">
            <a:extLst>
              <a:ext uri="{FF2B5EF4-FFF2-40B4-BE49-F238E27FC236}">
                <a16:creationId xmlns:a16="http://schemas.microsoft.com/office/drawing/2014/main" id="{601517B1-EC21-4CAB-B3F6-83910B0BAF25}"/>
              </a:ext>
            </a:extLst>
          </p:cNvPr>
          <p:cNvSpPr>
            <a:spLocks noGrp="1"/>
          </p:cNvSpPr>
          <p:nvPr>
            <p:ph idx="1"/>
          </p:nvPr>
        </p:nvSpPr>
        <p:spPr>
          <a:xfrm>
            <a:off x="838199" y="1825625"/>
            <a:ext cx="10515601" cy="1066761"/>
          </a:xfrm>
        </p:spPr>
        <p:txBody>
          <a:bodyPr/>
          <a:lstStyle/>
          <a:p>
            <a:r>
              <a:rPr lang="en-AU" dirty="0"/>
              <a:t>Look at immediate neighbourhood of replaced inspection</a:t>
            </a:r>
          </a:p>
          <a:p>
            <a:r>
              <a:rPr lang="en-AU" dirty="0"/>
              <a:t>Global time recalculations </a:t>
            </a:r>
            <a:r>
              <a:rPr lang="en-AU" dirty="0">
                <a:sym typeface="Wingdings" panose="05000000000000000000" pitchFamily="2" charset="2"/>
              </a:rPr>
              <a:t> </a:t>
            </a:r>
            <a:r>
              <a:rPr lang="en-AU" dirty="0"/>
              <a:t>local time recalculations</a:t>
            </a:r>
          </a:p>
        </p:txBody>
      </p:sp>
      <p:pic>
        <p:nvPicPr>
          <p:cNvPr id="4" name="Picture 3">
            <a:extLst>
              <a:ext uri="{FF2B5EF4-FFF2-40B4-BE49-F238E27FC236}">
                <a16:creationId xmlns:a16="http://schemas.microsoft.com/office/drawing/2014/main" id="{6556656D-1606-4D82-9CD9-E9CAA5A7CE22}"/>
              </a:ext>
            </a:extLst>
          </p:cNvPr>
          <p:cNvPicPr>
            <a:picLocks noChangeAspect="1"/>
          </p:cNvPicPr>
          <p:nvPr/>
        </p:nvPicPr>
        <p:blipFill>
          <a:blip r:embed="rId3"/>
          <a:stretch>
            <a:fillRect/>
          </a:stretch>
        </p:blipFill>
        <p:spPr>
          <a:xfrm>
            <a:off x="746296" y="2892386"/>
            <a:ext cx="10699407" cy="3816427"/>
          </a:xfrm>
          <a:prstGeom prst="rect">
            <a:avLst/>
          </a:prstGeom>
        </p:spPr>
      </p:pic>
    </p:spTree>
    <p:extLst>
      <p:ext uri="{BB962C8B-B14F-4D97-AF65-F5344CB8AC3E}">
        <p14:creationId xmlns:p14="http://schemas.microsoft.com/office/powerpoint/2010/main" val="1582677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8569-327B-43E7-8DC2-C4FA387C7764}"/>
              </a:ext>
            </a:extLst>
          </p:cNvPr>
          <p:cNvSpPr>
            <a:spLocks noGrp="1"/>
          </p:cNvSpPr>
          <p:nvPr>
            <p:ph type="title"/>
          </p:nvPr>
        </p:nvSpPr>
        <p:spPr/>
        <p:txBody>
          <a:bodyPr/>
          <a:lstStyle/>
          <a:p>
            <a:r>
              <a:rPr lang="en-AU" dirty="0"/>
              <a:t>PIRP-C Approach - Sorting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1517B1-EC21-4CAB-B3F6-83910B0BAF25}"/>
                  </a:ext>
                </a:extLst>
              </p:cNvPr>
              <p:cNvSpPr>
                <a:spLocks noGrp="1"/>
              </p:cNvSpPr>
              <p:nvPr>
                <p:ph idx="1"/>
              </p:nvPr>
            </p:nvSpPr>
            <p:spPr>
              <a:xfrm>
                <a:off x="838200" y="1825625"/>
                <a:ext cx="5475514" cy="4351338"/>
              </a:xfrm>
            </p:spPr>
            <p:txBody>
              <a:bodyPr/>
              <a:lstStyle/>
              <a:p>
                <a:r>
                  <a:rPr lang="en-AU" dirty="0"/>
                  <a:t>Limit comparisons </a:t>
                </a:r>
                <a14:m>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𝑛</m:t>
                        </m:r>
                      </m:e>
                      <m:sup>
                        <m:r>
                          <a:rPr lang="en-AU" b="0" i="1" smtClean="0">
                            <a:latin typeface="Cambria Math" panose="02040503050406030204" pitchFamily="18" charset="0"/>
                          </a:rPr>
                          <m:t>2</m:t>
                        </m:r>
                      </m:sup>
                    </m:sSup>
                  </m:oMath>
                </a14:m>
                <a:r>
                  <a:rPr lang="en-AU" dirty="0">
                    <a:sym typeface="Wingdings" panose="05000000000000000000" pitchFamily="2" charset="2"/>
                  </a:rPr>
                  <a:t> </a:t>
                </a:r>
                <a14:m>
                  <m:oMath xmlns:m="http://schemas.openxmlformats.org/officeDocument/2006/math">
                    <m:sSub>
                      <m:sSubPr>
                        <m:ctrlPr>
                          <a:rPr lang="en-AU" i="1" dirty="0" smtClean="0">
                            <a:latin typeface="Cambria Math" panose="02040503050406030204" pitchFamily="18" charset="0"/>
                            <a:sym typeface="Wingdings" panose="05000000000000000000" pitchFamily="2" charset="2"/>
                          </a:rPr>
                        </m:ctrlPr>
                      </m:sSubPr>
                      <m:e>
                        <m:r>
                          <a:rPr lang="en-AU" b="0" i="1" dirty="0" smtClean="0">
                            <a:latin typeface="Cambria Math" panose="02040503050406030204" pitchFamily="18" charset="0"/>
                            <a:sym typeface="Wingdings" panose="05000000000000000000" pitchFamily="2" charset="2"/>
                          </a:rPr>
                          <m:t> </m:t>
                        </m:r>
                        <m:r>
                          <a:rPr lang="en-AU" b="0" i="1" dirty="0" smtClean="0">
                            <a:latin typeface="Cambria Math" panose="02040503050406030204" pitchFamily="18" charset="0"/>
                            <a:sym typeface="Wingdings" panose="05000000000000000000" pitchFamily="2" charset="2"/>
                          </a:rPr>
                          <m:t>𝑛</m:t>
                        </m:r>
                        <m:r>
                          <a:rPr lang="en-AU" b="0" i="1" dirty="0" smtClean="0">
                            <a:latin typeface="Cambria Math" panose="02040503050406030204" pitchFamily="18" charset="0"/>
                            <a:sym typeface="Wingdings" panose="05000000000000000000" pitchFamily="2" charset="2"/>
                          </a:rPr>
                          <m:t>∗</m:t>
                        </m:r>
                        <m:r>
                          <a:rPr lang="en-AU" b="0" i="1" dirty="0" smtClean="0">
                            <a:latin typeface="Cambria Math" panose="02040503050406030204" pitchFamily="18" charset="0"/>
                            <a:sym typeface="Wingdings" panose="05000000000000000000" pitchFamily="2" charset="2"/>
                          </a:rPr>
                          <m:t>𝑙𝑜𝑔</m:t>
                        </m:r>
                        <m:r>
                          <a:rPr lang="en-AU" b="0" i="1" dirty="0" smtClean="0">
                            <a:latin typeface="Cambria Math" panose="02040503050406030204" pitchFamily="18" charset="0"/>
                            <a:sym typeface="Wingdings" panose="05000000000000000000" pitchFamily="2" charset="2"/>
                          </a:rPr>
                          <m:t> </m:t>
                        </m:r>
                      </m:e>
                      <m:sub>
                        <m:r>
                          <a:rPr lang="en-AU" b="0" i="1" dirty="0" smtClean="0">
                            <a:latin typeface="Cambria Math" panose="02040503050406030204" pitchFamily="18" charset="0"/>
                            <a:sym typeface="Wingdings" panose="05000000000000000000" pitchFamily="2" charset="2"/>
                          </a:rPr>
                          <m:t>𝑛</m:t>
                        </m:r>
                      </m:sub>
                    </m:sSub>
                  </m:oMath>
                </a14:m>
                <a:endParaRPr lang="en-AU" dirty="0"/>
              </a:p>
              <a:p>
                <a:r>
                  <a:rPr lang="en-AU" dirty="0"/>
                  <a:t>Consider Early and Late Start</a:t>
                </a:r>
              </a:p>
              <a:p>
                <a:r>
                  <a:rPr lang="en-AU" dirty="0" err="1"/>
                  <a:t>Presort</a:t>
                </a:r>
                <a:r>
                  <a:rPr lang="en-AU" dirty="0"/>
                  <a:t> by Late Start</a:t>
                </a:r>
              </a:p>
              <a:p>
                <a:endParaRPr lang="en-AU" dirty="0"/>
              </a:p>
            </p:txBody>
          </p:sp>
        </mc:Choice>
        <mc:Fallback xmlns="">
          <p:sp>
            <p:nvSpPr>
              <p:cNvPr id="3" name="Content Placeholder 2">
                <a:extLst>
                  <a:ext uri="{FF2B5EF4-FFF2-40B4-BE49-F238E27FC236}">
                    <a16:creationId xmlns:a16="http://schemas.microsoft.com/office/drawing/2014/main" id="{601517B1-EC21-4CAB-B3F6-83910B0BAF25}"/>
                  </a:ext>
                </a:extLst>
              </p:cNvPr>
              <p:cNvSpPr>
                <a:spLocks noGrp="1" noRot="1" noChangeAspect="1" noMove="1" noResize="1" noEditPoints="1" noAdjustHandles="1" noChangeArrowheads="1" noChangeShapeType="1" noTextEdit="1"/>
              </p:cNvSpPr>
              <p:nvPr>
                <p:ph idx="1"/>
              </p:nvPr>
            </p:nvSpPr>
            <p:spPr>
              <a:xfrm>
                <a:off x="838200" y="1825625"/>
                <a:ext cx="5475514" cy="4351338"/>
              </a:xfrm>
              <a:blipFill>
                <a:blip r:embed="rId3"/>
                <a:stretch>
                  <a:fillRect l="-2004" t="-2661"/>
                </a:stretch>
              </a:blipFill>
            </p:spPr>
            <p:txBody>
              <a:bodyPr/>
              <a:lstStyle/>
              <a:p>
                <a:r>
                  <a:rPr lang="en-US">
                    <a:noFill/>
                  </a:rPr>
                  <a:t> </a:t>
                </a:r>
              </a:p>
            </p:txBody>
          </p:sp>
        </mc:Fallback>
      </mc:AlternateContent>
      <p:pic>
        <p:nvPicPr>
          <p:cNvPr id="6" name="Picture 5" descr="Diagram&#10;&#10;Description automatically generated with low confidence">
            <a:extLst>
              <a:ext uri="{FF2B5EF4-FFF2-40B4-BE49-F238E27FC236}">
                <a16:creationId xmlns:a16="http://schemas.microsoft.com/office/drawing/2014/main" id="{EA11173E-184E-42A3-A327-05A6660E3E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3597" y="2399590"/>
            <a:ext cx="4137521" cy="2236271"/>
          </a:xfrm>
          <a:prstGeom prst="rect">
            <a:avLst/>
          </a:prstGeom>
        </p:spPr>
      </p:pic>
      <p:pic>
        <p:nvPicPr>
          <p:cNvPr id="10" name="Picture 9" descr="A picture containing treemap chart&#10;&#10;Description automatically generated">
            <a:extLst>
              <a:ext uri="{FF2B5EF4-FFF2-40B4-BE49-F238E27FC236}">
                <a16:creationId xmlns:a16="http://schemas.microsoft.com/office/drawing/2014/main" id="{598E45CC-2453-4BBB-8C7A-51DB6A65B3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4600" y="1254659"/>
            <a:ext cx="5475514" cy="4526131"/>
          </a:xfrm>
          <a:prstGeom prst="rect">
            <a:avLst/>
          </a:prstGeom>
        </p:spPr>
      </p:pic>
      <p:pic>
        <p:nvPicPr>
          <p:cNvPr id="5" name="Picture 4">
            <a:extLst>
              <a:ext uri="{FF2B5EF4-FFF2-40B4-BE49-F238E27FC236}">
                <a16:creationId xmlns:a16="http://schemas.microsoft.com/office/drawing/2014/main" id="{0ABBAB31-E537-018E-0091-DD9B5667AB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75498" y="1640046"/>
            <a:ext cx="5216502" cy="3577907"/>
          </a:xfrm>
          <a:prstGeom prst="rect">
            <a:avLst/>
          </a:prstGeom>
        </p:spPr>
      </p:pic>
    </p:spTree>
    <p:extLst>
      <p:ext uri="{BB962C8B-B14F-4D97-AF65-F5344CB8AC3E}">
        <p14:creationId xmlns:p14="http://schemas.microsoft.com/office/powerpoint/2010/main" val="261134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A8AC-5DD2-45F3-853F-93FF85581468}"/>
              </a:ext>
            </a:extLst>
          </p:cNvPr>
          <p:cNvSpPr>
            <a:spLocks noGrp="1"/>
          </p:cNvSpPr>
          <p:nvPr>
            <p:ph type="title"/>
          </p:nvPr>
        </p:nvSpPr>
        <p:spPr/>
        <p:txBody>
          <a:bodyPr/>
          <a:lstStyle/>
          <a:p>
            <a:pPr algn="ctr"/>
            <a:r>
              <a:rPr lang="en-AU" dirty="0"/>
              <a:t>Overall Results</a:t>
            </a:r>
          </a:p>
        </p:txBody>
      </p:sp>
      <p:sp>
        <p:nvSpPr>
          <p:cNvPr id="3" name="Text Placeholder 2">
            <a:extLst>
              <a:ext uri="{FF2B5EF4-FFF2-40B4-BE49-F238E27FC236}">
                <a16:creationId xmlns:a16="http://schemas.microsoft.com/office/drawing/2014/main" id="{291FC210-5299-43E0-ABD1-825EA107C528}"/>
              </a:ext>
            </a:extLst>
          </p:cNvPr>
          <p:cNvSpPr>
            <a:spLocks noGrp="1"/>
          </p:cNvSpPr>
          <p:nvPr>
            <p:ph type="body" idx="1"/>
          </p:nvPr>
        </p:nvSpPr>
        <p:spPr>
          <a:xfrm>
            <a:off x="2919369" y="1681163"/>
            <a:ext cx="914400" cy="823912"/>
          </a:xfrm>
        </p:spPr>
        <p:txBody>
          <a:bodyPr/>
          <a:lstStyle/>
          <a:p>
            <a:r>
              <a:rPr lang="en-AU" dirty="0"/>
              <a:t>Score</a:t>
            </a:r>
          </a:p>
        </p:txBody>
      </p:sp>
      <p:pic>
        <p:nvPicPr>
          <p:cNvPr id="8" name="Content Placeholder 7" descr="Chart, bar chart&#10;&#10;Description automatically generated">
            <a:extLst>
              <a:ext uri="{FF2B5EF4-FFF2-40B4-BE49-F238E27FC236}">
                <a16:creationId xmlns:a16="http://schemas.microsoft.com/office/drawing/2014/main" id="{3A0B0212-2171-4D0D-944E-6F4AA3C32A8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51651" y="2505075"/>
            <a:ext cx="5134061" cy="3684588"/>
          </a:xfrm>
        </p:spPr>
      </p:pic>
      <p:sp>
        <p:nvSpPr>
          <p:cNvPr id="5" name="Text Placeholder 4">
            <a:extLst>
              <a:ext uri="{FF2B5EF4-FFF2-40B4-BE49-F238E27FC236}">
                <a16:creationId xmlns:a16="http://schemas.microsoft.com/office/drawing/2014/main" id="{8C903060-6D08-4EEE-A468-165AFE2F9352}"/>
              </a:ext>
            </a:extLst>
          </p:cNvPr>
          <p:cNvSpPr>
            <a:spLocks noGrp="1"/>
          </p:cNvSpPr>
          <p:nvPr>
            <p:ph type="body" sz="quarter" idx="3"/>
          </p:nvPr>
        </p:nvSpPr>
        <p:spPr>
          <a:xfrm>
            <a:off x="8137321" y="1681163"/>
            <a:ext cx="1325462" cy="823912"/>
          </a:xfrm>
        </p:spPr>
        <p:txBody>
          <a:bodyPr/>
          <a:lstStyle/>
          <a:p>
            <a:r>
              <a:rPr lang="en-AU" dirty="0"/>
              <a:t>Runtime</a:t>
            </a:r>
          </a:p>
        </p:txBody>
      </p:sp>
      <p:pic>
        <p:nvPicPr>
          <p:cNvPr id="10" name="Content Placeholder 9" descr="Chart, bar chart&#10;&#10;Description automatically generated">
            <a:extLst>
              <a:ext uri="{FF2B5EF4-FFF2-40B4-BE49-F238E27FC236}">
                <a16:creationId xmlns:a16="http://schemas.microsoft.com/office/drawing/2014/main" id="{59CBD28F-DF76-41DA-B3B8-B3D25FE444F7}"/>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312452" y="2505075"/>
            <a:ext cx="4902683" cy="3684588"/>
          </a:xfrm>
        </p:spPr>
      </p:pic>
    </p:spTree>
    <p:extLst>
      <p:ext uri="{BB962C8B-B14F-4D97-AF65-F5344CB8AC3E}">
        <p14:creationId xmlns:p14="http://schemas.microsoft.com/office/powerpoint/2010/main" val="2764417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9AB3-E09A-4AAA-8642-7C57FC6D833C}"/>
              </a:ext>
            </a:extLst>
          </p:cNvPr>
          <p:cNvSpPr>
            <a:spLocks noGrp="1"/>
          </p:cNvSpPr>
          <p:nvPr>
            <p:ph type="title"/>
          </p:nvPr>
        </p:nvSpPr>
        <p:spPr/>
        <p:txBody>
          <a:bodyPr/>
          <a:lstStyle/>
          <a:p>
            <a:pPr algn="ctr"/>
            <a:r>
              <a:rPr lang="en-AU" dirty="0"/>
              <a:t>Sensitivity Results</a:t>
            </a:r>
          </a:p>
        </p:txBody>
      </p:sp>
      <p:sp>
        <p:nvSpPr>
          <p:cNvPr id="3" name="Text Placeholder 2">
            <a:extLst>
              <a:ext uri="{FF2B5EF4-FFF2-40B4-BE49-F238E27FC236}">
                <a16:creationId xmlns:a16="http://schemas.microsoft.com/office/drawing/2014/main" id="{234E2FD5-589D-438B-9667-667E0AD3CE0A}"/>
              </a:ext>
            </a:extLst>
          </p:cNvPr>
          <p:cNvSpPr>
            <a:spLocks noGrp="1"/>
          </p:cNvSpPr>
          <p:nvPr>
            <p:ph type="body" idx="1"/>
          </p:nvPr>
        </p:nvSpPr>
        <p:spPr>
          <a:xfrm>
            <a:off x="1767657" y="1942298"/>
            <a:ext cx="914400" cy="823912"/>
          </a:xfrm>
        </p:spPr>
        <p:txBody>
          <a:bodyPr/>
          <a:lstStyle/>
          <a:p>
            <a:r>
              <a:rPr lang="en-AU" dirty="0"/>
              <a:t>Score</a:t>
            </a:r>
          </a:p>
        </p:txBody>
      </p:sp>
      <p:sp>
        <p:nvSpPr>
          <p:cNvPr id="13" name="Text Placeholder 2">
            <a:extLst>
              <a:ext uri="{FF2B5EF4-FFF2-40B4-BE49-F238E27FC236}">
                <a16:creationId xmlns:a16="http://schemas.microsoft.com/office/drawing/2014/main" id="{7169471E-BFB5-4360-BF46-B0354AC246F2}"/>
              </a:ext>
            </a:extLst>
          </p:cNvPr>
          <p:cNvSpPr txBox="1">
            <a:spLocks/>
          </p:cNvSpPr>
          <p:nvPr/>
        </p:nvSpPr>
        <p:spPr>
          <a:xfrm>
            <a:off x="5460210" y="1922155"/>
            <a:ext cx="1359015"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AU" dirty="0"/>
              <a:t>Runtime</a:t>
            </a:r>
          </a:p>
        </p:txBody>
      </p:sp>
      <p:sp>
        <p:nvSpPr>
          <p:cNvPr id="14" name="Text Placeholder 2">
            <a:extLst>
              <a:ext uri="{FF2B5EF4-FFF2-40B4-BE49-F238E27FC236}">
                <a16:creationId xmlns:a16="http://schemas.microsoft.com/office/drawing/2014/main" id="{D17B2A93-3DE4-4F9A-B584-8D898CF5FE04}"/>
              </a:ext>
            </a:extLst>
          </p:cNvPr>
          <p:cNvSpPr txBox="1">
            <a:spLocks/>
          </p:cNvSpPr>
          <p:nvPr/>
        </p:nvSpPr>
        <p:spPr>
          <a:xfrm>
            <a:off x="9592942" y="1922155"/>
            <a:ext cx="914400"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AU" dirty="0"/>
              <a:t>Ratio</a:t>
            </a:r>
          </a:p>
        </p:txBody>
      </p:sp>
      <p:pic>
        <p:nvPicPr>
          <p:cNvPr id="5" name="Picture 4" descr="Chart, bar chart&#10;&#10;Description automatically generated">
            <a:extLst>
              <a:ext uri="{FF2B5EF4-FFF2-40B4-BE49-F238E27FC236}">
                <a16:creationId xmlns:a16="http://schemas.microsoft.com/office/drawing/2014/main" id="{06845B16-E00F-4B76-AC18-2D81539DA9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639" y="3017821"/>
            <a:ext cx="3580373" cy="2582880"/>
          </a:xfrm>
          <a:prstGeom prst="rect">
            <a:avLst/>
          </a:prstGeom>
        </p:spPr>
      </p:pic>
      <p:pic>
        <p:nvPicPr>
          <p:cNvPr id="8" name="Picture 7" descr="Chart, bar chart&#10;&#10;Description automatically generated">
            <a:extLst>
              <a:ext uri="{FF2B5EF4-FFF2-40B4-BE49-F238E27FC236}">
                <a16:creationId xmlns:a16="http://schemas.microsoft.com/office/drawing/2014/main" id="{681B0E0D-F33D-4A1B-8CFE-8A1ED0DA6C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7413" y="3017822"/>
            <a:ext cx="3575554" cy="2582880"/>
          </a:xfrm>
          <a:prstGeom prst="rect">
            <a:avLst/>
          </a:prstGeom>
        </p:spPr>
      </p:pic>
      <p:pic>
        <p:nvPicPr>
          <p:cNvPr id="12" name="Picture 11" descr="Chart, bar chart&#10;&#10;Description automatically generated">
            <a:extLst>
              <a:ext uri="{FF2B5EF4-FFF2-40B4-BE49-F238E27FC236}">
                <a16:creationId xmlns:a16="http://schemas.microsoft.com/office/drawing/2014/main" id="{8E77BF4C-64A5-4D00-96F5-EF5CD2D4C2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8426" y="3017822"/>
            <a:ext cx="3292568" cy="2582880"/>
          </a:xfrm>
          <a:prstGeom prst="rect">
            <a:avLst/>
          </a:prstGeom>
        </p:spPr>
      </p:pic>
    </p:spTree>
    <p:extLst>
      <p:ext uri="{BB962C8B-B14F-4D97-AF65-F5344CB8AC3E}">
        <p14:creationId xmlns:p14="http://schemas.microsoft.com/office/powerpoint/2010/main" val="1019010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9AB3-E09A-4AAA-8642-7C57FC6D833C}"/>
              </a:ext>
            </a:extLst>
          </p:cNvPr>
          <p:cNvSpPr>
            <a:spLocks noGrp="1"/>
          </p:cNvSpPr>
          <p:nvPr>
            <p:ph type="title"/>
          </p:nvPr>
        </p:nvSpPr>
        <p:spPr/>
        <p:txBody>
          <a:bodyPr/>
          <a:lstStyle/>
          <a:p>
            <a:pPr algn="ctr"/>
            <a:r>
              <a:rPr lang="en-AU" dirty="0"/>
              <a:t>Stage Results</a:t>
            </a:r>
          </a:p>
        </p:txBody>
      </p:sp>
      <p:sp>
        <p:nvSpPr>
          <p:cNvPr id="3" name="Text Placeholder 2">
            <a:extLst>
              <a:ext uri="{FF2B5EF4-FFF2-40B4-BE49-F238E27FC236}">
                <a16:creationId xmlns:a16="http://schemas.microsoft.com/office/drawing/2014/main" id="{234E2FD5-589D-438B-9667-667E0AD3CE0A}"/>
              </a:ext>
            </a:extLst>
          </p:cNvPr>
          <p:cNvSpPr>
            <a:spLocks noGrp="1"/>
          </p:cNvSpPr>
          <p:nvPr>
            <p:ph type="body" idx="1"/>
          </p:nvPr>
        </p:nvSpPr>
        <p:spPr>
          <a:xfrm>
            <a:off x="1859936" y="1942298"/>
            <a:ext cx="914400" cy="823912"/>
          </a:xfrm>
        </p:spPr>
        <p:txBody>
          <a:bodyPr/>
          <a:lstStyle/>
          <a:p>
            <a:r>
              <a:rPr lang="en-AU" dirty="0"/>
              <a:t>Score</a:t>
            </a:r>
          </a:p>
        </p:txBody>
      </p:sp>
      <p:pic>
        <p:nvPicPr>
          <p:cNvPr id="8" name="Content Placeholder 7" descr="Chart&#10;&#10;Description automatically generated">
            <a:extLst>
              <a:ext uri="{FF2B5EF4-FFF2-40B4-BE49-F238E27FC236}">
                <a16:creationId xmlns:a16="http://schemas.microsoft.com/office/drawing/2014/main" id="{64292C92-A6DA-4990-A7A6-CE8D9EF68C0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06444" y="2977535"/>
            <a:ext cx="3821384" cy="2750782"/>
          </a:xfrm>
        </p:spPr>
      </p:pic>
      <p:pic>
        <p:nvPicPr>
          <p:cNvPr id="10" name="Content Placeholder 9" descr="Chart, bar chart&#10;&#10;Description automatically generated">
            <a:extLst>
              <a:ext uri="{FF2B5EF4-FFF2-40B4-BE49-F238E27FC236}">
                <a16:creationId xmlns:a16="http://schemas.microsoft.com/office/drawing/2014/main" id="{E17D93E3-5605-488B-BE68-5CCC6BCE1D68}"/>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4320306" y="2977536"/>
            <a:ext cx="3823382" cy="2750782"/>
          </a:xfrm>
        </p:spPr>
      </p:pic>
      <p:pic>
        <p:nvPicPr>
          <p:cNvPr id="12" name="Picture 11" descr="Chart, bar chart&#10;&#10;Description automatically generated">
            <a:extLst>
              <a:ext uri="{FF2B5EF4-FFF2-40B4-BE49-F238E27FC236}">
                <a16:creationId xmlns:a16="http://schemas.microsoft.com/office/drawing/2014/main" id="{0EF38DBD-BCC4-4198-950F-66B08B7DF6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3088" y="2977535"/>
            <a:ext cx="3498667" cy="2750782"/>
          </a:xfrm>
          <a:prstGeom prst="rect">
            <a:avLst/>
          </a:prstGeom>
        </p:spPr>
      </p:pic>
      <p:sp>
        <p:nvSpPr>
          <p:cNvPr id="13" name="Text Placeholder 2">
            <a:extLst>
              <a:ext uri="{FF2B5EF4-FFF2-40B4-BE49-F238E27FC236}">
                <a16:creationId xmlns:a16="http://schemas.microsoft.com/office/drawing/2014/main" id="{7169471E-BFB5-4360-BF46-B0354AC246F2}"/>
              </a:ext>
            </a:extLst>
          </p:cNvPr>
          <p:cNvSpPr txBox="1">
            <a:spLocks/>
          </p:cNvSpPr>
          <p:nvPr/>
        </p:nvSpPr>
        <p:spPr>
          <a:xfrm>
            <a:off x="5552489" y="1922155"/>
            <a:ext cx="1359015"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AU" dirty="0"/>
              <a:t>Runtime</a:t>
            </a:r>
          </a:p>
        </p:txBody>
      </p:sp>
      <p:sp>
        <p:nvSpPr>
          <p:cNvPr id="14" name="Text Placeholder 2">
            <a:extLst>
              <a:ext uri="{FF2B5EF4-FFF2-40B4-BE49-F238E27FC236}">
                <a16:creationId xmlns:a16="http://schemas.microsoft.com/office/drawing/2014/main" id="{D17B2A93-3DE4-4F9A-B584-8D898CF5FE04}"/>
              </a:ext>
            </a:extLst>
          </p:cNvPr>
          <p:cNvSpPr txBox="1">
            <a:spLocks/>
          </p:cNvSpPr>
          <p:nvPr/>
        </p:nvSpPr>
        <p:spPr>
          <a:xfrm>
            <a:off x="9685221" y="1922155"/>
            <a:ext cx="914400"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AU" dirty="0"/>
              <a:t>Ratio</a:t>
            </a:r>
          </a:p>
        </p:txBody>
      </p:sp>
      <p:pic>
        <p:nvPicPr>
          <p:cNvPr id="7" name="Picture 6">
            <a:extLst>
              <a:ext uri="{FF2B5EF4-FFF2-40B4-BE49-F238E27FC236}">
                <a16:creationId xmlns:a16="http://schemas.microsoft.com/office/drawing/2014/main" id="{7920E558-F0EC-1FDE-E0CB-0127FE355F99}"/>
              </a:ext>
            </a:extLst>
          </p:cNvPr>
          <p:cNvPicPr>
            <a:picLocks noChangeAspect="1"/>
          </p:cNvPicPr>
          <p:nvPr/>
        </p:nvPicPr>
        <p:blipFill>
          <a:blip r:embed="rId6"/>
          <a:stretch>
            <a:fillRect/>
          </a:stretch>
        </p:blipFill>
        <p:spPr>
          <a:xfrm>
            <a:off x="10761284" y="5285367"/>
            <a:ext cx="506791" cy="138216"/>
          </a:xfrm>
          <a:prstGeom prst="rect">
            <a:avLst/>
          </a:prstGeom>
        </p:spPr>
      </p:pic>
    </p:spTree>
    <p:extLst>
      <p:ext uri="{BB962C8B-B14F-4D97-AF65-F5344CB8AC3E}">
        <p14:creationId xmlns:p14="http://schemas.microsoft.com/office/powerpoint/2010/main" val="3534439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9AB3-E09A-4AAA-8642-7C57FC6D833C}"/>
              </a:ext>
            </a:extLst>
          </p:cNvPr>
          <p:cNvSpPr>
            <a:spLocks noGrp="1"/>
          </p:cNvSpPr>
          <p:nvPr>
            <p:ph type="title"/>
          </p:nvPr>
        </p:nvSpPr>
        <p:spPr/>
        <p:txBody>
          <a:bodyPr/>
          <a:lstStyle/>
          <a:p>
            <a:pPr algn="ctr"/>
            <a:r>
              <a:rPr lang="en-AU" dirty="0"/>
              <a:t>Number of Inspections Results</a:t>
            </a:r>
          </a:p>
        </p:txBody>
      </p:sp>
      <p:sp>
        <p:nvSpPr>
          <p:cNvPr id="3" name="Text Placeholder 2">
            <a:extLst>
              <a:ext uri="{FF2B5EF4-FFF2-40B4-BE49-F238E27FC236}">
                <a16:creationId xmlns:a16="http://schemas.microsoft.com/office/drawing/2014/main" id="{234E2FD5-589D-438B-9667-667E0AD3CE0A}"/>
              </a:ext>
            </a:extLst>
          </p:cNvPr>
          <p:cNvSpPr>
            <a:spLocks noGrp="1"/>
          </p:cNvSpPr>
          <p:nvPr>
            <p:ph type="body" idx="1"/>
          </p:nvPr>
        </p:nvSpPr>
        <p:spPr>
          <a:xfrm>
            <a:off x="1734101" y="1942298"/>
            <a:ext cx="914400" cy="823912"/>
          </a:xfrm>
        </p:spPr>
        <p:txBody>
          <a:bodyPr/>
          <a:lstStyle/>
          <a:p>
            <a:r>
              <a:rPr lang="en-AU" dirty="0"/>
              <a:t>Score</a:t>
            </a:r>
          </a:p>
        </p:txBody>
      </p:sp>
      <p:sp>
        <p:nvSpPr>
          <p:cNvPr id="13" name="Text Placeholder 2">
            <a:extLst>
              <a:ext uri="{FF2B5EF4-FFF2-40B4-BE49-F238E27FC236}">
                <a16:creationId xmlns:a16="http://schemas.microsoft.com/office/drawing/2014/main" id="{7169471E-BFB5-4360-BF46-B0354AC246F2}"/>
              </a:ext>
            </a:extLst>
          </p:cNvPr>
          <p:cNvSpPr txBox="1">
            <a:spLocks/>
          </p:cNvSpPr>
          <p:nvPr/>
        </p:nvSpPr>
        <p:spPr>
          <a:xfrm>
            <a:off x="5426654" y="1922155"/>
            <a:ext cx="1359015"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AU" dirty="0"/>
              <a:t>Runtime</a:t>
            </a:r>
          </a:p>
        </p:txBody>
      </p:sp>
      <p:sp>
        <p:nvSpPr>
          <p:cNvPr id="14" name="Text Placeholder 2">
            <a:extLst>
              <a:ext uri="{FF2B5EF4-FFF2-40B4-BE49-F238E27FC236}">
                <a16:creationId xmlns:a16="http://schemas.microsoft.com/office/drawing/2014/main" id="{D17B2A93-3DE4-4F9A-B584-8D898CF5FE04}"/>
              </a:ext>
            </a:extLst>
          </p:cNvPr>
          <p:cNvSpPr txBox="1">
            <a:spLocks/>
          </p:cNvSpPr>
          <p:nvPr/>
        </p:nvSpPr>
        <p:spPr>
          <a:xfrm>
            <a:off x="9559386" y="1922155"/>
            <a:ext cx="914400"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AU" dirty="0"/>
              <a:t>Ratio</a:t>
            </a:r>
          </a:p>
        </p:txBody>
      </p:sp>
      <p:pic>
        <p:nvPicPr>
          <p:cNvPr id="5" name="Picture 4" descr="Chart, bar chart&#10;&#10;Description automatically generated">
            <a:extLst>
              <a:ext uri="{FF2B5EF4-FFF2-40B4-BE49-F238E27FC236}">
                <a16:creationId xmlns:a16="http://schemas.microsoft.com/office/drawing/2014/main" id="{2D2311C6-DD7E-44FF-9CF5-7EE9042611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1821" y="2977534"/>
            <a:ext cx="3518323" cy="2750782"/>
          </a:xfrm>
          <a:prstGeom prst="rect">
            <a:avLst/>
          </a:prstGeom>
        </p:spPr>
      </p:pic>
      <p:pic>
        <p:nvPicPr>
          <p:cNvPr id="7" name="Picture 6" descr="Chart, bar chart&#10;&#10;Description automatically generated">
            <a:extLst>
              <a:ext uri="{FF2B5EF4-FFF2-40B4-BE49-F238E27FC236}">
                <a16:creationId xmlns:a16="http://schemas.microsoft.com/office/drawing/2014/main" id="{C7D80471-79A3-4684-8236-6267AD6E75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0219" y="2977534"/>
            <a:ext cx="3822248" cy="2750782"/>
          </a:xfrm>
          <a:prstGeom prst="rect">
            <a:avLst/>
          </a:prstGeom>
        </p:spPr>
      </p:pic>
      <p:pic>
        <p:nvPicPr>
          <p:cNvPr id="16" name="Picture 15" descr="Chart, bar chart&#10;&#10;Description automatically generated">
            <a:extLst>
              <a:ext uri="{FF2B5EF4-FFF2-40B4-BE49-F238E27FC236}">
                <a16:creationId xmlns:a16="http://schemas.microsoft.com/office/drawing/2014/main" id="{2EA44F92-D861-4CFB-9D84-384149EDA1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466" y="2977534"/>
            <a:ext cx="3827399" cy="2750782"/>
          </a:xfrm>
          <a:prstGeom prst="rect">
            <a:avLst/>
          </a:prstGeom>
        </p:spPr>
      </p:pic>
    </p:spTree>
    <p:extLst>
      <p:ext uri="{BB962C8B-B14F-4D97-AF65-F5344CB8AC3E}">
        <p14:creationId xmlns:p14="http://schemas.microsoft.com/office/powerpoint/2010/main" val="3824180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9AB3-E09A-4AAA-8642-7C57FC6D833C}"/>
              </a:ext>
            </a:extLst>
          </p:cNvPr>
          <p:cNvSpPr>
            <a:spLocks noGrp="1"/>
          </p:cNvSpPr>
          <p:nvPr>
            <p:ph type="title"/>
          </p:nvPr>
        </p:nvSpPr>
        <p:spPr/>
        <p:txBody>
          <a:bodyPr/>
          <a:lstStyle/>
          <a:p>
            <a:pPr algn="ctr"/>
            <a:r>
              <a:rPr lang="en-AU" dirty="0"/>
              <a:t>Inspection Duration Results</a:t>
            </a:r>
          </a:p>
        </p:txBody>
      </p:sp>
      <p:sp>
        <p:nvSpPr>
          <p:cNvPr id="3" name="Text Placeholder 2">
            <a:extLst>
              <a:ext uri="{FF2B5EF4-FFF2-40B4-BE49-F238E27FC236}">
                <a16:creationId xmlns:a16="http://schemas.microsoft.com/office/drawing/2014/main" id="{234E2FD5-589D-438B-9667-667E0AD3CE0A}"/>
              </a:ext>
            </a:extLst>
          </p:cNvPr>
          <p:cNvSpPr>
            <a:spLocks noGrp="1"/>
          </p:cNvSpPr>
          <p:nvPr>
            <p:ph type="body" idx="1"/>
          </p:nvPr>
        </p:nvSpPr>
        <p:spPr>
          <a:xfrm>
            <a:off x="1767657" y="1942298"/>
            <a:ext cx="914400" cy="823912"/>
          </a:xfrm>
        </p:spPr>
        <p:txBody>
          <a:bodyPr/>
          <a:lstStyle/>
          <a:p>
            <a:r>
              <a:rPr lang="en-AU" dirty="0"/>
              <a:t>Score</a:t>
            </a:r>
          </a:p>
        </p:txBody>
      </p:sp>
      <p:sp>
        <p:nvSpPr>
          <p:cNvPr id="13" name="Text Placeholder 2">
            <a:extLst>
              <a:ext uri="{FF2B5EF4-FFF2-40B4-BE49-F238E27FC236}">
                <a16:creationId xmlns:a16="http://schemas.microsoft.com/office/drawing/2014/main" id="{7169471E-BFB5-4360-BF46-B0354AC246F2}"/>
              </a:ext>
            </a:extLst>
          </p:cNvPr>
          <p:cNvSpPr txBox="1">
            <a:spLocks/>
          </p:cNvSpPr>
          <p:nvPr/>
        </p:nvSpPr>
        <p:spPr>
          <a:xfrm>
            <a:off x="5460210" y="1922155"/>
            <a:ext cx="1359015"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AU" dirty="0"/>
              <a:t>Runtime</a:t>
            </a:r>
          </a:p>
        </p:txBody>
      </p:sp>
      <p:sp>
        <p:nvSpPr>
          <p:cNvPr id="14" name="Text Placeholder 2">
            <a:extLst>
              <a:ext uri="{FF2B5EF4-FFF2-40B4-BE49-F238E27FC236}">
                <a16:creationId xmlns:a16="http://schemas.microsoft.com/office/drawing/2014/main" id="{D17B2A93-3DE4-4F9A-B584-8D898CF5FE04}"/>
              </a:ext>
            </a:extLst>
          </p:cNvPr>
          <p:cNvSpPr txBox="1">
            <a:spLocks/>
          </p:cNvSpPr>
          <p:nvPr/>
        </p:nvSpPr>
        <p:spPr>
          <a:xfrm>
            <a:off x="9592942" y="1922155"/>
            <a:ext cx="914400"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AU" dirty="0"/>
              <a:t>Ratio</a:t>
            </a:r>
          </a:p>
        </p:txBody>
      </p:sp>
      <p:pic>
        <p:nvPicPr>
          <p:cNvPr id="6" name="Picture 5" descr="Chart, bar chart&#10;&#10;Description automatically generated">
            <a:extLst>
              <a:ext uri="{FF2B5EF4-FFF2-40B4-BE49-F238E27FC236}">
                <a16:creationId xmlns:a16="http://schemas.microsoft.com/office/drawing/2014/main" id="{2850CD51-15BD-4172-839A-53269DE360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022" y="2977534"/>
            <a:ext cx="3827399" cy="2750782"/>
          </a:xfrm>
          <a:prstGeom prst="rect">
            <a:avLst/>
          </a:prstGeom>
        </p:spPr>
      </p:pic>
      <p:pic>
        <p:nvPicPr>
          <p:cNvPr id="9" name="Picture 8" descr="Chart, bar chart&#10;&#10;Description automatically generated">
            <a:extLst>
              <a:ext uri="{FF2B5EF4-FFF2-40B4-BE49-F238E27FC236}">
                <a16:creationId xmlns:a16="http://schemas.microsoft.com/office/drawing/2014/main" id="{1A72B5C6-F74D-4046-B9A2-9E0B68E015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8546" y="2977534"/>
            <a:ext cx="3815103" cy="2750782"/>
          </a:xfrm>
          <a:prstGeom prst="rect">
            <a:avLst/>
          </a:prstGeom>
        </p:spPr>
      </p:pic>
      <p:pic>
        <p:nvPicPr>
          <p:cNvPr id="11" name="Picture 10" descr="Chart, bar chart&#10;&#10;Description automatically generated">
            <a:extLst>
              <a:ext uri="{FF2B5EF4-FFF2-40B4-BE49-F238E27FC236}">
                <a16:creationId xmlns:a16="http://schemas.microsoft.com/office/drawing/2014/main" id="{9D4FB63C-0C2A-4D9F-89C3-2D0C6C06C6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7774" y="2977534"/>
            <a:ext cx="3518323" cy="2750782"/>
          </a:xfrm>
          <a:prstGeom prst="rect">
            <a:avLst/>
          </a:prstGeom>
        </p:spPr>
      </p:pic>
      <p:pic>
        <p:nvPicPr>
          <p:cNvPr id="4" name="Picture 3">
            <a:extLst>
              <a:ext uri="{FF2B5EF4-FFF2-40B4-BE49-F238E27FC236}">
                <a16:creationId xmlns:a16="http://schemas.microsoft.com/office/drawing/2014/main" id="{AC05F61C-B518-592C-E56C-3333022242DD}"/>
              </a:ext>
            </a:extLst>
          </p:cNvPr>
          <p:cNvPicPr>
            <a:picLocks noChangeAspect="1"/>
          </p:cNvPicPr>
          <p:nvPr/>
        </p:nvPicPr>
        <p:blipFill>
          <a:blip r:embed="rId6"/>
          <a:stretch>
            <a:fillRect/>
          </a:stretch>
        </p:blipFill>
        <p:spPr>
          <a:xfrm>
            <a:off x="4408546" y="2977534"/>
            <a:ext cx="3815103" cy="2750782"/>
          </a:xfrm>
          <a:prstGeom prst="rect">
            <a:avLst/>
          </a:prstGeom>
        </p:spPr>
      </p:pic>
      <p:pic>
        <p:nvPicPr>
          <p:cNvPr id="5" name="Picture 4">
            <a:extLst>
              <a:ext uri="{FF2B5EF4-FFF2-40B4-BE49-F238E27FC236}">
                <a16:creationId xmlns:a16="http://schemas.microsoft.com/office/drawing/2014/main" id="{5323CC46-2BF4-777A-CAF8-6C26BD2F453E}"/>
              </a:ext>
            </a:extLst>
          </p:cNvPr>
          <p:cNvPicPr>
            <a:picLocks noChangeAspect="1"/>
          </p:cNvPicPr>
          <p:nvPr/>
        </p:nvPicPr>
        <p:blipFill>
          <a:blip r:embed="rId7"/>
          <a:stretch>
            <a:fillRect/>
          </a:stretch>
        </p:blipFill>
        <p:spPr>
          <a:xfrm>
            <a:off x="8427773" y="2977534"/>
            <a:ext cx="3518324" cy="2750783"/>
          </a:xfrm>
          <a:prstGeom prst="rect">
            <a:avLst/>
          </a:prstGeom>
        </p:spPr>
      </p:pic>
    </p:spTree>
    <p:extLst>
      <p:ext uri="{BB962C8B-B14F-4D97-AF65-F5344CB8AC3E}">
        <p14:creationId xmlns:p14="http://schemas.microsoft.com/office/powerpoint/2010/main" val="268901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8569-327B-43E7-8DC2-C4FA387C7764}"/>
              </a:ext>
            </a:extLst>
          </p:cNvPr>
          <p:cNvSpPr>
            <a:spLocks noGrp="1"/>
          </p:cNvSpPr>
          <p:nvPr>
            <p:ph type="title"/>
          </p:nvPr>
        </p:nvSpPr>
        <p:spPr>
          <a:xfrm>
            <a:off x="838200" y="138622"/>
            <a:ext cx="10515600" cy="1325563"/>
          </a:xfrm>
        </p:spPr>
        <p:txBody>
          <a:bodyPr/>
          <a:lstStyle/>
          <a:p>
            <a:r>
              <a:rPr lang="en-AU" dirty="0"/>
              <a:t>Research Questions</a:t>
            </a:r>
          </a:p>
        </p:txBody>
      </p:sp>
      <p:sp>
        <p:nvSpPr>
          <p:cNvPr id="3" name="Content Placeholder 2">
            <a:extLst>
              <a:ext uri="{FF2B5EF4-FFF2-40B4-BE49-F238E27FC236}">
                <a16:creationId xmlns:a16="http://schemas.microsoft.com/office/drawing/2014/main" id="{601517B1-EC21-4CAB-B3F6-83910B0BAF25}"/>
              </a:ext>
            </a:extLst>
          </p:cNvPr>
          <p:cNvSpPr>
            <a:spLocks noGrp="1"/>
          </p:cNvSpPr>
          <p:nvPr>
            <p:ph idx="1"/>
          </p:nvPr>
        </p:nvSpPr>
        <p:spPr>
          <a:xfrm>
            <a:off x="838200" y="1291905"/>
            <a:ext cx="10515600" cy="5200970"/>
          </a:xfrm>
        </p:spPr>
        <p:txBody>
          <a:bodyPr>
            <a:normAutofit/>
          </a:bodyPr>
          <a:lstStyle/>
          <a:p>
            <a:pPr marL="514350" indent="-514350">
              <a:buFont typeface="+mj-lt"/>
              <a:buAutoNum type="arabicPeriod"/>
            </a:pPr>
            <a:r>
              <a:rPr lang="en-AU" sz="3200" dirty="0"/>
              <a:t>PIRP different from existing domains?</a:t>
            </a:r>
          </a:p>
          <a:p>
            <a:pPr marL="514350" indent="-514350">
              <a:buFont typeface="+mj-lt"/>
              <a:buAutoNum type="arabicPeriod"/>
            </a:pPr>
            <a:r>
              <a:rPr lang="en-AU" sz="3200" dirty="0"/>
              <a:t>Will a new algorithm or existing algorithm perform better in PIRP domain?</a:t>
            </a:r>
          </a:p>
          <a:p>
            <a:pPr marL="514350" indent="-514350">
              <a:buFont typeface="+mj-lt"/>
              <a:buAutoNum type="arabicPeriod"/>
            </a:pPr>
            <a:r>
              <a:rPr lang="en-AU" sz="3200" dirty="0"/>
              <a:t>Are the proposed algorithm(s) within the order of magnitude of leading routing algorithms?</a:t>
            </a:r>
          </a:p>
          <a:p>
            <a:endParaRPr lang="en-AU" sz="3200" dirty="0"/>
          </a:p>
        </p:txBody>
      </p:sp>
    </p:spTree>
    <p:extLst>
      <p:ext uri="{BB962C8B-B14F-4D97-AF65-F5344CB8AC3E}">
        <p14:creationId xmlns:p14="http://schemas.microsoft.com/office/powerpoint/2010/main" val="1862022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8569-327B-43E7-8DC2-C4FA387C7764}"/>
              </a:ext>
            </a:extLst>
          </p:cNvPr>
          <p:cNvSpPr>
            <a:spLocks noGrp="1"/>
          </p:cNvSpPr>
          <p:nvPr>
            <p:ph type="title"/>
          </p:nvPr>
        </p:nvSpPr>
        <p:spPr/>
        <p:txBody>
          <a:bodyPr/>
          <a:lstStyle/>
          <a:p>
            <a:r>
              <a:rPr lang="en-AU" dirty="0"/>
              <a:t>Background</a:t>
            </a:r>
          </a:p>
        </p:txBody>
      </p:sp>
      <p:sp>
        <p:nvSpPr>
          <p:cNvPr id="3" name="Content Placeholder 2">
            <a:extLst>
              <a:ext uri="{FF2B5EF4-FFF2-40B4-BE49-F238E27FC236}">
                <a16:creationId xmlns:a16="http://schemas.microsoft.com/office/drawing/2014/main" id="{601517B1-EC21-4CAB-B3F6-83910B0BAF25}"/>
              </a:ext>
            </a:extLst>
          </p:cNvPr>
          <p:cNvSpPr>
            <a:spLocks noGrp="1"/>
          </p:cNvSpPr>
          <p:nvPr>
            <p:ph idx="1"/>
          </p:nvPr>
        </p:nvSpPr>
        <p:spPr>
          <a:xfrm>
            <a:off x="312093" y="1711602"/>
            <a:ext cx="6311209" cy="4689198"/>
          </a:xfrm>
        </p:spPr>
        <p:txBody>
          <a:bodyPr vert="horz" lIns="91440" tIns="45720" rIns="91440" bIns="45720" rtlCol="0" anchor="t">
            <a:normAutofit lnSpcReduction="10000"/>
          </a:bodyPr>
          <a:lstStyle/>
          <a:p>
            <a:r>
              <a:rPr lang="en-AU" dirty="0"/>
              <a:t>PIRP – Property inspection route planning:</a:t>
            </a:r>
          </a:p>
          <a:p>
            <a:pPr lvl="1"/>
            <a:r>
              <a:rPr lang="en-AU" dirty="0"/>
              <a:t>Day</a:t>
            </a:r>
            <a:endParaRPr lang="en-AU" dirty="0">
              <a:cs typeface="Calibri"/>
            </a:endParaRPr>
          </a:p>
          <a:p>
            <a:pPr lvl="1"/>
            <a:r>
              <a:rPr lang="en-AU" dirty="0"/>
              <a:t>Duration</a:t>
            </a:r>
            <a:endParaRPr lang="en-AU" dirty="0">
              <a:cs typeface="Calibri"/>
            </a:endParaRPr>
          </a:p>
          <a:p>
            <a:pPr lvl="1"/>
            <a:r>
              <a:rPr lang="en-AU" dirty="0"/>
              <a:t>Area Inspection</a:t>
            </a:r>
            <a:endParaRPr lang="en-AU" dirty="0">
              <a:cs typeface="Calibri"/>
            </a:endParaRPr>
          </a:p>
          <a:p>
            <a:pPr lvl="1"/>
            <a:r>
              <a:rPr lang="en-AU" dirty="0"/>
              <a:t>Time Windows</a:t>
            </a:r>
            <a:endParaRPr lang="en-AU" dirty="0">
              <a:cs typeface="Calibri"/>
            </a:endParaRPr>
          </a:p>
          <a:p>
            <a:pPr lvl="1"/>
            <a:r>
              <a:rPr lang="en-AU" dirty="0"/>
              <a:t>Preference</a:t>
            </a:r>
            <a:endParaRPr lang="en-AU" dirty="0">
              <a:cs typeface="Calibri"/>
            </a:endParaRPr>
          </a:p>
          <a:p>
            <a:r>
              <a:rPr lang="en-AU" dirty="0"/>
              <a:t>TSP minimise travel cost [2] </a:t>
            </a:r>
            <a:endParaRPr lang="en-AU" dirty="0">
              <a:cs typeface="Calibri"/>
            </a:endParaRPr>
          </a:p>
          <a:p>
            <a:r>
              <a:rPr lang="en-AU" dirty="0"/>
              <a:t>TSPP + maximise value + visit subset [3]</a:t>
            </a:r>
            <a:endParaRPr lang="en-AU" dirty="0">
              <a:cs typeface="Calibri"/>
            </a:endParaRPr>
          </a:p>
          <a:p>
            <a:r>
              <a:rPr lang="en-AU" dirty="0"/>
              <a:t>OP + fixed duration [4]</a:t>
            </a:r>
            <a:endParaRPr lang="en-AU" dirty="0">
              <a:cs typeface="Calibri"/>
            </a:endParaRPr>
          </a:p>
          <a:p>
            <a:r>
              <a:rPr lang="en-AU" dirty="0"/>
              <a:t>OPTW + time windows [4]</a:t>
            </a:r>
          </a:p>
          <a:p>
            <a:endParaRPr lang="en-AU" dirty="0"/>
          </a:p>
        </p:txBody>
      </p:sp>
      <p:sp>
        <p:nvSpPr>
          <p:cNvPr id="4" name="Rectangle 3">
            <a:extLst>
              <a:ext uri="{FF2B5EF4-FFF2-40B4-BE49-F238E27FC236}">
                <a16:creationId xmlns:a16="http://schemas.microsoft.com/office/drawing/2014/main" id="{2CE36113-7909-B200-966C-8662F314FE88}"/>
              </a:ext>
            </a:extLst>
          </p:cNvPr>
          <p:cNvSpPr/>
          <p:nvPr/>
        </p:nvSpPr>
        <p:spPr>
          <a:xfrm>
            <a:off x="8877300" y="1375052"/>
            <a:ext cx="1143000"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TSPP</a:t>
            </a:r>
          </a:p>
        </p:txBody>
      </p:sp>
      <p:sp>
        <p:nvSpPr>
          <p:cNvPr id="5" name="Rectangle 4">
            <a:extLst>
              <a:ext uri="{FF2B5EF4-FFF2-40B4-BE49-F238E27FC236}">
                <a16:creationId xmlns:a16="http://schemas.microsoft.com/office/drawing/2014/main" id="{379B5EE2-D2FA-D5F8-276D-2986F3A9D907}"/>
              </a:ext>
            </a:extLst>
          </p:cNvPr>
          <p:cNvSpPr/>
          <p:nvPr/>
        </p:nvSpPr>
        <p:spPr>
          <a:xfrm>
            <a:off x="8878095" y="2563813"/>
            <a:ext cx="1143000"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OP</a:t>
            </a:r>
          </a:p>
        </p:txBody>
      </p:sp>
      <p:sp>
        <p:nvSpPr>
          <p:cNvPr id="6" name="Rectangle 5">
            <a:extLst>
              <a:ext uri="{FF2B5EF4-FFF2-40B4-BE49-F238E27FC236}">
                <a16:creationId xmlns:a16="http://schemas.microsoft.com/office/drawing/2014/main" id="{A2E10A24-5562-6EA7-25A5-8D0D3A817916}"/>
              </a:ext>
            </a:extLst>
          </p:cNvPr>
          <p:cNvSpPr/>
          <p:nvPr/>
        </p:nvSpPr>
        <p:spPr>
          <a:xfrm>
            <a:off x="10972800" y="1405573"/>
            <a:ext cx="1143000" cy="673100"/>
          </a:xfrm>
          <a:prstGeom prst="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VRP</a:t>
            </a:r>
          </a:p>
        </p:txBody>
      </p:sp>
      <p:sp>
        <p:nvSpPr>
          <p:cNvPr id="7" name="Rectangle 6">
            <a:extLst>
              <a:ext uri="{FF2B5EF4-FFF2-40B4-BE49-F238E27FC236}">
                <a16:creationId xmlns:a16="http://schemas.microsoft.com/office/drawing/2014/main" id="{95427E68-520F-0FB9-E706-645D721E70D4}"/>
              </a:ext>
            </a:extLst>
          </p:cNvPr>
          <p:cNvSpPr/>
          <p:nvPr/>
        </p:nvSpPr>
        <p:spPr>
          <a:xfrm>
            <a:off x="8534400" y="3436938"/>
            <a:ext cx="1143000" cy="673100"/>
          </a:xfrm>
          <a:prstGeom prst="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TDOP</a:t>
            </a:r>
          </a:p>
        </p:txBody>
      </p:sp>
      <p:sp>
        <p:nvSpPr>
          <p:cNvPr id="8" name="Rectangle 7">
            <a:extLst>
              <a:ext uri="{FF2B5EF4-FFF2-40B4-BE49-F238E27FC236}">
                <a16:creationId xmlns:a16="http://schemas.microsoft.com/office/drawing/2014/main" id="{8ECFCF1F-F7A1-F12A-C4AB-C9941C10CDD7}"/>
              </a:ext>
            </a:extLst>
          </p:cNvPr>
          <p:cNvSpPr/>
          <p:nvPr/>
        </p:nvSpPr>
        <p:spPr>
          <a:xfrm>
            <a:off x="9728200" y="3436938"/>
            <a:ext cx="1143000" cy="673100"/>
          </a:xfrm>
          <a:prstGeom prst="rect">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OPTW</a:t>
            </a:r>
          </a:p>
        </p:txBody>
      </p:sp>
      <p:sp>
        <p:nvSpPr>
          <p:cNvPr id="9" name="Rectangle 8">
            <a:extLst>
              <a:ext uri="{FF2B5EF4-FFF2-40B4-BE49-F238E27FC236}">
                <a16:creationId xmlns:a16="http://schemas.microsoft.com/office/drawing/2014/main" id="{F99671C0-E4A8-D389-3BDB-9675C5906FBE}"/>
              </a:ext>
            </a:extLst>
          </p:cNvPr>
          <p:cNvSpPr/>
          <p:nvPr/>
        </p:nvSpPr>
        <p:spPr>
          <a:xfrm>
            <a:off x="6743116" y="2555876"/>
            <a:ext cx="1143000" cy="673100"/>
          </a:xfrm>
          <a:prstGeom prst="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TOP</a:t>
            </a:r>
          </a:p>
        </p:txBody>
      </p:sp>
      <p:sp>
        <p:nvSpPr>
          <p:cNvPr id="10" name="Rectangle 9">
            <a:extLst>
              <a:ext uri="{FF2B5EF4-FFF2-40B4-BE49-F238E27FC236}">
                <a16:creationId xmlns:a16="http://schemas.microsoft.com/office/drawing/2014/main" id="{B76A9A15-18F4-AFAC-6B2C-AD8533F866C6}"/>
              </a:ext>
            </a:extLst>
          </p:cNvPr>
          <p:cNvSpPr/>
          <p:nvPr/>
        </p:nvSpPr>
        <p:spPr>
          <a:xfrm>
            <a:off x="6157747" y="3429001"/>
            <a:ext cx="1143000" cy="673100"/>
          </a:xfrm>
          <a:prstGeom prst="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TOPTW</a:t>
            </a:r>
          </a:p>
        </p:txBody>
      </p:sp>
      <p:sp>
        <p:nvSpPr>
          <p:cNvPr id="11" name="Rectangle 10">
            <a:extLst>
              <a:ext uri="{FF2B5EF4-FFF2-40B4-BE49-F238E27FC236}">
                <a16:creationId xmlns:a16="http://schemas.microsoft.com/office/drawing/2014/main" id="{20A4D294-42C8-3C16-B21B-C02A48919B79}"/>
              </a:ext>
            </a:extLst>
          </p:cNvPr>
          <p:cNvSpPr/>
          <p:nvPr/>
        </p:nvSpPr>
        <p:spPr>
          <a:xfrm>
            <a:off x="10973969" y="3436938"/>
            <a:ext cx="1143000" cy="673100"/>
          </a:xfrm>
          <a:prstGeom prst="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TRSP</a:t>
            </a:r>
          </a:p>
        </p:txBody>
      </p:sp>
      <p:sp>
        <p:nvSpPr>
          <p:cNvPr id="12" name="Rectangle 11">
            <a:extLst>
              <a:ext uri="{FF2B5EF4-FFF2-40B4-BE49-F238E27FC236}">
                <a16:creationId xmlns:a16="http://schemas.microsoft.com/office/drawing/2014/main" id="{F6821E81-4652-B107-59FC-1DBE89108350}"/>
              </a:ext>
            </a:extLst>
          </p:cNvPr>
          <p:cNvSpPr/>
          <p:nvPr/>
        </p:nvSpPr>
        <p:spPr>
          <a:xfrm>
            <a:off x="7340016" y="3429001"/>
            <a:ext cx="1143000" cy="673100"/>
          </a:xfrm>
          <a:prstGeom prst="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TDTOP</a:t>
            </a:r>
          </a:p>
        </p:txBody>
      </p:sp>
      <p:sp>
        <p:nvSpPr>
          <p:cNvPr id="13" name="Rectangle 12">
            <a:extLst>
              <a:ext uri="{FF2B5EF4-FFF2-40B4-BE49-F238E27FC236}">
                <a16:creationId xmlns:a16="http://schemas.microsoft.com/office/drawing/2014/main" id="{E87557E5-B0A8-ED4D-4B88-4779C954B2B5}"/>
              </a:ext>
            </a:extLst>
          </p:cNvPr>
          <p:cNvSpPr/>
          <p:nvPr/>
        </p:nvSpPr>
        <p:spPr>
          <a:xfrm>
            <a:off x="9731375" y="4310063"/>
            <a:ext cx="1143000" cy="6731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PIRP</a:t>
            </a:r>
          </a:p>
        </p:txBody>
      </p:sp>
      <p:cxnSp>
        <p:nvCxnSpPr>
          <p:cNvPr id="15" name="Connector: Elbow 14">
            <a:extLst>
              <a:ext uri="{FF2B5EF4-FFF2-40B4-BE49-F238E27FC236}">
                <a16:creationId xmlns:a16="http://schemas.microsoft.com/office/drawing/2014/main" id="{DA457E45-6E45-3990-4DEF-404C5ED28898}"/>
              </a:ext>
            </a:extLst>
          </p:cNvPr>
          <p:cNvCxnSpPr>
            <a:cxnSpLocks/>
            <a:stCxn id="38" idx="2"/>
            <a:endCxn id="6" idx="0"/>
          </p:cNvCxnSpPr>
          <p:nvPr/>
        </p:nvCxnSpPr>
        <p:spPr>
          <a:xfrm rot="16200000" flipH="1">
            <a:off x="10352770" y="214043"/>
            <a:ext cx="288352" cy="20947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9A347ED-CE60-1A3C-5985-EA6DE4B91150}"/>
              </a:ext>
            </a:extLst>
          </p:cNvPr>
          <p:cNvCxnSpPr>
            <a:cxnSpLocks/>
            <a:stCxn id="4" idx="2"/>
            <a:endCxn id="5" idx="0"/>
          </p:cNvCxnSpPr>
          <p:nvPr/>
        </p:nvCxnSpPr>
        <p:spPr>
          <a:xfrm rot="16200000" flipH="1">
            <a:off x="9191367" y="2305584"/>
            <a:ext cx="515661" cy="7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84431B29-48D3-741C-F854-6ADA2597D7F6}"/>
              </a:ext>
            </a:extLst>
          </p:cNvPr>
          <p:cNvCxnSpPr>
            <a:cxnSpLocks/>
            <a:stCxn id="4" idx="2"/>
            <a:endCxn id="9" idx="0"/>
          </p:cNvCxnSpPr>
          <p:nvPr/>
        </p:nvCxnSpPr>
        <p:spPr>
          <a:xfrm rot="5400000">
            <a:off x="8127846" y="1234922"/>
            <a:ext cx="507724" cy="21341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9AE64C58-3F11-436F-E413-1CE374B7BA98}"/>
              </a:ext>
            </a:extLst>
          </p:cNvPr>
          <p:cNvCxnSpPr>
            <a:cxnSpLocks/>
            <a:stCxn id="6" idx="2"/>
            <a:endCxn id="11" idx="0"/>
          </p:cNvCxnSpPr>
          <p:nvPr/>
        </p:nvCxnSpPr>
        <p:spPr>
          <a:xfrm rot="16200000" flipH="1">
            <a:off x="10865752" y="2757220"/>
            <a:ext cx="1358265" cy="116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D38F8C6-3215-166B-3940-10864C1BDA68}"/>
              </a:ext>
            </a:extLst>
          </p:cNvPr>
          <p:cNvCxnSpPr>
            <a:cxnSpLocks/>
            <a:stCxn id="5" idx="2"/>
            <a:endCxn id="8" idx="0"/>
          </p:cNvCxnSpPr>
          <p:nvPr/>
        </p:nvCxnSpPr>
        <p:spPr>
          <a:xfrm rot="16200000" flipH="1">
            <a:off x="9774635" y="2911872"/>
            <a:ext cx="200025" cy="8501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08800749-A4D5-CC29-367E-9F72DAB45D1E}"/>
              </a:ext>
            </a:extLst>
          </p:cNvPr>
          <p:cNvCxnSpPr>
            <a:cxnSpLocks/>
            <a:stCxn id="5" idx="2"/>
            <a:endCxn id="7" idx="0"/>
          </p:cNvCxnSpPr>
          <p:nvPr/>
        </p:nvCxnSpPr>
        <p:spPr>
          <a:xfrm rot="5400000">
            <a:off x="9177736" y="3165078"/>
            <a:ext cx="200025" cy="3436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56487B0A-AF69-4A49-4FC8-E0180C67CB02}"/>
              </a:ext>
            </a:extLst>
          </p:cNvPr>
          <p:cNvCxnSpPr>
            <a:cxnSpLocks/>
            <a:stCxn id="9" idx="2"/>
            <a:endCxn id="12" idx="0"/>
          </p:cNvCxnSpPr>
          <p:nvPr/>
        </p:nvCxnSpPr>
        <p:spPr>
          <a:xfrm rot="16200000" flipH="1">
            <a:off x="7513054" y="3030538"/>
            <a:ext cx="200025" cy="5969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88F628B-5143-A2B3-7340-AB37A714D4FE}"/>
              </a:ext>
            </a:extLst>
          </p:cNvPr>
          <p:cNvCxnSpPr>
            <a:cxnSpLocks/>
            <a:stCxn id="9" idx="2"/>
            <a:endCxn id="10" idx="0"/>
          </p:cNvCxnSpPr>
          <p:nvPr/>
        </p:nvCxnSpPr>
        <p:spPr>
          <a:xfrm rot="5400000">
            <a:off x="6921920" y="3036304"/>
            <a:ext cx="200025" cy="58536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300A1E64-FC21-4CD6-8F09-A3279F936682}"/>
              </a:ext>
            </a:extLst>
          </p:cNvPr>
          <p:cNvSpPr/>
          <p:nvPr/>
        </p:nvSpPr>
        <p:spPr>
          <a:xfrm>
            <a:off x="8878093" y="444121"/>
            <a:ext cx="1143000"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TSP</a:t>
            </a:r>
          </a:p>
        </p:txBody>
      </p:sp>
      <p:cxnSp>
        <p:nvCxnSpPr>
          <p:cNvPr id="40" name="Connector: Elbow 39">
            <a:extLst>
              <a:ext uri="{FF2B5EF4-FFF2-40B4-BE49-F238E27FC236}">
                <a16:creationId xmlns:a16="http://schemas.microsoft.com/office/drawing/2014/main" id="{A5CDF5B1-807C-A3A7-D76A-66E61E61091B}"/>
              </a:ext>
            </a:extLst>
          </p:cNvPr>
          <p:cNvCxnSpPr>
            <a:cxnSpLocks/>
            <a:stCxn id="8" idx="2"/>
            <a:endCxn id="13" idx="0"/>
          </p:cNvCxnSpPr>
          <p:nvPr/>
        </p:nvCxnSpPr>
        <p:spPr>
          <a:xfrm rot="16200000" flipH="1">
            <a:off x="10201275" y="4208462"/>
            <a:ext cx="200025" cy="3175"/>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F1832868-C586-89EF-135D-85036EA6DF7A}"/>
              </a:ext>
            </a:extLst>
          </p:cNvPr>
          <p:cNvCxnSpPr>
            <a:cxnSpLocks/>
            <a:stCxn id="38" idx="2"/>
            <a:endCxn id="4" idx="0"/>
          </p:cNvCxnSpPr>
          <p:nvPr/>
        </p:nvCxnSpPr>
        <p:spPr>
          <a:xfrm rot="5400000">
            <a:off x="9320282" y="1245740"/>
            <a:ext cx="257831" cy="7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49AC79BC-2B79-1DE5-F205-38821878492F}"/>
              </a:ext>
            </a:extLst>
          </p:cNvPr>
          <p:cNvCxnSpPr>
            <a:cxnSpLocks/>
            <a:stCxn id="4" idx="2"/>
            <a:endCxn id="11" idx="0"/>
          </p:cNvCxnSpPr>
          <p:nvPr/>
        </p:nvCxnSpPr>
        <p:spPr>
          <a:xfrm rot="16200000" flipH="1">
            <a:off x="9802741" y="1694210"/>
            <a:ext cx="1388786" cy="2096669"/>
          </a:xfrm>
          <a:prstGeom prst="bentConnector3">
            <a:avLst>
              <a:gd name="adj1" fmla="val 12141"/>
            </a:avLst>
          </a:prstGeom>
          <a:ln>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6228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8569-327B-43E7-8DC2-C4FA387C7764}"/>
              </a:ext>
            </a:extLst>
          </p:cNvPr>
          <p:cNvSpPr>
            <a:spLocks noGrp="1"/>
          </p:cNvSpPr>
          <p:nvPr>
            <p:ph type="title"/>
          </p:nvPr>
        </p:nvSpPr>
        <p:spPr/>
        <p:txBody>
          <a:bodyPr/>
          <a:lstStyle/>
          <a:p>
            <a:r>
              <a:rPr lang="en-AU" dirty="0"/>
              <a:t>Background</a:t>
            </a:r>
          </a:p>
        </p:txBody>
      </p:sp>
      <p:sp>
        <p:nvSpPr>
          <p:cNvPr id="3" name="Content Placeholder 2">
            <a:extLst>
              <a:ext uri="{FF2B5EF4-FFF2-40B4-BE49-F238E27FC236}">
                <a16:creationId xmlns:a16="http://schemas.microsoft.com/office/drawing/2014/main" id="{601517B1-EC21-4CAB-B3F6-83910B0BAF25}"/>
              </a:ext>
            </a:extLst>
          </p:cNvPr>
          <p:cNvSpPr>
            <a:spLocks noGrp="1"/>
          </p:cNvSpPr>
          <p:nvPr>
            <p:ph idx="1"/>
          </p:nvPr>
        </p:nvSpPr>
        <p:spPr>
          <a:xfrm>
            <a:off x="482600" y="1383961"/>
            <a:ext cx="6121400" cy="5295135"/>
          </a:xfrm>
        </p:spPr>
        <p:txBody>
          <a:bodyPr vert="horz" lIns="91440" tIns="45720" rIns="91440" bIns="45720" rtlCol="0" anchor="t">
            <a:normAutofit lnSpcReduction="10000"/>
          </a:bodyPr>
          <a:lstStyle/>
          <a:p>
            <a:r>
              <a:rPr lang="en-AU" sz="3200" dirty="0"/>
              <a:t>Property Inspection Route Planning (PIRP) is different to OPTW:</a:t>
            </a:r>
          </a:p>
          <a:p>
            <a:pPr lvl="1"/>
            <a:r>
              <a:rPr lang="en-AU" sz="2800" dirty="0"/>
              <a:t>Narrower time windows</a:t>
            </a:r>
            <a:endParaRPr lang="en-AU" sz="2800" dirty="0">
              <a:cs typeface="Calibri"/>
            </a:endParaRPr>
          </a:p>
          <a:p>
            <a:pPr lvl="1"/>
            <a:r>
              <a:rPr lang="en-AU" sz="2800" dirty="0"/>
              <a:t>Area Inspection</a:t>
            </a:r>
            <a:endParaRPr lang="en-AU" sz="2800" dirty="0">
              <a:cs typeface="Calibri"/>
            </a:endParaRPr>
          </a:p>
          <a:p>
            <a:pPr lvl="1"/>
            <a:r>
              <a:rPr lang="en-AU" sz="2800" dirty="0"/>
              <a:t>More accurate travel time estimates</a:t>
            </a:r>
            <a:endParaRPr lang="en-AU" sz="2800" dirty="0">
              <a:cs typeface="Calibri"/>
            </a:endParaRPr>
          </a:p>
          <a:p>
            <a:pPr lvl="1"/>
            <a:r>
              <a:rPr lang="en-AU" sz="2800" dirty="0"/>
              <a:t>Flexible travel mode</a:t>
            </a:r>
            <a:endParaRPr lang="en-AU" sz="2800" dirty="0">
              <a:cs typeface="Calibri"/>
            </a:endParaRPr>
          </a:p>
          <a:p>
            <a:r>
              <a:rPr lang="en-AU" sz="3200" dirty="0"/>
              <a:t>Iterated Local Search (ILS) is leading algorithm[7]</a:t>
            </a:r>
          </a:p>
          <a:p>
            <a:r>
              <a:rPr lang="en-AU" sz="3200" dirty="0"/>
              <a:t>Existing algorithm PIRP-ILS</a:t>
            </a:r>
          </a:p>
          <a:p>
            <a:r>
              <a:rPr lang="en-AU" sz="3200" dirty="0"/>
              <a:t>New algorithm PIRP-C</a:t>
            </a:r>
          </a:p>
        </p:txBody>
      </p:sp>
      <p:pic>
        <p:nvPicPr>
          <p:cNvPr id="8" name="Picture 7" descr="Timeline&#10;&#10;Description automatically generated">
            <a:extLst>
              <a:ext uri="{FF2B5EF4-FFF2-40B4-BE49-F238E27FC236}">
                <a16:creationId xmlns:a16="http://schemas.microsoft.com/office/drawing/2014/main" id="{02BE561C-6012-4A44-BF0B-F5B90305FC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932" y="1383961"/>
            <a:ext cx="5056938" cy="4394136"/>
          </a:xfrm>
          <a:prstGeom prst="rect">
            <a:avLst/>
          </a:prstGeom>
        </p:spPr>
      </p:pic>
    </p:spTree>
    <p:extLst>
      <p:ext uri="{BB962C8B-B14F-4D97-AF65-F5344CB8AC3E}">
        <p14:creationId xmlns:p14="http://schemas.microsoft.com/office/powerpoint/2010/main" val="323531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8569-327B-43E7-8DC2-C4FA387C7764}"/>
              </a:ext>
            </a:extLst>
          </p:cNvPr>
          <p:cNvSpPr>
            <a:spLocks noGrp="1"/>
          </p:cNvSpPr>
          <p:nvPr>
            <p:ph type="title"/>
          </p:nvPr>
        </p:nvSpPr>
        <p:spPr/>
        <p:txBody>
          <a:bodyPr/>
          <a:lstStyle/>
          <a:p>
            <a:r>
              <a:rPr lang="en-AU" dirty="0"/>
              <a:t>Existing Algorithm Steps</a:t>
            </a:r>
          </a:p>
        </p:txBody>
      </p:sp>
      <p:sp>
        <p:nvSpPr>
          <p:cNvPr id="3" name="Content Placeholder 2">
            <a:extLst>
              <a:ext uri="{FF2B5EF4-FFF2-40B4-BE49-F238E27FC236}">
                <a16:creationId xmlns:a16="http://schemas.microsoft.com/office/drawing/2014/main" id="{601517B1-EC21-4CAB-B3F6-83910B0BAF25}"/>
              </a:ext>
            </a:extLst>
          </p:cNvPr>
          <p:cNvSpPr>
            <a:spLocks noGrp="1"/>
          </p:cNvSpPr>
          <p:nvPr>
            <p:ph idx="1"/>
          </p:nvPr>
        </p:nvSpPr>
        <p:spPr>
          <a:xfrm>
            <a:off x="838200" y="1690688"/>
            <a:ext cx="9610222" cy="2097541"/>
          </a:xfrm>
        </p:spPr>
        <p:txBody>
          <a:bodyPr>
            <a:normAutofit/>
          </a:bodyPr>
          <a:lstStyle/>
          <a:p>
            <a:r>
              <a:rPr lang="en-AU" sz="3600" dirty="0"/>
              <a:t>Build – Selection operation</a:t>
            </a:r>
          </a:p>
          <a:p>
            <a:r>
              <a:rPr lang="en-AU" sz="3600" dirty="0"/>
              <a:t>Improve – Shake, reorder and input new inspections operations</a:t>
            </a:r>
          </a:p>
        </p:txBody>
      </p:sp>
    </p:spTree>
    <p:extLst>
      <p:ext uri="{BB962C8B-B14F-4D97-AF65-F5344CB8AC3E}">
        <p14:creationId xmlns:p14="http://schemas.microsoft.com/office/powerpoint/2010/main" val="803305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8569-327B-43E7-8DC2-C4FA387C7764}"/>
              </a:ext>
            </a:extLst>
          </p:cNvPr>
          <p:cNvSpPr>
            <a:spLocks noGrp="1"/>
          </p:cNvSpPr>
          <p:nvPr>
            <p:ph type="title"/>
          </p:nvPr>
        </p:nvSpPr>
        <p:spPr/>
        <p:txBody>
          <a:bodyPr/>
          <a:lstStyle/>
          <a:p>
            <a:r>
              <a:rPr lang="en-AU" dirty="0"/>
              <a:t>Existing Algorithm Operations – Selection [7]</a:t>
            </a:r>
          </a:p>
        </p:txBody>
      </p:sp>
      <p:sp>
        <p:nvSpPr>
          <p:cNvPr id="3" name="Content Placeholder 2">
            <a:extLst>
              <a:ext uri="{FF2B5EF4-FFF2-40B4-BE49-F238E27FC236}">
                <a16:creationId xmlns:a16="http://schemas.microsoft.com/office/drawing/2014/main" id="{601517B1-EC21-4CAB-B3F6-83910B0BAF25}"/>
              </a:ext>
            </a:extLst>
          </p:cNvPr>
          <p:cNvSpPr>
            <a:spLocks noGrp="1"/>
          </p:cNvSpPr>
          <p:nvPr>
            <p:ph idx="1"/>
          </p:nvPr>
        </p:nvSpPr>
        <p:spPr>
          <a:xfrm>
            <a:off x="838200" y="1690688"/>
            <a:ext cx="9610222" cy="2097541"/>
          </a:xfrm>
        </p:spPr>
        <p:txBody>
          <a:bodyPr>
            <a:normAutofit/>
          </a:bodyPr>
          <a:lstStyle/>
          <a:p>
            <a:r>
              <a:rPr lang="en-AU" dirty="0"/>
              <a:t>Measure Preference Score (blue) and Travel Time (orange)</a:t>
            </a:r>
          </a:p>
          <a:p>
            <a:r>
              <a:rPr lang="en-AU" dirty="0"/>
              <a:t>Calculate Ratio</a:t>
            </a:r>
          </a:p>
          <a:p>
            <a:r>
              <a:rPr lang="en-AU" dirty="0"/>
              <a:t>Construct Pie Graph</a:t>
            </a:r>
          </a:p>
          <a:p>
            <a:r>
              <a:rPr lang="en-AU" dirty="0"/>
              <a:t>Construct Roulette Wheel</a:t>
            </a:r>
          </a:p>
        </p:txBody>
      </p:sp>
      <p:pic>
        <p:nvPicPr>
          <p:cNvPr id="5" name="Picture 4" descr="Graphical user interface&#10;&#10;Description automatically generated">
            <a:extLst>
              <a:ext uri="{FF2B5EF4-FFF2-40B4-BE49-F238E27FC236}">
                <a16:creationId xmlns:a16="http://schemas.microsoft.com/office/drawing/2014/main" id="{E2DCB41C-03D5-4D84-85A6-56518FB50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4247" y="3788229"/>
            <a:ext cx="7988984" cy="2260935"/>
          </a:xfrm>
          <a:prstGeom prst="rect">
            <a:avLst/>
          </a:prstGeom>
        </p:spPr>
      </p:pic>
      <p:pic>
        <p:nvPicPr>
          <p:cNvPr id="6" name="Picture 5">
            <a:extLst>
              <a:ext uri="{FF2B5EF4-FFF2-40B4-BE49-F238E27FC236}">
                <a16:creationId xmlns:a16="http://schemas.microsoft.com/office/drawing/2014/main" id="{72CA4C45-7DAF-4287-AED8-C70FF1FFDC18}"/>
              </a:ext>
            </a:extLst>
          </p:cNvPr>
          <p:cNvPicPr>
            <a:picLocks noChangeAspect="1"/>
          </p:cNvPicPr>
          <p:nvPr/>
        </p:nvPicPr>
        <p:blipFill>
          <a:blip r:embed="rId4"/>
          <a:stretch>
            <a:fillRect/>
          </a:stretch>
        </p:blipFill>
        <p:spPr>
          <a:xfrm>
            <a:off x="1743578" y="3788228"/>
            <a:ext cx="7988988" cy="2260936"/>
          </a:xfrm>
          <a:prstGeom prst="rect">
            <a:avLst/>
          </a:prstGeom>
        </p:spPr>
      </p:pic>
    </p:spTree>
    <p:extLst>
      <p:ext uri="{BB962C8B-B14F-4D97-AF65-F5344CB8AC3E}">
        <p14:creationId xmlns:p14="http://schemas.microsoft.com/office/powerpoint/2010/main" val="57584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8569-327B-43E7-8DC2-C4FA387C7764}"/>
              </a:ext>
            </a:extLst>
          </p:cNvPr>
          <p:cNvSpPr>
            <a:spLocks noGrp="1"/>
          </p:cNvSpPr>
          <p:nvPr>
            <p:ph type="title"/>
          </p:nvPr>
        </p:nvSpPr>
        <p:spPr>
          <a:xfrm>
            <a:off x="838200" y="365125"/>
            <a:ext cx="8401050" cy="1325563"/>
          </a:xfrm>
        </p:spPr>
        <p:txBody>
          <a:bodyPr/>
          <a:lstStyle/>
          <a:p>
            <a:r>
              <a:rPr lang="en-AU" dirty="0"/>
              <a:t>Existing Operations – Improve[7]</a:t>
            </a:r>
          </a:p>
        </p:txBody>
      </p:sp>
      <p:grpSp>
        <p:nvGrpSpPr>
          <p:cNvPr id="4" name="Group 3">
            <a:extLst>
              <a:ext uri="{FF2B5EF4-FFF2-40B4-BE49-F238E27FC236}">
                <a16:creationId xmlns:a16="http://schemas.microsoft.com/office/drawing/2014/main" id="{5273D640-A92E-45C5-AB93-3B989E0353AD}"/>
              </a:ext>
            </a:extLst>
          </p:cNvPr>
          <p:cNvGrpSpPr/>
          <p:nvPr/>
        </p:nvGrpSpPr>
        <p:grpSpPr>
          <a:xfrm>
            <a:off x="4459001" y="1538010"/>
            <a:ext cx="7480307" cy="3095031"/>
            <a:chOff x="4459001" y="1538010"/>
            <a:chExt cx="7480307" cy="3095031"/>
          </a:xfrm>
        </p:grpSpPr>
        <p:pic>
          <p:nvPicPr>
            <p:cNvPr id="7" name="Picture 6" descr="A screenshot of a video game&#10;&#10;Description automatically generated with medium confidence">
              <a:extLst>
                <a:ext uri="{FF2B5EF4-FFF2-40B4-BE49-F238E27FC236}">
                  <a16:creationId xmlns:a16="http://schemas.microsoft.com/office/drawing/2014/main" id="{8FD0D3CD-747D-4603-BAE3-1E70E22639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2872" y="1538010"/>
              <a:ext cx="3572566" cy="1579001"/>
            </a:xfrm>
            <a:prstGeom prst="rect">
              <a:avLst/>
            </a:prstGeom>
          </p:spPr>
        </p:pic>
        <p:pic>
          <p:nvPicPr>
            <p:cNvPr id="9" name="Picture 8" descr="A screenshot of a computer&#10;&#10;Description automatically generated with low confidence">
              <a:extLst>
                <a:ext uri="{FF2B5EF4-FFF2-40B4-BE49-F238E27FC236}">
                  <a16:creationId xmlns:a16="http://schemas.microsoft.com/office/drawing/2014/main" id="{4B2E950E-06D0-4523-82DF-FDD59AA1E8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9001" y="3322287"/>
              <a:ext cx="3572566" cy="1310754"/>
            </a:xfrm>
            <a:prstGeom prst="rect">
              <a:avLst/>
            </a:prstGeom>
          </p:spPr>
        </p:pic>
        <p:pic>
          <p:nvPicPr>
            <p:cNvPr id="11" name="Picture 10" descr="Logo&#10;&#10;Description automatically generated">
              <a:extLst>
                <a:ext uri="{FF2B5EF4-FFF2-40B4-BE49-F238E27FC236}">
                  <a16:creationId xmlns:a16="http://schemas.microsoft.com/office/drawing/2014/main" id="{D19134AA-6E8D-4E8F-9A87-F4336B29CA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6742" y="3288892"/>
              <a:ext cx="3572566" cy="1341236"/>
            </a:xfrm>
            <a:prstGeom prst="rect">
              <a:avLst/>
            </a:prstGeom>
          </p:spPr>
        </p:pic>
      </p:grpSp>
      <p:sp>
        <p:nvSpPr>
          <p:cNvPr id="6" name="Content Placeholder 5">
            <a:extLst>
              <a:ext uri="{FF2B5EF4-FFF2-40B4-BE49-F238E27FC236}">
                <a16:creationId xmlns:a16="http://schemas.microsoft.com/office/drawing/2014/main" id="{66A88055-4764-4126-862A-067FC86CD6F0}"/>
              </a:ext>
            </a:extLst>
          </p:cNvPr>
          <p:cNvSpPr>
            <a:spLocks noGrp="1"/>
          </p:cNvSpPr>
          <p:nvPr>
            <p:ph idx="1"/>
          </p:nvPr>
        </p:nvSpPr>
        <p:spPr>
          <a:xfrm>
            <a:off x="474304" y="1825624"/>
            <a:ext cx="3649522" cy="4948399"/>
          </a:xfrm>
        </p:spPr>
        <p:txBody>
          <a:bodyPr>
            <a:normAutofit/>
          </a:bodyPr>
          <a:lstStyle/>
          <a:p>
            <a:r>
              <a:rPr lang="en-AU" dirty="0"/>
              <a:t>Shake – remove</a:t>
            </a:r>
          </a:p>
          <a:p>
            <a:pPr marL="0" indent="0">
              <a:buNone/>
            </a:pPr>
            <a:endParaRPr lang="en-AU" dirty="0"/>
          </a:p>
          <a:p>
            <a:endParaRPr lang="en-AU" dirty="0"/>
          </a:p>
          <a:p>
            <a:endParaRPr lang="en-AU" dirty="0"/>
          </a:p>
          <a:p>
            <a:r>
              <a:rPr lang="en-AU" dirty="0"/>
              <a:t>Swap/2-OPT – reorder</a:t>
            </a:r>
          </a:p>
          <a:p>
            <a:endParaRPr lang="en-AU" dirty="0"/>
          </a:p>
          <a:p>
            <a:endParaRPr lang="en-AU" dirty="0"/>
          </a:p>
          <a:p>
            <a:r>
              <a:rPr lang="en-AU" dirty="0"/>
              <a:t>Replace/Insert </a:t>
            </a:r>
          </a:p>
          <a:p>
            <a:pPr marL="0" indent="0">
              <a:buNone/>
            </a:pPr>
            <a:r>
              <a:rPr lang="en-AU" dirty="0"/>
              <a:t>– new inspections</a:t>
            </a:r>
          </a:p>
        </p:txBody>
      </p:sp>
      <p:pic>
        <p:nvPicPr>
          <p:cNvPr id="10" name="Picture 9" descr="A screenshot of a computer&#10;&#10;Description automatically generated with medium confidence">
            <a:extLst>
              <a:ext uri="{FF2B5EF4-FFF2-40B4-BE49-F238E27FC236}">
                <a16:creationId xmlns:a16="http://schemas.microsoft.com/office/drawing/2014/main" id="{18B22CAA-0F5B-49E7-8A6E-70078C25BE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76448" y="4930865"/>
            <a:ext cx="3572566" cy="1530229"/>
          </a:xfrm>
          <a:prstGeom prst="rect">
            <a:avLst/>
          </a:prstGeom>
        </p:spPr>
      </p:pic>
      <p:pic>
        <p:nvPicPr>
          <p:cNvPr id="13" name="Picture 12" descr="A screenshot of a computer&#10;&#10;Description automatically generated with low confidence">
            <a:extLst>
              <a:ext uri="{FF2B5EF4-FFF2-40B4-BE49-F238E27FC236}">
                <a16:creationId xmlns:a16="http://schemas.microsoft.com/office/drawing/2014/main" id="{A11E3C63-CFCA-4F83-8CD9-1DE1EDCD853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59001" y="4930865"/>
            <a:ext cx="3572566" cy="1749704"/>
          </a:xfrm>
          <a:prstGeom prst="rect">
            <a:avLst/>
          </a:prstGeom>
        </p:spPr>
      </p:pic>
      <p:pic>
        <p:nvPicPr>
          <p:cNvPr id="12" name="Picture 11">
            <a:extLst>
              <a:ext uri="{FF2B5EF4-FFF2-40B4-BE49-F238E27FC236}">
                <a16:creationId xmlns:a16="http://schemas.microsoft.com/office/drawing/2014/main" id="{1AA4988B-020D-4E71-8B20-CFD033E1EDA6}"/>
              </a:ext>
            </a:extLst>
          </p:cNvPr>
          <p:cNvPicPr>
            <a:picLocks noChangeAspect="1"/>
          </p:cNvPicPr>
          <p:nvPr/>
        </p:nvPicPr>
        <p:blipFill>
          <a:blip r:embed="rId8"/>
          <a:stretch>
            <a:fillRect/>
          </a:stretch>
        </p:blipFill>
        <p:spPr>
          <a:xfrm>
            <a:off x="4395876" y="5102752"/>
            <a:ext cx="3808131" cy="1358342"/>
          </a:xfrm>
          <a:prstGeom prst="rect">
            <a:avLst/>
          </a:prstGeom>
        </p:spPr>
      </p:pic>
      <p:grpSp>
        <p:nvGrpSpPr>
          <p:cNvPr id="3" name="Group 2">
            <a:extLst>
              <a:ext uri="{FF2B5EF4-FFF2-40B4-BE49-F238E27FC236}">
                <a16:creationId xmlns:a16="http://schemas.microsoft.com/office/drawing/2014/main" id="{83B682D3-61A4-436B-AB5B-80A4CEA23ABC}"/>
              </a:ext>
            </a:extLst>
          </p:cNvPr>
          <p:cNvGrpSpPr/>
          <p:nvPr/>
        </p:nvGrpSpPr>
        <p:grpSpPr>
          <a:xfrm>
            <a:off x="4459001" y="1535097"/>
            <a:ext cx="7480307" cy="3095031"/>
            <a:chOff x="4460762" y="1536048"/>
            <a:chExt cx="7480307" cy="3095031"/>
          </a:xfrm>
        </p:grpSpPr>
        <p:pic>
          <p:nvPicPr>
            <p:cNvPr id="14" name="Picture 13" descr="A screenshot of a video game&#10;&#10;Description automatically generated with medium confidence">
              <a:extLst>
                <a:ext uri="{FF2B5EF4-FFF2-40B4-BE49-F238E27FC236}">
                  <a16:creationId xmlns:a16="http://schemas.microsoft.com/office/drawing/2014/main" id="{B1B6EF0D-5A6C-4BD8-B607-4C1FAFDBB1C0}"/>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414633" y="1536048"/>
              <a:ext cx="3572566" cy="1579001"/>
            </a:xfrm>
            <a:prstGeom prst="rect">
              <a:avLst/>
            </a:prstGeom>
          </p:spPr>
        </p:pic>
        <p:pic>
          <p:nvPicPr>
            <p:cNvPr id="15" name="Picture 14" descr="A screenshot of a computer&#10;&#10;Description automatically generated with low confidence">
              <a:extLst>
                <a:ext uri="{FF2B5EF4-FFF2-40B4-BE49-F238E27FC236}">
                  <a16:creationId xmlns:a16="http://schemas.microsoft.com/office/drawing/2014/main" id="{E06D5C38-6A77-4FFA-8269-903F91AF4E83}"/>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60762" y="3320325"/>
              <a:ext cx="3572566" cy="1310754"/>
            </a:xfrm>
            <a:prstGeom prst="rect">
              <a:avLst/>
            </a:prstGeom>
          </p:spPr>
        </p:pic>
        <p:pic>
          <p:nvPicPr>
            <p:cNvPr id="16" name="Picture 15" descr="Logo&#10;&#10;Description automatically generated">
              <a:extLst>
                <a:ext uri="{FF2B5EF4-FFF2-40B4-BE49-F238E27FC236}">
                  <a16:creationId xmlns:a16="http://schemas.microsoft.com/office/drawing/2014/main" id="{C140FCBB-F02C-4099-A9E5-CB5365AD7E77}"/>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368503" y="3286930"/>
              <a:ext cx="3572566" cy="1341236"/>
            </a:xfrm>
            <a:prstGeom prst="rect">
              <a:avLst/>
            </a:prstGeom>
          </p:spPr>
        </p:pic>
      </p:grpSp>
      <p:grpSp>
        <p:nvGrpSpPr>
          <p:cNvPr id="8" name="Group 7">
            <a:extLst>
              <a:ext uri="{FF2B5EF4-FFF2-40B4-BE49-F238E27FC236}">
                <a16:creationId xmlns:a16="http://schemas.microsoft.com/office/drawing/2014/main" id="{765AE141-6018-43B0-9468-F172B6D540C2}"/>
              </a:ext>
            </a:extLst>
          </p:cNvPr>
          <p:cNvGrpSpPr/>
          <p:nvPr/>
        </p:nvGrpSpPr>
        <p:grpSpPr>
          <a:xfrm>
            <a:off x="5559101" y="3429000"/>
            <a:ext cx="1481679" cy="1458140"/>
            <a:chOff x="10277696" y="1541566"/>
            <a:chExt cx="1481679" cy="1458140"/>
          </a:xfrm>
        </p:grpSpPr>
        <p:cxnSp>
          <p:nvCxnSpPr>
            <p:cNvPr id="17" name="Straight Connector 16">
              <a:extLst>
                <a:ext uri="{FF2B5EF4-FFF2-40B4-BE49-F238E27FC236}">
                  <a16:creationId xmlns:a16="http://schemas.microsoft.com/office/drawing/2014/main" id="{38888655-A569-4B87-B91C-84607A0F02A7}"/>
                </a:ext>
              </a:extLst>
            </p:cNvPr>
            <p:cNvCxnSpPr/>
            <p:nvPr/>
          </p:nvCxnSpPr>
          <p:spPr>
            <a:xfrm>
              <a:off x="10319375" y="1541566"/>
              <a:ext cx="1440000" cy="144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D03FD858-2BE2-48A5-95C3-BF0DBFF905A1}"/>
                </a:ext>
              </a:extLst>
            </p:cNvPr>
            <p:cNvCxnSpPr>
              <a:cxnSpLocks/>
            </p:cNvCxnSpPr>
            <p:nvPr/>
          </p:nvCxnSpPr>
          <p:spPr>
            <a:xfrm flipH="1">
              <a:off x="10277696" y="1559706"/>
              <a:ext cx="1440000" cy="144000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BCCB6BFF-A9AB-4D3C-A33D-240542CBC683}"/>
              </a:ext>
            </a:extLst>
          </p:cNvPr>
          <p:cNvGrpSpPr/>
          <p:nvPr/>
        </p:nvGrpSpPr>
        <p:grpSpPr>
          <a:xfrm>
            <a:off x="9619382" y="3429079"/>
            <a:ext cx="1481679" cy="1458140"/>
            <a:chOff x="10277696" y="1541566"/>
            <a:chExt cx="1481679" cy="1458140"/>
          </a:xfrm>
        </p:grpSpPr>
        <p:cxnSp>
          <p:nvCxnSpPr>
            <p:cNvPr id="20" name="Straight Connector 19">
              <a:extLst>
                <a:ext uri="{FF2B5EF4-FFF2-40B4-BE49-F238E27FC236}">
                  <a16:creationId xmlns:a16="http://schemas.microsoft.com/office/drawing/2014/main" id="{B8C7999B-7DA3-421E-BA23-B4F075AC690A}"/>
                </a:ext>
              </a:extLst>
            </p:cNvPr>
            <p:cNvCxnSpPr/>
            <p:nvPr/>
          </p:nvCxnSpPr>
          <p:spPr>
            <a:xfrm>
              <a:off x="10319375" y="1541566"/>
              <a:ext cx="1440000" cy="144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E0BD463C-957B-434E-B248-B04DF327BEDC}"/>
                </a:ext>
              </a:extLst>
            </p:cNvPr>
            <p:cNvCxnSpPr>
              <a:cxnSpLocks/>
            </p:cNvCxnSpPr>
            <p:nvPr/>
          </p:nvCxnSpPr>
          <p:spPr>
            <a:xfrm flipH="1">
              <a:off x="10277696" y="1559706"/>
              <a:ext cx="1440000" cy="144000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5918D5C1-D6F0-4712-A845-09174FCF788A}"/>
              </a:ext>
            </a:extLst>
          </p:cNvPr>
          <p:cNvGrpSpPr/>
          <p:nvPr/>
        </p:nvGrpSpPr>
        <p:grpSpPr>
          <a:xfrm>
            <a:off x="7327336" y="1725201"/>
            <a:ext cx="1481679" cy="1458140"/>
            <a:chOff x="10277696" y="1541566"/>
            <a:chExt cx="1481679" cy="1458140"/>
          </a:xfrm>
        </p:grpSpPr>
        <p:cxnSp>
          <p:nvCxnSpPr>
            <p:cNvPr id="23" name="Straight Connector 22">
              <a:extLst>
                <a:ext uri="{FF2B5EF4-FFF2-40B4-BE49-F238E27FC236}">
                  <a16:creationId xmlns:a16="http://schemas.microsoft.com/office/drawing/2014/main" id="{00493285-11B3-4FA7-BF95-3CE09E3FBD68}"/>
                </a:ext>
              </a:extLst>
            </p:cNvPr>
            <p:cNvCxnSpPr/>
            <p:nvPr/>
          </p:nvCxnSpPr>
          <p:spPr>
            <a:xfrm>
              <a:off x="10319375" y="1541566"/>
              <a:ext cx="1440000" cy="144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AEDFA5E-D4EA-444D-97D4-5534C46AE67C}"/>
                </a:ext>
              </a:extLst>
            </p:cNvPr>
            <p:cNvCxnSpPr>
              <a:cxnSpLocks/>
            </p:cNvCxnSpPr>
            <p:nvPr/>
          </p:nvCxnSpPr>
          <p:spPr>
            <a:xfrm flipH="1">
              <a:off x="10277696" y="1559706"/>
              <a:ext cx="1440000" cy="1440000"/>
            </a:xfrm>
            <a:prstGeom prst="line">
              <a:avLst/>
            </a:prstGeom>
            <a:ln w="28575"/>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45571217"/>
      </p:ext>
    </p:extLst>
  </p:cSld>
  <p:clrMapOvr>
    <a:masterClrMapping/>
  </p:clrMapOvr>
  <mc:AlternateContent xmlns:mc="http://schemas.openxmlformats.org/markup-compatibility/2006" xmlns:p14="http://schemas.microsoft.com/office/powerpoint/2010/main">
    <mc:Choice Requires="p14">
      <p:transition spd="slow" p14:dur="2000" advTm="3430"/>
    </mc:Choice>
    <mc:Fallback xmlns="">
      <p:transition spd="slow" advTm="343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8569-327B-43E7-8DC2-C4FA387C7764}"/>
              </a:ext>
            </a:extLst>
          </p:cNvPr>
          <p:cNvSpPr>
            <a:spLocks noGrp="1"/>
          </p:cNvSpPr>
          <p:nvPr>
            <p:ph type="title"/>
          </p:nvPr>
        </p:nvSpPr>
        <p:spPr/>
        <p:txBody>
          <a:bodyPr/>
          <a:lstStyle/>
          <a:p>
            <a:r>
              <a:rPr lang="en-AU" dirty="0"/>
              <a:t>New Approach – Sorting and new Replace</a:t>
            </a:r>
          </a:p>
        </p:txBody>
      </p:sp>
      <p:sp>
        <p:nvSpPr>
          <p:cNvPr id="3" name="Content Placeholder 2">
            <a:extLst>
              <a:ext uri="{FF2B5EF4-FFF2-40B4-BE49-F238E27FC236}">
                <a16:creationId xmlns:a16="http://schemas.microsoft.com/office/drawing/2014/main" id="{601517B1-EC21-4CAB-B3F6-83910B0BAF25}"/>
              </a:ext>
            </a:extLst>
          </p:cNvPr>
          <p:cNvSpPr>
            <a:spLocks noGrp="1"/>
          </p:cNvSpPr>
          <p:nvPr>
            <p:ph idx="1"/>
          </p:nvPr>
        </p:nvSpPr>
        <p:spPr>
          <a:xfrm>
            <a:off x="802667" y="3065992"/>
            <a:ext cx="1843574" cy="2832656"/>
          </a:xfrm>
        </p:spPr>
        <p:txBody>
          <a:bodyPr>
            <a:normAutofit lnSpcReduction="10000"/>
          </a:bodyPr>
          <a:lstStyle/>
          <a:p>
            <a:pPr marL="0" indent="0">
              <a:buNone/>
            </a:pPr>
            <a:r>
              <a:rPr lang="en-AU" dirty="0"/>
              <a:t>Existing</a:t>
            </a:r>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r>
              <a:rPr lang="en-AU" dirty="0"/>
              <a:t>New</a:t>
            </a:r>
          </a:p>
        </p:txBody>
      </p:sp>
      <p:grpSp>
        <p:nvGrpSpPr>
          <p:cNvPr id="21" name="Group 20">
            <a:extLst>
              <a:ext uri="{FF2B5EF4-FFF2-40B4-BE49-F238E27FC236}">
                <a16:creationId xmlns:a16="http://schemas.microsoft.com/office/drawing/2014/main" id="{9FE5AAFE-D7EA-FB3B-4112-2347E2B71D85}"/>
              </a:ext>
            </a:extLst>
          </p:cNvPr>
          <p:cNvGrpSpPr/>
          <p:nvPr/>
        </p:nvGrpSpPr>
        <p:grpSpPr>
          <a:xfrm>
            <a:off x="2304941" y="2680875"/>
            <a:ext cx="758426" cy="829500"/>
            <a:chOff x="939967" y="3875015"/>
            <a:chExt cx="758426" cy="829500"/>
          </a:xfrm>
        </p:grpSpPr>
        <p:sp>
          <p:nvSpPr>
            <p:cNvPr id="4" name="Rectangle 3">
              <a:extLst>
                <a:ext uri="{FF2B5EF4-FFF2-40B4-BE49-F238E27FC236}">
                  <a16:creationId xmlns:a16="http://schemas.microsoft.com/office/drawing/2014/main" id="{B97B7454-461F-D95A-A1BA-5DDC7BF33EB0}"/>
                </a:ext>
              </a:extLst>
            </p:cNvPr>
            <p:cNvSpPr/>
            <p:nvPr/>
          </p:nvSpPr>
          <p:spPr>
            <a:xfrm>
              <a:off x="1047510" y="4187683"/>
              <a:ext cx="543339" cy="516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Isosceles Triangle 6">
              <a:extLst>
                <a:ext uri="{FF2B5EF4-FFF2-40B4-BE49-F238E27FC236}">
                  <a16:creationId xmlns:a16="http://schemas.microsoft.com/office/drawing/2014/main" id="{9DE07BD8-C9D5-C850-58B5-BFCAA8C25576}"/>
                </a:ext>
              </a:extLst>
            </p:cNvPr>
            <p:cNvSpPr/>
            <p:nvPr/>
          </p:nvSpPr>
          <p:spPr>
            <a:xfrm>
              <a:off x="939967" y="3875015"/>
              <a:ext cx="758426" cy="31266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2" name="Group 21">
            <a:extLst>
              <a:ext uri="{FF2B5EF4-FFF2-40B4-BE49-F238E27FC236}">
                <a16:creationId xmlns:a16="http://schemas.microsoft.com/office/drawing/2014/main" id="{08434A70-9F65-71BD-5060-33E3E0530588}"/>
              </a:ext>
            </a:extLst>
          </p:cNvPr>
          <p:cNvGrpSpPr/>
          <p:nvPr/>
        </p:nvGrpSpPr>
        <p:grpSpPr>
          <a:xfrm>
            <a:off x="3154978" y="2680875"/>
            <a:ext cx="758426" cy="829500"/>
            <a:chOff x="939967" y="3875015"/>
            <a:chExt cx="758426" cy="829500"/>
          </a:xfrm>
        </p:grpSpPr>
        <p:sp>
          <p:nvSpPr>
            <p:cNvPr id="23" name="Rectangle 22">
              <a:extLst>
                <a:ext uri="{FF2B5EF4-FFF2-40B4-BE49-F238E27FC236}">
                  <a16:creationId xmlns:a16="http://schemas.microsoft.com/office/drawing/2014/main" id="{0BB814F8-A35E-0688-B53A-10952A05DB00}"/>
                </a:ext>
              </a:extLst>
            </p:cNvPr>
            <p:cNvSpPr/>
            <p:nvPr/>
          </p:nvSpPr>
          <p:spPr>
            <a:xfrm>
              <a:off x="1047510" y="4187683"/>
              <a:ext cx="543339" cy="516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Isosceles Triangle 23">
              <a:extLst>
                <a:ext uri="{FF2B5EF4-FFF2-40B4-BE49-F238E27FC236}">
                  <a16:creationId xmlns:a16="http://schemas.microsoft.com/office/drawing/2014/main" id="{EEEEF349-852A-0973-AEF4-7BF687D64A1D}"/>
                </a:ext>
              </a:extLst>
            </p:cNvPr>
            <p:cNvSpPr/>
            <p:nvPr/>
          </p:nvSpPr>
          <p:spPr>
            <a:xfrm>
              <a:off x="939967" y="3875015"/>
              <a:ext cx="758426" cy="31266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8" name="Group 27">
            <a:extLst>
              <a:ext uri="{FF2B5EF4-FFF2-40B4-BE49-F238E27FC236}">
                <a16:creationId xmlns:a16="http://schemas.microsoft.com/office/drawing/2014/main" id="{30DEF334-EEE2-5359-4677-D65751C2E89C}"/>
              </a:ext>
            </a:extLst>
          </p:cNvPr>
          <p:cNvGrpSpPr/>
          <p:nvPr/>
        </p:nvGrpSpPr>
        <p:grpSpPr>
          <a:xfrm>
            <a:off x="4020947" y="2680875"/>
            <a:ext cx="758426" cy="829500"/>
            <a:chOff x="939967" y="3875015"/>
            <a:chExt cx="758426" cy="829500"/>
          </a:xfrm>
          <a:solidFill>
            <a:schemeClr val="accent2"/>
          </a:solidFill>
        </p:grpSpPr>
        <p:sp>
          <p:nvSpPr>
            <p:cNvPr id="29" name="Rectangle 28">
              <a:extLst>
                <a:ext uri="{FF2B5EF4-FFF2-40B4-BE49-F238E27FC236}">
                  <a16:creationId xmlns:a16="http://schemas.microsoft.com/office/drawing/2014/main" id="{0C2361BA-9538-8833-78EF-795A4ABD273E}"/>
                </a:ext>
              </a:extLst>
            </p:cNvPr>
            <p:cNvSpPr/>
            <p:nvPr/>
          </p:nvSpPr>
          <p:spPr>
            <a:xfrm>
              <a:off x="1047510" y="4187683"/>
              <a:ext cx="543339" cy="5168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Isosceles Triangle 29">
              <a:extLst>
                <a:ext uri="{FF2B5EF4-FFF2-40B4-BE49-F238E27FC236}">
                  <a16:creationId xmlns:a16="http://schemas.microsoft.com/office/drawing/2014/main" id="{A1BEB144-3942-AD36-0E76-77A7A0F47EDE}"/>
                </a:ext>
              </a:extLst>
            </p:cNvPr>
            <p:cNvSpPr/>
            <p:nvPr/>
          </p:nvSpPr>
          <p:spPr>
            <a:xfrm>
              <a:off x="939967" y="3875015"/>
              <a:ext cx="758426" cy="312668"/>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1" name="Group 30">
            <a:extLst>
              <a:ext uri="{FF2B5EF4-FFF2-40B4-BE49-F238E27FC236}">
                <a16:creationId xmlns:a16="http://schemas.microsoft.com/office/drawing/2014/main" id="{17610D86-5FF5-99DF-955D-2A33352C06F4}"/>
              </a:ext>
            </a:extLst>
          </p:cNvPr>
          <p:cNvGrpSpPr/>
          <p:nvPr/>
        </p:nvGrpSpPr>
        <p:grpSpPr>
          <a:xfrm>
            <a:off x="4886915" y="2680875"/>
            <a:ext cx="758426" cy="829500"/>
            <a:chOff x="939967" y="3875015"/>
            <a:chExt cx="758426" cy="829500"/>
          </a:xfrm>
          <a:solidFill>
            <a:schemeClr val="accent1"/>
          </a:solidFill>
        </p:grpSpPr>
        <p:sp>
          <p:nvSpPr>
            <p:cNvPr id="32" name="Rectangle 31">
              <a:extLst>
                <a:ext uri="{FF2B5EF4-FFF2-40B4-BE49-F238E27FC236}">
                  <a16:creationId xmlns:a16="http://schemas.microsoft.com/office/drawing/2014/main" id="{7E2C36BB-341F-34DE-811A-B9B6A6BC7CC3}"/>
                </a:ext>
              </a:extLst>
            </p:cNvPr>
            <p:cNvSpPr/>
            <p:nvPr/>
          </p:nvSpPr>
          <p:spPr>
            <a:xfrm>
              <a:off x="1047510" y="4187683"/>
              <a:ext cx="543339" cy="5168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Isosceles Triangle 32">
              <a:extLst>
                <a:ext uri="{FF2B5EF4-FFF2-40B4-BE49-F238E27FC236}">
                  <a16:creationId xmlns:a16="http://schemas.microsoft.com/office/drawing/2014/main" id="{34DF7D1E-5DD5-509A-68A9-9BDD063D8B51}"/>
                </a:ext>
              </a:extLst>
            </p:cNvPr>
            <p:cNvSpPr/>
            <p:nvPr/>
          </p:nvSpPr>
          <p:spPr>
            <a:xfrm>
              <a:off x="939967" y="3875015"/>
              <a:ext cx="758426" cy="312668"/>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4" name="Group 33">
            <a:extLst>
              <a:ext uri="{FF2B5EF4-FFF2-40B4-BE49-F238E27FC236}">
                <a16:creationId xmlns:a16="http://schemas.microsoft.com/office/drawing/2014/main" id="{CB9F5106-52B6-D3F8-E6AF-00F6BFB88E00}"/>
              </a:ext>
            </a:extLst>
          </p:cNvPr>
          <p:cNvGrpSpPr/>
          <p:nvPr/>
        </p:nvGrpSpPr>
        <p:grpSpPr>
          <a:xfrm>
            <a:off x="5741764" y="2680875"/>
            <a:ext cx="758426" cy="829500"/>
            <a:chOff x="939967" y="3875015"/>
            <a:chExt cx="758426" cy="829500"/>
          </a:xfrm>
          <a:solidFill>
            <a:schemeClr val="accent1"/>
          </a:solidFill>
        </p:grpSpPr>
        <p:sp>
          <p:nvSpPr>
            <p:cNvPr id="35" name="Rectangle 34">
              <a:extLst>
                <a:ext uri="{FF2B5EF4-FFF2-40B4-BE49-F238E27FC236}">
                  <a16:creationId xmlns:a16="http://schemas.microsoft.com/office/drawing/2014/main" id="{148CAD7C-CABC-D489-7C85-89530132CC42}"/>
                </a:ext>
              </a:extLst>
            </p:cNvPr>
            <p:cNvSpPr/>
            <p:nvPr/>
          </p:nvSpPr>
          <p:spPr>
            <a:xfrm>
              <a:off x="1047510" y="4187683"/>
              <a:ext cx="543339" cy="5168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Isosceles Triangle 35">
              <a:extLst>
                <a:ext uri="{FF2B5EF4-FFF2-40B4-BE49-F238E27FC236}">
                  <a16:creationId xmlns:a16="http://schemas.microsoft.com/office/drawing/2014/main" id="{3B3FC566-64D9-E8A0-1319-FCA2DE7C7A79}"/>
                </a:ext>
              </a:extLst>
            </p:cNvPr>
            <p:cNvSpPr/>
            <p:nvPr/>
          </p:nvSpPr>
          <p:spPr>
            <a:xfrm>
              <a:off x="939967" y="3875015"/>
              <a:ext cx="758426" cy="312668"/>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7" name="Group 36">
            <a:extLst>
              <a:ext uri="{FF2B5EF4-FFF2-40B4-BE49-F238E27FC236}">
                <a16:creationId xmlns:a16="http://schemas.microsoft.com/office/drawing/2014/main" id="{5222F638-F21C-9DCF-D476-26E002D92E22}"/>
              </a:ext>
            </a:extLst>
          </p:cNvPr>
          <p:cNvGrpSpPr/>
          <p:nvPr/>
        </p:nvGrpSpPr>
        <p:grpSpPr>
          <a:xfrm>
            <a:off x="6591135" y="2680875"/>
            <a:ext cx="758426" cy="829500"/>
            <a:chOff x="939967" y="3875015"/>
            <a:chExt cx="758426" cy="829500"/>
          </a:xfrm>
          <a:solidFill>
            <a:schemeClr val="accent1"/>
          </a:solidFill>
        </p:grpSpPr>
        <p:sp>
          <p:nvSpPr>
            <p:cNvPr id="38" name="Rectangle 37">
              <a:extLst>
                <a:ext uri="{FF2B5EF4-FFF2-40B4-BE49-F238E27FC236}">
                  <a16:creationId xmlns:a16="http://schemas.microsoft.com/office/drawing/2014/main" id="{79DD6265-085B-194F-490A-55E2980CECDB}"/>
                </a:ext>
              </a:extLst>
            </p:cNvPr>
            <p:cNvSpPr/>
            <p:nvPr/>
          </p:nvSpPr>
          <p:spPr>
            <a:xfrm>
              <a:off x="1047510" y="4187683"/>
              <a:ext cx="543339" cy="5168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Isosceles Triangle 38">
              <a:extLst>
                <a:ext uri="{FF2B5EF4-FFF2-40B4-BE49-F238E27FC236}">
                  <a16:creationId xmlns:a16="http://schemas.microsoft.com/office/drawing/2014/main" id="{46509644-EA91-A741-0C75-530967F87484}"/>
                </a:ext>
              </a:extLst>
            </p:cNvPr>
            <p:cNvSpPr/>
            <p:nvPr/>
          </p:nvSpPr>
          <p:spPr>
            <a:xfrm>
              <a:off x="939967" y="3875015"/>
              <a:ext cx="758426" cy="312668"/>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41" name="Straight Arrow Connector 40">
            <a:extLst>
              <a:ext uri="{FF2B5EF4-FFF2-40B4-BE49-F238E27FC236}">
                <a16:creationId xmlns:a16="http://schemas.microsoft.com/office/drawing/2014/main" id="{BD6E802F-0B7B-4751-3AE5-92FCDD0DCA67}"/>
              </a:ext>
            </a:extLst>
          </p:cNvPr>
          <p:cNvCxnSpPr>
            <a:stCxn id="4" idx="3"/>
            <a:endCxn id="23" idx="1"/>
          </p:cNvCxnSpPr>
          <p:nvPr/>
        </p:nvCxnSpPr>
        <p:spPr>
          <a:xfrm>
            <a:off x="2955823" y="3251959"/>
            <a:ext cx="306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4B8A585-58C4-1F5B-C40C-AC0BD4FC8ADD}"/>
              </a:ext>
            </a:extLst>
          </p:cNvPr>
          <p:cNvCxnSpPr/>
          <p:nvPr/>
        </p:nvCxnSpPr>
        <p:spPr>
          <a:xfrm>
            <a:off x="3805860" y="3251959"/>
            <a:ext cx="306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93C3A72-9FD6-69E7-8073-9FF0EF36979C}"/>
              </a:ext>
            </a:extLst>
          </p:cNvPr>
          <p:cNvCxnSpPr/>
          <p:nvPr/>
        </p:nvCxnSpPr>
        <p:spPr>
          <a:xfrm>
            <a:off x="4687760" y="3251959"/>
            <a:ext cx="306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529B9E9-C9B4-62A4-A096-8BF8EA359E38}"/>
              </a:ext>
            </a:extLst>
          </p:cNvPr>
          <p:cNvCxnSpPr/>
          <p:nvPr/>
        </p:nvCxnSpPr>
        <p:spPr>
          <a:xfrm>
            <a:off x="5537797" y="3251959"/>
            <a:ext cx="306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1237D05-E6A4-5A04-EE96-B369E600ECFE}"/>
              </a:ext>
            </a:extLst>
          </p:cNvPr>
          <p:cNvCxnSpPr/>
          <p:nvPr/>
        </p:nvCxnSpPr>
        <p:spPr>
          <a:xfrm>
            <a:off x="6410334" y="3259408"/>
            <a:ext cx="306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F798886C-5C1D-C55C-779F-7412C7CD58D6}"/>
              </a:ext>
            </a:extLst>
          </p:cNvPr>
          <p:cNvGrpSpPr/>
          <p:nvPr/>
        </p:nvGrpSpPr>
        <p:grpSpPr>
          <a:xfrm>
            <a:off x="7440505" y="2680875"/>
            <a:ext cx="758426" cy="829500"/>
            <a:chOff x="939967" y="3875015"/>
            <a:chExt cx="758426" cy="829500"/>
          </a:xfrm>
          <a:solidFill>
            <a:schemeClr val="accent1"/>
          </a:solidFill>
        </p:grpSpPr>
        <p:sp>
          <p:nvSpPr>
            <p:cNvPr id="47" name="Rectangle 46">
              <a:extLst>
                <a:ext uri="{FF2B5EF4-FFF2-40B4-BE49-F238E27FC236}">
                  <a16:creationId xmlns:a16="http://schemas.microsoft.com/office/drawing/2014/main" id="{B14F25EE-AA15-A783-D7CA-005D65784FDC}"/>
                </a:ext>
              </a:extLst>
            </p:cNvPr>
            <p:cNvSpPr/>
            <p:nvPr/>
          </p:nvSpPr>
          <p:spPr>
            <a:xfrm>
              <a:off x="1047510" y="4187683"/>
              <a:ext cx="543339" cy="5168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Isosceles Triangle 47">
              <a:extLst>
                <a:ext uri="{FF2B5EF4-FFF2-40B4-BE49-F238E27FC236}">
                  <a16:creationId xmlns:a16="http://schemas.microsoft.com/office/drawing/2014/main" id="{E2269DAF-B572-1AB5-C700-8E51432CF0F7}"/>
                </a:ext>
              </a:extLst>
            </p:cNvPr>
            <p:cNvSpPr/>
            <p:nvPr/>
          </p:nvSpPr>
          <p:spPr>
            <a:xfrm>
              <a:off x="939967" y="3875015"/>
              <a:ext cx="758426" cy="312668"/>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49" name="Group 48">
            <a:extLst>
              <a:ext uri="{FF2B5EF4-FFF2-40B4-BE49-F238E27FC236}">
                <a16:creationId xmlns:a16="http://schemas.microsoft.com/office/drawing/2014/main" id="{F29CA849-F1CA-C832-4E79-299CA2FCDEE4}"/>
              </a:ext>
            </a:extLst>
          </p:cNvPr>
          <p:cNvGrpSpPr/>
          <p:nvPr/>
        </p:nvGrpSpPr>
        <p:grpSpPr>
          <a:xfrm>
            <a:off x="8295354" y="2680875"/>
            <a:ext cx="758426" cy="829500"/>
            <a:chOff x="939967" y="3875015"/>
            <a:chExt cx="758426" cy="829500"/>
          </a:xfrm>
          <a:solidFill>
            <a:schemeClr val="accent1"/>
          </a:solidFill>
        </p:grpSpPr>
        <p:sp>
          <p:nvSpPr>
            <p:cNvPr id="50" name="Rectangle 49">
              <a:extLst>
                <a:ext uri="{FF2B5EF4-FFF2-40B4-BE49-F238E27FC236}">
                  <a16:creationId xmlns:a16="http://schemas.microsoft.com/office/drawing/2014/main" id="{A1DF4E4A-5B7E-206B-2207-BD18F9AA891B}"/>
                </a:ext>
              </a:extLst>
            </p:cNvPr>
            <p:cNvSpPr/>
            <p:nvPr/>
          </p:nvSpPr>
          <p:spPr>
            <a:xfrm>
              <a:off x="1047510" y="4187683"/>
              <a:ext cx="543339" cy="5168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 name="Isosceles Triangle 50">
              <a:extLst>
                <a:ext uri="{FF2B5EF4-FFF2-40B4-BE49-F238E27FC236}">
                  <a16:creationId xmlns:a16="http://schemas.microsoft.com/office/drawing/2014/main" id="{C1FC5EAD-5921-A160-7127-634AC176B982}"/>
                </a:ext>
              </a:extLst>
            </p:cNvPr>
            <p:cNvSpPr/>
            <p:nvPr/>
          </p:nvSpPr>
          <p:spPr>
            <a:xfrm>
              <a:off x="939967" y="3875015"/>
              <a:ext cx="758426" cy="312668"/>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2" name="Group 51">
            <a:extLst>
              <a:ext uri="{FF2B5EF4-FFF2-40B4-BE49-F238E27FC236}">
                <a16:creationId xmlns:a16="http://schemas.microsoft.com/office/drawing/2014/main" id="{9716BFF9-06E7-33C2-9668-AA800B6E70FC}"/>
              </a:ext>
            </a:extLst>
          </p:cNvPr>
          <p:cNvGrpSpPr/>
          <p:nvPr/>
        </p:nvGrpSpPr>
        <p:grpSpPr>
          <a:xfrm>
            <a:off x="9144725" y="2680875"/>
            <a:ext cx="758426" cy="829500"/>
            <a:chOff x="939967" y="3875015"/>
            <a:chExt cx="758426" cy="829500"/>
          </a:xfrm>
          <a:solidFill>
            <a:schemeClr val="accent1"/>
          </a:solidFill>
        </p:grpSpPr>
        <p:sp>
          <p:nvSpPr>
            <p:cNvPr id="53" name="Rectangle 52">
              <a:extLst>
                <a:ext uri="{FF2B5EF4-FFF2-40B4-BE49-F238E27FC236}">
                  <a16:creationId xmlns:a16="http://schemas.microsoft.com/office/drawing/2014/main" id="{AAF9D0C5-FC35-3F78-34DE-860EF1DF9E62}"/>
                </a:ext>
              </a:extLst>
            </p:cNvPr>
            <p:cNvSpPr/>
            <p:nvPr/>
          </p:nvSpPr>
          <p:spPr>
            <a:xfrm>
              <a:off x="1047510" y="4187683"/>
              <a:ext cx="543339" cy="5168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Isosceles Triangle 53">
              <a:extLst>
                <a:ext uri="{FF2B5EF4-FFF2-40B4-BE49-F238E27FC236}">
                  <a16:creationId xmlns:a16="http://schemas.microsoft.com/office/drawing/2014/main" id="{CE628D52-678E-3D14-521F-6C7E4B67E3C2}"/>
                </a:ext>
              </a:extLst>
            </p:cNvPr>
            <p:cNvSpPr/>
            <p:nvPr/>
          </p:nvSpPr>
          <p:spPr>
            <a:xfrm>
              <a:off x="939967" y="3875015"/>
              <a:ext cx="758426" cy="312668"/>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55" name="Straight Arrow Connector 54">
            <a:extLst>
              <a:ext uri="{FF2B5EF4-FFF2-40B4-BE49-F238E27FC236}">
                <a16:creationId xmlns:a16="http://schemas.microsoft.com/office/drawing/2014/main" id="{A7E1573D-B78D-4183-6A10-2E0B21331CE0}"/>
              </a:ext>
            </a:extLst>
          </p:cNvPr>
          <p:cNvCxnSpPr/>
          <p:nvPr/>
        </p:nvCxnSpPr>
        <p:spPr>
          <a:xfrm>
            <a:off x="7241350" y="3251959"/>
            <a:ext cx="306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1162805-4067-5217-C465-DE932F363F92}"/>
              </a:ext>
            </a:extLst>
          </p:cNvPr>
          <p:cNvCxnSpPr/>
          <p:nvPr/>
        </p:nvCxnSpPr>
        <p:spPr>
          <a:xfrm>
            <a:off x="8091387" y="3251959"/>
            <a:ext cx="306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5810C76-4967-45D8-1287-9C383BA2C13D}"/>
              </a:ext>
            </a:extLst>
          </p:cNvPr>
          <p:cNvCxnSpPr/>
          <p:nvPr/>
        </p:nvCxnSpPr>
        <p:spPr>
          <a:xfrm>
            <a:off x="8963924" y="3259408"/>
            <a:ext cx="306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FD70654B-551B-C11D-50EB-09860CDD1B94}"/>
              </a:ext>
            </a:extLst>
          </p:cNvPr>
          <p:cNvGrpSpPr/>
          <p:nvPr/>
        </p:nvGrpSpPr>
        <p:grpSpPr>
          <a:xfrm>
            <a:off x="4675765" y="2674126"/>
            <a:ext cx="5215391" cy="829500"/>
            <a:chOff x="3322786" y="4829572"/>
            <a:chExt cx="5215391" cy="829500"/>
          </a:xfrm>
        </p:grpSpPr>
        <p:grpSp>
          <p:nvGrpSpPr>
            <p:cNvPr id="58" name="Group 57">
              <a:extLst>
                <a:ext uri="{FF2B5EF4-FFF2-40B4-BE49-F238E27FC236}">
                  <a16:creationId xmlns:a16="http://schemas.microsoft.com/office/drawing/2014/main" id="{F9886C20-BE68-DFEE-6066-BF36520132F6}"/>
                </a:ext>
              </a:extLst>
            </p:cNvPr>
            <p:cNvGrpSpPr/>
            <p:nvPr/>
          </p:nvGrpSpPr>
          <p:grpSpPr>
            <a:xfrm>
              <a:off x="3521941" y="4829572"/>
              <a:ext cx="758426" cy="829500"/>
              <a:chOff x="939967" y="3875015"/>
              <a:chExt cx="758426" cy="829500"/>
            </a:xfrm>
            <a:solidFill>
              <a:schemeClr val="accent4"/>
            </a:solidFill>
          </p:grpSpPr>
          <p:sp>
            <p:nvSpPr>
              <p:cNvPr id="59" name="Rectangle 58">
                <a:extLst>
                  <a:ext uri="{FF2B5EF4-FFF2-40B4-BE49-F238E27FC236}">
                    <a16:creationId xmlns:a16="http://schemas.microsoft.com/office/drawing/2014/main" id="{BF92C953-7E72-C57C-EA59-CB2365A078F4}"/>
                  </a:ext>
                </a:extLst>
              </p:cNvPr>
              <p:cNvSpPr/>
              <p:nvPr/>
            </p:nvSpPr>
            <p:spPr>
              <a:xfrm>
                <a:off x="1047510" y="4187683"/>
                <a:ext cx="543339" cy="5168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Isosceles Triangle 59">
                <a:extLst>
                  <a:ext uri="{FF2B5EF4-FFF2-40B4-BE49-F238E27FC236}">
                    <a16:creationId xmlns:a16="http://schemas.microsoft.com/office/drawing/2014/main" id="{0945935C-BF9A-ECF2-56EE-FF4FC8F6832B}"/>
                  </a:ext>
                </a:extLst>
              </p:cNvPr>
              <p:cNvSpPr/>
              <p:nvPr/>
            </p:nvSpPr>
            <p:spPr>
              <a:xfrm>
                <a:off x="939967" y="3875015"/>
                <a:ext cx="758426" cy="312668"/>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61" name="Group 60">
              <a:extLst>
                <a:ext uri="{FF2B5EF4-FFF2-40B4-BE49-F238E27FC236}">
                  <a16:creationId xmlns:a16="http://schemas.microsoft.com/office/drawing/2014/main" id="{8F7DCD79-86B1-6FE8-3C91-888FFDB97AA3}"/>
                </a:ext>
              </a:extLst>
            </p:cNvPr>
            <p:cNvGrpSpPr/>
            <p:nvPr/>
          </p:nvGrpSpPr>
          <p:grpSpPr>
            <a:xfrm>
              <a:off x="4376790" y="4829572"/>
              <a:ext cx="758426" cy="829500"/>
              <a:chOff x="939967" y="3875015"/>
              <a:chExt cx="758426" cy="829500"/>
            </a:xfrm>
            <a:solidFill>
              <a:schemeClr val="accent4"/>
            </a:solidFill>
          </p:grpSpPr>
          <p:sp>
            <p:nvSpPr>
              <p:cNvPr id="62" name="Rectangle 61">
                <a:extLst>
                  <a:ext uri="{FF2B5EF4-FFF2-40B4-BE49-F238E27FC236}">
                    <a16:creationId xmlns:a16="http://schemas.microsoft.com/office/drawing/2014/main" id="{1EAF3DA6-4405-C16E-B414-172E1E5289FF}"/>
                  </a:ext>
                </a:extLst>
              </p:cNvPr>
              <p:cNvSpPr/>
              <p:nvPr/>
            </p:nvSpPr>
            <p:spPr>
              <a:xfrm>
                <a:off x="1047510" y="4187683"/>
                <a:ext cx="543339" cy="5168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 name="Isosceles Triangle 62">
                <a:extLst>
                  <a:ext uri="{FF2B5EF4-FFF2-40B4-BE49-F238E27FC236}">
                    <a16:creationId xmlns:a16="http://schemas.microsoft.com/office/drawing/2014/main" id="{97685C85-54EF-AC63-6C5A-1850595F2CAD}"/>
                  </a:ext>
                </a:extLst>
              </p:cNvPr>
              <p:cNvSpPr/>
              <p:nvPr/>
            </p:nvSpPr>
            <p:spPr>
              <a:xfrm>
                <a:off x="939967" y="3875015"/>
                <a:ext cx="758426" cy="312668"/>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64" name="Group 63">
              <a:extLst>
                <a:ext uri="{FF2B5EF4-FFF2-40B4-BE49-F238E27FC236}">
                  <a16:creationId xmlns:a16="http://schemas.microsoft.com/office/drawing/2014/main" id="{4AE0244E-6236-5B18-92C9-4BB6D890F97A}"/>
                </a:ext>
              </a:extLst>
            </p:cNvPr>
            <p:cNvGrpSpPr/>
            <p:nvPr/>
          </p:nvGrpSpPr>
          <p:grpSpPr>
            <a:xfrm>
              <a:off x="5226161" y="4829572"/>
              <a:ext cx="758426" cy="829500"/>
              <a:chOff x="939967" y="3875015"/>
              <a:chExt cx="758426" cy="829500"/>
            </a:xfrm>
            <a:solidFill>
              <a:schemeClr val="accent4"/>
            </a:solidFill>
          </p:grpSpPr>
          <p:sp>
            <p:nvSpPr>
              <p:cNvPr id="65" name="Rectangle 64">
                <a:extLst>
                  <a:ext uri="{FF2B5EF4-FFF2-40B4-BE49-F238E27FC236}">
                    <a16:creationId xmlns:a16="http://schemas.microsoft.com/office/drawing/2014/main" id="{4BFB468F-EDA1-241E-799B-F4C6E7074445}"/>
                  </a:ext>
                </a:extLst>
              </p:cNvPr>
              <p:cNvSpPr/>
              <p:nvPr/>
            </p:nvSpPr>
            <p:spPr>
              <a:xfrm>
                <a:off x="1047510" y="4187683"/>
                <a:ext cx="543339" cy="5168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Isosceles Triangle 65">
                <a:extLst>
                  <a:ext uri="{FF2B5EF4-FFF2-40B4-BE49-F238E27FC236}">
                    <a16:creationId xmlns:a16="http://schemas.microsoft.com/office/drawing/2014/main" id="{FF136CE3-8A64-AF0F-5C9D-36DD89570F32}"/>
                  </a:ext>
                </a:extLst>
              </p:cNvPr>
              <p:cNvSpPr/>
              <p:nvPr/>
            </p:nvSpPr>
            <p:spPr>
              <a:xfrm>
                <a:off x="939967" y="3875015"/>
                <a:ext cx="758426" cy="312668"/>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67" name="Straight Arrow Connector 66">
              <a:extLst>
                <a:ext uri="{FF2B5EF4-FFF2-40B4-BE49-F238E27FC236}">
                  <a16:creationId xmlns:a16="http://schemas.microsoft.com/office/drawing/2014/main" id="{A331D408-295F-4607-9B92-30E04DF6FDF7}"/>
                </a:ext>
              </a:extLst>
            </p:cNvPr>
            <p:cNvCxnSpPr/>
            <p:nvPr/>
          </p:nvCxnSpPr>
          <p:spPr>
            <a:xfrm>
              <a:off x="3322786" y="5400656"/>
              <a:ext cx="30669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38F2517-604F-B26A-A724-54FFE143AFE9}"/>
                </a:ext>
              </a:extLst>
            </p:cNvPr>
            <p:cNvCxnSpPr/>
            <p:nvPr/>
          </p:nvCxnSpPr>
          <p:spPr>
            <a:xfrm>
              <a:off x="4172823" y="5400656"/>
              <a:ext cx="30669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680CC8C3-8929-F8C4-1B7E-879E86DBDD8A}"/>
                </a:ext>
              </a:extLst>
            </p:cNvPr>
            <p:cNvCxnSpPr/>
            <p:nvPr/>
          </p:nvCxnSpPr>
          <p:spPr>
            <a:xfrm>
              <a:off x="5045360" y="5408105"/>
              <a:ext cx="30669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EBB5705E-A604-2F35-3B69-E75D51BBF850}"/>
                </a:ext>
              </a:extLst>
            </p:cNvPr>
            <p:cNvGrpSpPr/>
            <p:nvPr/>
          </p:nvGrpSpPr>
          <p:grpSpPr>
            <a:xfrm>
              <a:off x="6075531" y="4829572"/>
              <a:ext cx="758426" cy="829500"/>
              <a:chOff x="939967" y="3875015"/>
              <a:chExt cx="758426" cy="829500"/>
            </a:xfrm>
            <a:solidFill>
              <a:schemeClr val="accent4"/>
            </a:solidFill>
          </p:grpSpPr>
          <p:sp>
            <p:nvSpPr>
              <p:cNvPr id="71" name="Rectangle 70">
                <a:extLst>
                  <a:ext uri="{FF2B5EF4-FFF2-40B4-BE49-F238E27FC236}">
                    <a16:creationId xmlns:a16="http://schemas.microsoft.com/office/drawing/2014/main" id="{ECB17760-631D-BD5A-A365-559F50543F80}"/>
                  </a:ext>
                </a:extLst>
              </p:cNvPr>
              <p:cNvSpPr/>
              <p:nvPr/>
            </p:nvSpPr>
            <p:spPr>
              <a:xfrm>
                <a:off x="1047510" y="4187683"/>
                <a:ext cx="543339" cy="5168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Isosceles Triangle 71">
                <a:extLst>
                  <a:ext uri="{FF2B5EF4-FFF2-40B4-BE49-F238E27FC236}">
                    <a16:creationId xmlns:a16="http://schemas.microsoft.com/office/drawing/2014/main" id="{52C56169-9368-650A-51C8-E8E19694FA2D}"/>
                  </a:ext>
                </a:extLst>
              </p:cNvPr>
              <p:cNvSpPr/>
              <p:nvPr/>
            </p:nvSpPr>
            <p:spPr>
              <a:xfrm>
                <a:off x="939967" y="3875015"/>
                <a:ext cx="758426" cy="312668"/>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73" name="Group 72">
              <a:extLst>
                <a:ext uri="{FF2B5EF4-FFF2-40B4-BE49-F238E27FC236}">
                  <a16:creationId xmlns:a16="http://schemas.microsoft.com/office/drawing/2014/main" id="{39D6AFAE-AF41-4523-EE9D-B197D8D0A958}"/>
                </a:ext>
              </a:extLst>
            </p:cNvPr>
            <p:cNvGrpSpPr/>
            <p:nvPr/>
          </p:nvGrpSpPr>
          <p:grpSpPr>
            <a:xfrm>
              <a:off x="6930380" y="4829572"/>
              <a:ext cx="758426" cy="829500"/>
              <a:chOff x="939967" y="3875015"/>
              <a:chExt cx="758426" cy="829500"/>
            </a:xfrm>
            <a:solidFill>
              <a:schemeClr val="accent4"/>
            </a:solidFill>
          </p:grpSpPr>
          <p:sp>
            <p:nvSpPr>
              <p:cNvPr id="74" name="Rectangle 73">
                <a:extLst>
                  <a:ext uri="{FF2B5EF4-FFF2-40B4-BE49-F238E27FC236}">
                    <a16:creationId xmlns:a16="http://schemas.microsoft.com/office/drawing/2014/main" id="{4D17165C-E851-EA37-EB14-0567B49A8053}"/>
                  </a:ext>
                </a:extLst>
              </p:cNvPr>
              <p:cNvSpPr/>
              <p:nvPr/>
            </p:nvSpPr>
            <p:spPr>
              <a:xfrm>
                <a:off x="1047510" y="4187683"/>
                <a:ext cx="543339" cy="5168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 name="Isosceles Triangle 74">
                <a:extLst>
                  <a:ext uri="{FF2B5EF4-FFF2-40B4-BE49-F238E27FC236}">
                    <a16:creationId xmlns:a16="http://schemas.microsoft.com/office/drawing/2014/main" id="{85769682-4C84-74D8-3977-8CBFCABB4AAC}"/>
                  </a:ext>
                </a:extLst>
              </p:cNvPr>
              <p:cNvSpPr/>
              <p:nvPr/>
            </p:nvSpPr>
            <p:spPr>
              <a:xfrm>
                <a:off x="939967" y="3875015"/>
                <a:ext cx="758426" cy="312668"/>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76" name="Group 75">
              <a:extLst>
                <a:ext uri="{FF2B5EF4-FFF2-40B4-BE49-F238E27FC236}">
                  <a16:creationId xmlns:a16="http://schemas.microsoft.com/office/drawing/2014/main" id="{758D78B0-5173-58E9-22DB-E78B3D7FC6FE}"/>
                </a:ext>
              </a:extLst>
            </p:cNvPr>
            <p:cNvGrpSpPr/>
            <p:nvPr/>
          </p:nvGrpSpPr>
          <p:grpSpPr>
            <a:xfrm>
              <a:off x="7779751" y="4829572"/>
              <a:ext cx="758426" cy="829500"/>
              <a:chOff x="939967" y="3875015"/>
              <a:chExt cx="758426" cy="829500"/>
            </a:xfrm>
            <a:solidFill>
              <a:schemeClr val="accent4"/>
            </a:solidFill>
          </p:grpSpPr>
          <p:sp>
            <p:nvSpPr>
              <p:cNvPr id="77" name="Rectangle 76">
                <a:extLst>
                  <a:ext uri="{FF2B5EF4-FFF2-40B4-BE49-F238E27FC236}">
                    <a16:creationId xmlns:a16="http://schemas.microsoft.com/office/drawing/2014/main" id="{72F53241-7BAC-27BC-000B-DC39CA228A01}"/>
                  </a:ext>
                </a:extLst>
              </p:cNvPr>
              <p:cNvSpPr/>
              <p:nvPr/>
            </p:nvSpPr>
            <p:spPr>
              <a:xfrm>
                <a:off x="1047510" y="4187683"/>
                <a:ext cx="543339" cy="5168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 name="Isosceles Triangle 77">
                <a:extLst>
                  <a:ext uri="{FF2B5EF4-FFF2-40B4-BE49-F238E27FC236}">
                    <a16:creationId xmlns:a16="http://schemas.microsoft.com/office/drawing/2014/main" id="{44E84B24-758C-B3C1-E057-EF3015ACC632}"/>
                  </a:ext>
                </a:extLst>
              </p:cNvPr>
              <p:cNvSpPr/>
              <p:nvPr/>
            </p:nvSpPr>
            <p:spPr>
              <a:xfrm>
                <a:off x="939967" y="3875015"/>
                <a:ext cx="758426" cy="312668"/>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79" name="Straight Arrow Connector 78">
              <a:extLst>
                <a:ext uri="{FF2B5EF4-FFF2-40B4-BE49-F238E27FC236}">
                  <a16:creationId xmlns:a16="http://schemas.microsoft.com/office/drawing/2014/main" id="{A962B272-7B73-F69A-5BAC-71A25D618CBF}"/>
                </a:ext>
              </a:extLst>
            </p:cNvPr>
            <p:cNvCxnSpPr/>
            <p:nvPr/>
          </p:nvCxnSpPr>
          <p:spPr>
            <a:xfrm>
              <a:off x="5876376" y="5400656"/>
              <a:ext cx="30669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A2419C40-93DC-A252-A0F8-94648D99862B}"/>
                </a:ext>
              </a:extLst>
            </p:cNvPr>
            <p:cNvCxnSpPr/>
            <p:nvPr/>
          </p:nvCxnSpPr>
          <p:spPr>
            <a:xfrm>
              <a:off x="6726413" y="5400656"/>
              <a:ext cx="30669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3B057C5-7064-A546-E3C0-D46BDC5BEFF8}"/>
                </a:ext>
              </a:extLst>
            </p:cNvPr>
            <p:cNvCxnSpPr/>
            <p:nvPr/>
          </p:nvCxnSpPr>
          <p:spPr>
            <a:xfrm>
              <a:off x="7598950" y="5408105"/>
              <a:ext cx="30669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01C7F44E-2851-870D-F660-18A8C8301036}"/>
              </a:ext>
            </a:extLst>
          </p:cNvPr>
          <p:cNvGrpSpPr/>
          <p:nvPr/>
        </p:nvGrpSpPr>
        <p:grpSpPr>
          <a:xfrm>
            <a:off x="4017267" y="3823043"/>
            <a:ext cx="758426" cy="829500"/>
            <a:chOff x="939967" y="3875015"/>
            <a:chExt cx="758426" cy="829500"/>
          </a:xfrm>
          <a:solidFill>
            <a:schemeClr val="accent6"/>
          </a:solidFill>
        </p:grpSpPr>
        <p:sp>
          <p:nvSpPr>
            <p:cNvPr id="84" name="Rectangle 83">
              <a:extLst>
                <a:ext uri="{FF2B5EF4-FFF2-40B4-BE49-F238E27FC236}">
                  <a16:creationId xmlns:a16="http://schemas.microsoft.com/office/drawing/2014/main" id="{24379709-88AF-7D4C-7D62-4B482D0616C4}"/>
                </a:ext>
              </a:extLst>
            </p:cNvPr>
            <p:cNvSpPr/>
            <p:nvPr/>
          </p:nvSpPr>
          <p:spPr>
            <a:xfrm>
              <a:off x="1047510" y="4187683"/>
              <a:ext cx="543339" cy="5168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5" name="Isosceles Triangle 84">
              <a:extLst>
                <a:ext uri="{FF2B5EF4-FFF2-40B4-BE49-F238E27FC236}">
                  <a16:creationId xmlns:a16="http://schemas.microsoft.com/office/drawing/2014/main" id="{0FA9FB34-8630-E1D9-1389-1276F45488C1}"/>
                </a:ext>
              </a:extLst>
            </p:cNvPr>
            <p:cNvSpPr/>
            <p:nvPr/>
          </p:nvSpPr>
          <p:spPr>
            <a:xfrm>
              <a:off x="939967" y="3875015"/>
              <a:ext cx="758426" cy="312668"/>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87" name="Straight Arrow Connector 86">
            <a:extLst>
              <a:ext uri="{FF2B5EF4-FFF2-40B4-BE49-F238E27FC236}">
                <a16:creationId xmlns:a16="http://schemas.microsoft.com/office/drawing/2014/main" id="{25ACFF06-3F21-FA8E-D491-310D96AE824B}"/>
              </a:ext>
            </a:extLst>
          </p:cNvPr>
          <p:cNvCxnSpPr>
            <a:stCxn id="85" idx="0"/>
            <a:endCxn id="29" idx="2"/>
          </p:cNvCxnSpPr>
          <p:nvPr/>
        </p:nvCxnSpPr>
        <p:spPr>
          <a:xfrm flipV="1">
            <a:off x="4396480" y="3510375"/>
            <a:ext cx="3680" cy="3126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5C0E778A-8BCA-6F62-71FC-A66F1BC72672}"/>
              </a:ext>
            </a:extLst>
          </p:cNvPr>
          <p:cNvGrpSpPr/>
          <p:nvPr/>
        </p:nvGrpSpPr>
        <p:grpSpPr>
          <a:xfrm>
            <a:off x="4017267" y="2680875"/>
            <a:ext cx="758426" cy="829500"/>
            <a:chOff x="939967" y="3875015"/>
            <a:chExt cx="758426" cy="829500"/>
          </a:xfrm>
          <a:solidFill>
            <a:schemeClr val="accent6"/>
          </a:solidFill>
        </p:grpSpPr>
        <p:sp>
          <p:nvSpPr>
            <p:cNvPr id="89" name="Rectangle 88">
              <a:extLst>
                <a:ext uri="{FF2B5EF4-FFF2-40B4-BE49-F238E27FC236}">
                  <a16:creationId xmlns:a16="http://schemas.microsoft.com/office/drawing/2014/main" id="{B0499547-1A2A-A479-A4E8-4512A304875E}"/>
                </a:ext>
              </a:extLst>
            </p:cNvPr>
            <p:cNvSpPr/>
            <p:nvPr/>
          </p:nvSpPr>
          <p:spPr>
            <a:xfrm>
              <a:off x="1047510" y="4187683"/>
              <a:ext cx="543339" cy="5168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0" name="Isosceles Triangle 89">
              <a:extLst>
                <a:ext uri="{FF2B5EF4-FFF2-40B4-BE49-F238E27FC236}">
                  <a16:creationId xmlns:a16="http://schemas.microsoft.com/office/drawing/2014/main" id="{936C737F-80DE-53D3-D17E-C1CAEAB02AEA}"/>
                </a:ext>
              </a:extLst>
            </p:cNvPr>
            <p:cNvSpPr/>
            <p:nvPr/>
          </p:nvSpPr>
          <p:spPr>
            <a:xfrm>
              <a:off x="939967" y="3875015"/>
              <a:ext cx="758426" cy="312668"/>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91" name="Group 90">
            <a:extLst>
              <a:ext uri="{FF2B5EF4-FFF2-40B4-BE49-F238E27FC236}">
                <a16:creationId xmlns:a16="http://schemas.microsoft.com/office/drawing/2014/main" id="{74A82938-1EF0-F59F-7876-367E12DD14F5}"/>
              </a:ext>
            </a:extLst>
          </p:cNvPr>
          <p:cNvGrpSpPr/>
          <p:nvPr/>
        </p:nvGrpSpPr>
        <p:grpSpPr>
          <a:xfrm>
            <a:off x="2265240" y="4865947"/>
            <a:ext cx="758426" cy="829500"/>
            <a:chOff x="939967" y="3875015"/>
            <a:chExt cx="758426" cy="829500"/>
          </a:xfrm>
        </p:grpSpPr>
        <p:sp>
          <p:nvSpPr>
            <p:cNvPr id="92" name="Rectangle 91">
              <a:extLst>
                <a:ext uri="{FF2B5EF4-FFF2-40B4-BE49-F238E27FC236}">
                  <a16:creationId xmlns:a16="http://schemas.microsoft.com/office/drawing/2014/main" id="{C2517470-7B3D-919F-753A-A8D053B2D750}"/>
                </a:ext>
              </a:extLst>
            </p:cNvPr>
            <p:cNvSpPr/>
            <p:nvPr/>
          </p:nvSpPr>
          <p:spPr>
            <a:xfrm>
              <a:off x="1047510" y="4187683"/>
              <a:ext cx="543339" cy="516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3" name="Isosceles Triangle 92">
              <a:extLst>
                <a:ext uri="{FF2B5EF4-FFF2-40B4-BE49-F238E27FC236}">
                  <a16:creationId xmlns:a16="http://schemas.microsoft.com/office/drawing/2014/main" id="{7C327B14-3709-0B6B-FBB4-BA46F39DABE6}"/>
                </a:ext>
              </a:extLst>
            </p:cNvPr>
            <p:cNvSpPr/>
            <p:nvPr/>
          </p:nvSpPr>
          <p:spPr>
            <a:xfrm>
              <a:off x="939967" y="3875015"/>
              <a:ext cx="758426" cy="31266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94" name="Group 93">
            <a:extLst>
              <a:ext uri="{FF2B5EF4-FFF2-40B4-BE49-F238E27FC236}">
                <a16:creationId xmlns:a16="http://schemas.microsoft.com/office/drawing/2014/main" id="{5E8B9A2E-C9EE-53B9-6AF1-8044CEFF992D}"/>
              </a:ext>
            </a:extLst>
          </p:cNvPr>
          <p:cNvGrpSpPr/>
          <p:nvPr/>
        </p:nvGrpSpPr>
        <p:grpSpPr>
          <a:xfrm>
            <a:off x="3115277" y="4865947"/>
            <a:ext cx="758426" cy="829500"/>
            <a:chOff x="939967" y="3875015"/>
            <a:chExt cx="758426" cy="829500"/>
          </a:xfrm>
        </p:grpSpPr>
        <p:sp>
          <p:nvSpPr>
            <p:cNvPr id="95" name="Rectangle 94">
              <a:extLst>
                <a:ext uri="{FF2B5EF4-FFF2-40B4-BE49-F238E27FC236}">
                  <a16:creationId xmlns:a16="http://schemas.microsoft.com/office/drawing/2014/main" id="{1F957512-FF48-6FAF-D830-A905E7BC8162}"/>
                </a:ext>
              </a:extLst>
            </p:cNvPr>
            <p:cNvSpPr/>
            <p:nvPr/>
          </p:nvSpPr>
          <p:spPr>
            <a:xfrm>
              <a:off x="1047510" y="4187683"/>
              <a:ext cx="543339" cy="516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6" name="Isosceles Triangle 95">
              <a:extLst>
                <a:ext uri="{FF2B5EF4-FFF2-40B4-BE49-F238E27FC236}">
                  <a16:creationId xmlns:a16="http://schemas.microsoft.com/office/drawing/2014/main" id="{D838ECF5-A541-6E3A-F413-175E074AC37F}"/>
                </a:ext>
              </a:extLst>
            </p:cNvPr>
            <p:cNvSpPr/>
            <p:nvPr/>
          </p:nvSpPr>
          <p:spPr>
            <a:xfrm>
              <a:off x="939967" y="3875015"/>
              <a:ext cx="758426" cy="31266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97" name="Group 96">
            <a:extLst>
              <a:ext uri="{FF2B5EF4-FFF2-40B4-BE49-F238E27FC236}">
                <a16:creationId xmlns:a16="http://schemas.microsoft.com/office/drawing/2014/main" id="{B04DBD05-DEAD-0FD2-823A-89913D0EFCDC}"/>
              </a:ext>
            </a:extLst>
          </p:cNvPr>
          <p:cNvGrpSpPr/>
          <p:nvPr/>
        </p:nvGrpSpPr>
        <p:grpSpPr>
          <a:xfrm>
            <a:off x="3981246" y="4865947"/>
            <a:ext cx="758426" cy="829500"/>
            <a:chOff x="939967" y="3875015"/>
            <a:chExt cx="758426" cy="829500"/>
          </a:xfrm>
          <a:solidFill>
            <a:schemeClr val="accent2"/>
          </a:solidFill>
        </p:grpSpPr>
        <p:sp>
          <p:nvSpPr>
            <p:cNvPr id="98" name="Rectangle 97">
              <a:extLst>
                <a:ext uri="{FF2B5EF4-FFF2-40B4-BE49-F238E27FC236}">
                  <a16:creationId xmlns:a16="http://schemas.microsoft.com/office/drawing/2014/main" id="{BBF61C2E-E0B4-E6D0-DF79-C49B1FCDEB78}"/>
                </a:ext>
              </a:extLst>
            </p:cNvPr>
            <p:cNvSpPr/>
            <p:nvPr/>
          </p:nvSpPr>
          <p:spPr>
            <a:xfrm>
              <a:off x="1047510" y="4187683"/>
              <a:ext cx="543339" cy="5168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9" name="Isosceles Triangle 98">
              <a:extLst>
                <a:ext uri="{FF2B5EF4-FFF2-40B4-BE49-F238E27FC236}">
                  <a16:creationId xmlns:a16="http://schemas.microsoft.com/office/drawing/2014/main" id="{CE826715-787A-5CB5-4DF5-5FBF0D39A723}"/>
                </a:ext>
              </a:extLst>
            </p:cNvPr>
            <p:cNvSpPr/>
            <p:nvPr/>
          </p:nvSpPr>
          <p:spPr>
            <a:xfrm>
              <a:off x="939967" y="3875015"/>
              <a:ext cx="758426" cy="312668"/>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00" name="Group 99">
            <a:extLst>
              <a:ext uri="{FF2B5EF4-FFF2-40B4-BE49-F238E27FC236}">
                <a16:creationId xmlns:a16="http://schemas.microsoft.com/office/drawing/2014/main" id="{CAA52D7B-9AB3-845F-1778-1E739B8EA262}"/>
              </a:ext>
            </a:extLst>
          </p:cNvPr>
          <p:cNvGrpSpPr/>
          <p:nvPr/>
        </p:nvGrpSpPr>
        <p:grpSpPr>
          <a:xfrm>
            <a:off x="4847214" y="4865947"/>
            <a:ext cx="758426" cy="829500"/>
            <a:chOff x="939967" y="3875015"/>
            <a:chExt cx="758426" cy="829500"/>
          </a:xfrm>
          <a:solidFill>
            <a:schemeClr val="accent1"/>
          </a:solidFill>
        </p:grpSpPr>
        <p:sp>
          <p:nvSpPr>
            <p:cNvPr id="101" name="Rectangle 100">
              <a:extLst>
                <a:ext uri="{FF2B5EF4-FFF2-40B4-BE49-F238E27FC236}">
                  <a16:creationId xmlns:a16="http://schemas.microsoft.com/office/drawing/2014/main" id="{E6AB72EE-D59E-A82D-7518-A2228551C0F0}"/>
                </a:ext>
              </a:extLst>
            </p:cNvPr>
            <p:cNvSpPr/>
            <p:nvPr/>
          </p:nvSpPr>
          <p:spPr>
            <a:xfrm>
              <a:off x="1047510" y="4187683"/>
              <a:ext cx="543339" cy="5168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2" name="Isosceles Triangle 101">
              <a:extLst>
                <a:ext uri="{FF2B5EF4-FFF2-40B4-BE49-F238E27FC236}">
                  <a16:creationId xmlns:a16="http://schemas.microsoft.com/office/drawing/2014/main" id="{E00D1441-EA7B-0170-7C8B-CAD8B53C7D34}"/>
                </a:ext>
              </a:extLst>
            </p:cNvPr>
            <p:cNvSpPr/>
            <p:nvPr/>
          </p:nvSpPr>
          <p:spPr>
            <a:xfrm>
              <a:off x="939967" y="3875015"/>
              <a:ext cx="758426" cy="312668"/>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03" name="Group 102">
            <a:extLst>
              <a:ext uri="{FF2B5EF4-FFF2-40B4-BE49-F238E27FC236}">
                <a16:creationId xmlns:a16="http://schemas.microsoft.com/office/drawing/2014/main" id="{0A09946E-02D1-D088-4143-7507B0C834DE}"/>
              </a:ext>
            </a:extLst>
          </p:cNvPr>
          <p:cNvGrpSpPr/>
          <p:nvPr/>
        </p:nvGrpSpPr>
        <p:grpSpPr>
          <a:xfrm>
            <a:off x="5702063" y="4865947"/>
            <a:ext cx="758426" cy="829500"/>
            <a:chOff x="939967" y="3875015"/>
            <a:chExt cx="758426" cy="829500"/>
          </a:xfrm>
          <a:solidFill>
            <a:schemeClr val="accent1"/>
          </a:solidFill>
        </p:grpSpPr>
        <p:sp>
          <p:nvSpPr>
            <p:cNvPr id="104" name="Rectangle 103">
              <a:extLst>
                <a:ext uri="{FF2B5EF4-FFF2-40B4-BE49-F238E27FC236}">
                  <a16:creationId xmlns:a16="http://schemas.microsoft.com/office/drawing/2014/main" id="{2853601D-B6FD-4563-2E94-323F65692732}"/>
                </a:ext>
              </a:extLst>
            </p:cNvPr>
            <p:cNvSpPr/>
            <p:nvPr/>
          </p:nvSpPr>
          <p:spPr>
            <a:xfrm>
              <a:off x="1047510" y="4187683"/>
              <a:ext cx="543339" cy="5168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5" name="Isosceles Triangle 104">
              <a:extLst>
                <a:ext uri="{FF2B5EF4-FFF2-40B4-BE49-F238E27FC236}">
                  <a16:creationId xmlns:a16="http://schemas.microsoft.com/office/drawing/2014/main" id="{69ADE082-2E50-54AF-CF10-41DEDBD31F91}"/>
                </a:ext>
              </a:extLst>
            </p:cNvPr>
            <p:cNvSpPr/>
            <p:nvPr/>
          </p:nvSpPr>
          <p:spPr>
            <a:xfrm>
              <a:off x="939967" y="3875015"/>
              <a:ext cx="758426" cy="312668"/>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06" name="Group 105">
            <a:extLst>
              <a:ext uri="{FF2B5EF4-FFF2-40B4-BE49-F238E27FC236}">
                <a16:creationId xmlns:a16="http://schemas.microsoft.com/office/drawing/2014/main" id="{D0DB48FB-39F4-2AA2-DD18-206AA5DF0B31}"/>
              </a:ext>
            </a:extLst>
          </p:cNvPr>
          <p:cNvGrpSpPr/>
          <p:nvPr/>
        </p:nvGrpSpPr>
        <p:grpSpPr>
          <a:xfrm>
            <a:off x="6551434" y="4865947"/>
            <a:ext cx="758426" cy="829500"/>
            <a:chOff x="939967" y="3875015"/>
            <a:chExt cx="758426" cy="829500"/>
          </a:xfrm>
          <a:solidFill>
            <a:schemeClr val="accent1"/>
          </a:solidFill>
        </p:grpSpPr>
        <p:sp>
          <p:nvSpPr>
            <p:cNvPr id="107" name="Rectangle 106">
              <a:extLst>
                <a:ext uri="{FF2B5EF4-FFF2-40B4-BE49-F238E27FC236}">
                  <a16:creationId xmlns:a16="http://schemas.microsoft.com/office/drawing/2014/main" id="{9AF93ADE-3769-CA9C-8590-08A81EC84EEA}"/>
                </a:ext>
              </a:extLst>
            </p:cNvPr>
            <p:cNvSpPr/>
            <p:nvPr/>
          </p:nvSpPr>
          <p:spPr>
            <a:xfrm>
              <a:off x="1047510" y="4187683"/>
              <a:ext cx="543339" cy="5168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8" name="Isosceles Triangle 107">
              <a:extLst>
                <a:ext uri="{FF2B5EF4-FFF2-40B4-BE49-F238E27FC236}">
                  <a16:creationId xmlns:a16="http://schemas.microsoft.com/office/drawing/2014/main" id="{116D507E-6201-B7F5-F219-60EFBF2F27D1}"/>
                </a:ext>
              </a:extLst>
            </p:cNvPr>
            <p:cNvSpPr/>
            <p:nvPr/>
          </p:nvSpPr>
          <p:spPr>
            <a:xfrm>
              <a:off x="939967" y="3875015"/>
              <a:ext cx="758426" cy="312668"/>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109" name="Straight Arrow Connector 108">
            <a:extLst>
              <a:ext uri="{FF2B5EF4-FFF2-40B4-BE49-F238E27FC236}">
                <a16:creationId xmlns:a16="http://schemas.microsoft.com/office/drawing/2014/main" id="{8723EFD4-10FF-D8EC-61EA-481F549DF266}"/>
              </a:ext>
            </a:extLst>
          </p:cNvPr>
          <p:cNvCxnSpPr>
            <a:stCxn id="92" idx="3"/>
            <a:endCxn id="95" idx="1"/>
          </p:cNvCxnSpPr>
          <p:nvPr/>
        </p:nvCxnSpPr>
        <p:spPr>
          <a:xfrm>
            <a:off x="2916122" y="5437031"/>
            <a:ext cx="306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2E761496-66EA-651C-F917-FF25891CD6EC}"/>
              </a:ext>
            </a:extLst>
          </p:cNvPr>
          <p:cNvCxnSpPr/>
          <p:nvPr/>
        </p:nvCxnSpPr>
        <p:spPr>
          <a:xfrm>
            <a:off x="3766159" y="5437031"/>
            <a:ext cx="306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8062E91B-B8AF-D810-F120-09B149CAF125}"/>
              </a:ext>
            </a:extLst>
          </p:cNvPr>
          <p:cNvCxnSpPr/>
          <p:nvPr/>
        </p:nvCxnSpPr>
        <p:spPr>
          <a:xfrm>
            <a:off x="4648059" y="5437031"/>
            <a:ext cx="306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B4415CC9-6DAC-900F-CD70-734DA5CE454E}"/>
              </a:ext>
            </a:extLst>
          </p:cNvPr>
          <p:cNvCxnSpPr/>
          <p:nvPr/>
        </p:nvCxnSpPr>
        <p:spPr>
          <a:xfrm>
            <a:off x="5498096" y="5437031"/>
            <a:ext cx="306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F5E9E2D8-ABCF-EC14-7715-55D66B5B1ACC}"/>
              </a:ext>
            </a:extLst>
          </p:cNvPr>
          <p:cNvCxnSpPr/>
          <p:nvPr/>
        </p:nvCxnSpPr>
        <p:spPr>
          <a:xfrm>
            <a:off x="6370633" y="5444480"/>
            <a:ext cx="306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F440CA47-A109-4A18-74BA-052AA01003D2}"/>
              </a:ext>
            </a:extLst>
          </p:cNvPr>
          <p:cNvGrpSpPr/>
          <p:nvPr/>
        </p:nvGrpSpPr>
        <p:grpSpPr>
          <a:xfrm>
            <a:off x="7400804" y="4865947"/>
            <a:ext cx="758426" cy="829500"/>
            <a:chOff x="939967" y="3875015"/>
            <a:chExt cx="758426" cy="829500"/>
          </a:xfrm>
          <a:solidFill>
            <a:schemeClr val="accent1"/>
          </a:solidFill>
        </p:grpSpPr>
        <p:sp>
          <p:nvSpPr>
            <p:cNvPr id="115" name="Rectangle 114">
              <a:extLst>
                <a:ext uri="{FF2B5EF4-FFF2-40B4-BE49-F238E27FC236}">
                  <a16:creationId xmlns:a16="http://schemas.microsoft.com/office/drawing/2014/main" id="{678F0CFB-B68C-4A3E-DFA0-4BFC817D7DD6}"/>
                </a:ext>
              </a:extLst>
            </p:cNvPr>
            <p:cNvSpPr/>
            <p:nvPr/>
          </p:nvSpPr>
          <p:spPr>
            <a:xfrm>
              <a:off x="1047510" y="4187683"/>
              <a:ext cx="543339" cy="5168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6" name="Isosceles Triangle 115">
              <a:extLst>
                <a:ext uri="{FF2B5EF4-FFF2-40B4-BE49-F238E27FC236}">
                  <a16:creationId xmlns:a16="http://schemas.microsoft.com/office/drawing/2014/main" id="{7520436E-37A6-E6DF-0413-6FEA31ECF625}"/>
                </a:ext>
              </a:extLst>
            </p:cNvPr>
            <p:cNvSpPr/>
            <p:nvPr/>
          </p:nvSpPr>
          <p:spPr>
            <a:xfrm>
              <a:off x="939967" y="3875015"/>
              <a:ext cx="758426" cy="312668"/>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17" name="Group 116">
            <a:extLst>
              <a:ext uri="{FF2B5EF4-FFF2-40B4-BE49-F238E27FC236}">
                <a16:creationId xmlns:a16="http://schemas.microsoft.com/office/drawing/2014/main" id="{CB1CBA60-5D45-12B9-5F1B-2FF4CAF6B06B}"/>
              </a:ext>
            </a:extLst>
          </p:cNvPr>
          <p:cNvGrpSpPr/>
          <p:nvPr/>
        </p:nvGrpSpPr>
        <p:grpSpPr>
          <a:xfrm>
            <a:off x="8255653" y="4865947"/>
            <a:ext cx="758426" cy="829500"/>
            <a:chOff x="939967" y="3875015"/>
            <a:chExt cx="758426" cy="829500"/>
          </a:xfrm>
          <a:solidFill>
            <a:schemeClr val="accent1"/>
          </a:solidFill>
        </p:grpSpPr>
        <p:sp>
          <p:nvSpPr>
            <p:cNvPr id="118" name="Rectangle 117">
              <a:extLst>
                <a:ext uri="{FF2B5EF4-FFF2-40B4-BE49-F238E27FC236}">
                  <a16:creationId xmlns:a16="http://schemas.microsoft.com/office/drawing/2014/main" id="{B0014547-4EC6-57BA-CD17-71CC12EC2E8B}"/>
                </a:ext>
              </a:extLst>
            </p:cNvPr>
            <p:cNvSpPr/>
            <p:nvPr/>
          </p:nvSpPr>
          <p:spPr>
            <a:xfrm>
              <a:off x="1047510" y="4187683"/>
              <a:ext cx="543339" cy="5168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9" name="Isosceles Triangle 118">
              <a:extLst>
                <a:ext uri="{FF2B5EF4-FFF2-40B4-BE49-F238E27FC236}">
                  <a16:creationId xmlns:a16="http://schemas.microsoft.com/office/drawing/2014/main" id="{F5DC8B84-1278-551A-D1D3-EEC3EA8423C8}"/>
                </a:ext>
              </a:extLst>
            </p:cNvPr>
            <p:cNvSpPr/>
            <p:nvPr/>
          </p:nvSpPr>
          <p:spPr>
            <a:xfrm>
              <a:off x="939967" y="3875015"/>
              <a:ext cx="758426" cy="312668"/>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20" name="Group 119">
            <a:extLst>
              <a:ext uri="{FF2B5EF4-FFF2-40B4-BE49-F238E27FC236}">
                <a16:creationId xmlns:a16="http://schemas.microsoft.com/office/drawing/2014/main" id="{96A33B92-A315-D15A-B19F-3167BB7A5739}"/>
              </a:ext>
            </a:extLst>
          </p:cNvPr>
          <p:cNvGrpSpPr/>
          <p:nvPr/>
        </p:nvGrpSpPr>
        <p:grpSpPr>
          <a:xfrm>
            <a:off x="9105024" y="4865947"/>
            <a:ext cx="758426" cy="829500"/>
            <a:chOff x="939967" y="3875015"/>
            <a:chExt cx="758426" cy="829500"/>
          </a:xfrm>
          <a:solidFill>
            <a:schemeClr val="accent1"/>
          </a:solidFill>
        </p:grpSpPr>
        <p:sp>
          <p:nvSpPr>
            <p:cNvPr id="121" name="Rectangle 120">
              <a:extLst>
                <a:ext uri="{FF2B5EF4-FFF2-40B4-BE49-F238E27FC236}">
                  <a16:creationId xmlns:a16="http://schemas.microsoft.com/office/drawing/2014/main" id="{EE5D52E0-4D6F-A17C-56F6-33894C30B5CD}"/>
                </a:ext>
              </a:extLst>
            </p:cNvPr>
            <p:cNvSpPr/>
            <p:nvPr/>
          </p:nvSpPr>
          <p:spPr>
            <a:xfrm>
              <a:off x="1047510" y="4187683"/>
              <a:ext cx="543339" cy="5168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2" name="Isosceles Triangle 121">
              <a:extLst>
                <a:ext uri="{FF2B5EF4-FFF2-40B4-BE49-F238E27FC236}">
                  <a16:creationId xmlns:a16="http://schemas.microsoft.com/office/drawing/2014/main" id="{62AFD9B4-4DC7-EAF1-559C-E09191FD4098}"/>
                </a:ext>
              </a:extLst>
            </p:cNvPr>
            <p:cNvSpPr/>
            <p:nvPr/>
          </p:nvSpPr>
          <p:spPr>
            <a:xfrm>
              <a:off x="939967" y="3875015"/>
              <a:ext cx="758426" cy="312668"/>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123" name="Straight Arrow Connector 122">
            <a:extLst>
              <a:ext uri="{FF2B5EF4-FFF2-40B4-BE49-F238E27FC236}">
                <a16:creationId xmlns:a16="http://schemas.microsoft.com/office/drawing/2014/main" id="{A0589DF4-54BB-1B72-DCF0-714C8168FD2D}"/>
              </a:ext>
            </a:extLst>
          </p:cNvPr>
          <p:cNvCxnSpPr/>
          <p:nvPr/>
        </p:nvCxnSpPr>
        <p:spPr>
          <a:xfrm>
            <a:off x="7201649" y="5437031"/>
            <a:ext cx="306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ED41531F-F840-857D-674E-538A58B58E43}"/>
              </a:ext>
            </a:extLst>
          </p:cNvPr>
          <p:cNvCxnSpPr/>
          <p:nvPr/>
        </p:nvCxnSpPr>
        <p:spPr>
          <a:xfrm>
            <a:off x="8051686" y="5437031"/>
            <a:ext cx="306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87B7B157-7CD5-3711-E27C-3F3B99D1BEA7}"/>
              </a:ext>
            </a:extLst>
          </p:cNvPr>
          <p:cNvCxnSpPr/>
          <p:nvPr/>
        </p:nvCxnSpPr>
        <p:spPr>
          <a:xfrm>
            <a:off x="8924223" y="5444480"/>
            <a:ext cx="306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CE9F81D4-D256-DA5C-C5C6-B20E262A0278}"/>
              </a:ext>
            </a:extLst>
          </p:cNvPr>
          <p:cNvGrpSpPr/>
          <p:nvPr/>
        </p:nvGrpSpPr>
        <p:grpSpPr>
          <a:xfrm>
            <a:off x="4843582" y="4865947"/>
            <a:ext cx="758426" cy="829500"/>
            <a:chOff x="939967" y="3875015"/>
            <a:chExt cx="758426" cy="829500"/>
          </a:xfrm>
          <a:solidFill>
            <a:schemeClr val="accent4"/>
          </a:solidFill>
        </p:grpSpPr>
        <p:sp>
          <p:nvSpPr>
            <p:cNvPr id="149" name="Rectangle 148">
              <a:extLst>
                <a:ext uri="{FF2B5EF4-FFF2-40B4-BE49-F238E27FC236}">
                  <a16:creationId xmlns:a16="http://schemas.microsoft.com/office/drawing/2014/main" id="{40A0A878-51D5-9AD1-18D9-30D204F561BC}"/>
                </a:ext>
              </a:extLst>
            </p:cNvPr>
            <p:cNvSpPr/>
            <p:nvPr/>
          </p:nvSpPr>
          <p:spPr>
            <a:xfrm>
              <a:off x="1047510" y="4187683"/>
              <a:ext cx="543339" cy="5168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0" name="Isosceles Triangle 149">
              <a:extLst>
                <a:ext uri="{FF2B5EF4-FFF2-40B4-BE49-F238E27FC236}">
                  <a16:creationId xmlns:a16="http://schemas.microsoft.com/office/drawing/2014/main" id="{A1F1DB62-A75D-52D8-7FE7-061FBBF5CCB8}"/>
                </a:ext>
              </a:extLst>
            </p:cNvPr>
            <p:cNvSpPr/>
            <p:nvPr/>
          </p:nvSpPr>
          <p:spPr>
            <a:xfrm>
              <a:off x="939967" y="3875015"/>
              <a:ext cx="758426" cy="312668"/>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130" name="Straight Arrow Connector 129">
            <a:extLst>
              <a:ext uri="{FF2B5EF4-FFF2-40B4-BE49-F238E27FC236}">
                <a16:creationId xmlns:a16="http://schemas.microsoft.com/office/drawing/2014/main" id="{F89EFE53-295F-E769-9CC6-F0FF5781F400}"/>
              </a:ext>
            </a:extLst>
          </p:cNvPr>
          <p:cNvCxnSpPr>
            <a:cxnSpLocks/>
          </p:cNvCxnSpPr>
          <p:nvPr/>
        </p:nvCxnSpPr>
        <p:spPr>
          <a:xfrm>
            <a:off x="4650777" y="5437031"/>
            <a:ext cx="30669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51" name="Group 150">
            <a:extLst>
              <a:ext uri="{FF2B5EF4-FFF2-40B4-BE49-F238E27FC236}">
                <a16:creationId xmlns:a16="http://schemas.microsoft.com/office/drawing/2014/main" id="{15DB4889-AC56-4D33-5D5C-7399FE903E35}"/>
              </a:ext>
            </a:extLst>
          </p:cNvPr>
          <p:cNvGrpSpPr/>
          <p:nvPr/>
        </p:nvGrpSpPr>
        <p:grpSpPr>
          <a:xfrm>
            <a:off x="3977566" y="6008115"/>
            <a:ext cx="758426" cy="829500"/>
            <a:chOff x="939967" y="3875015"/>
            <a:chExt cx="758426" cy="829500"/>
          </a:xfrm>
          <a:solidFill>
            <a:schemeClr val="accent6"/>
          </a:solidFill>
        </p:grpSpPr>
        <p:sp>
          <p:nvSpPr>
            <p:cNvPr id="152" name="Rectangle 151">
              <a:extLst>
                <a:ext uri="{FF2B5EF4-FFF2-40B4-BE49-F238E27FC236}">
                  <a16:creationId xmlns:a16="http://schemas.microsoft.com/office/drawing/2014/main" id="{8C583807-8AC3-49A6-48DC-A6F86127E11F}"/>
                </a:ext>
              </a:extLst>
            </p:cNvPr>
            <p:cNvSpPr/>
            <p:nvPr/>
          </p:nvSpPr>
          <p:spPr>
            <a:xfrm>
              <a:off x="1047510" y="4187683"/>
              <a:ext cx="543339" cy="5168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3" name="Isosceles Triangle 152">
              <a:extLst>
                <a:ext uri="{FF2B5EF4-FFF2-40B4-BE49-F238E27FC236}">
                  <a16:creationId xmlns:a16="http://schemas.microsoft.com/office/drawing/2014/main" id="{CB46BDB5-A0EB-8471-6065-E4E9F84C532A}"/>
                </a:ext>
              </a:extLst>
            </p:cNvPr>
            <p:cNvSpPr/>
            <p:nvPr/>
          </p:nvSpPr>
          <p:spPr>
            <a:xfrm>
              <a:off x="939967" y="3875015"/>
              <a:ext cx="758426" cy="312668"/>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154" name="Straight Arrow Connector 153">
            <a:extLst>
              <a:ext uri="{FF2B5EF4-FFF2-40B4-BE49-F238E27FC236}">
                <a16:creationId xmlns:a16="http://schemas.microsoft.com/office/drawing/2014/main" id="{66BAE807-3B13-F492-F7BA-E9B7DBD78CE5}"/>
              </a:ext>
            </a:extLst>
          </p:cNvPr>
          <p:cNvCxnSpPr>
            <a:stCxn id="153" idx="0"/>
            <a:endCxn id="98" idx="2"/>
          </p:cNvCxnSpPr>
          <p:nvPr/>
        </p:nvCxnSpPr>
        <p:spPr>
          <a:xfrm flipV="1">
            <a:off x="4356779" y="5695447"/>
            <a:ext cx="3680" cy="3126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55" name="Group 154">
            <a:extLst>
              <a:ext uri="{FF2B5EF4-FFF2-40B4-BE49-F238E27FC236}">
                <a16:creationId xmlns:a16="http://schemas.microsoft.com/office/drawing/2014/main" id="{C766074E-102E-3175-1919-F0EB0084F010}"/>
              </a:ext>
            </a:extLst>
          </p:cNvPr>
          <p:cNvGrpSpPr/>
          <p:nvPr/>
        </p:nvGrpSpPr>
        <p:grpSpPr>
          <a:xfrm>
            <a:off x="3977566" y="4865947"/>
            <a:ext cx="758426" cy="829500"/>
            <a:chOff x="939967" y="3875015"/>
            <a:chExt cx="758426" cy="829500"/>
          </a:xfrm>
          <a:solidFill>
            <a:schemeClr val="accent6"/>
          </a:solidFill>
        </p:grpSpPr>
        <p:sp>
          <p:nvSpPr>
            <p:cNvPr id="156" name="Rectangle 155">
              <a:extLst>
                <a:ext uri="{FF2B5EF4-FFF2-40B4-BE49-F238E27FC236}">
                  <a16:creationId xmlns:a16="http://schemas.microsoft.com/office/drawing/2014/main" id="{4FBE95DB-F343-2BFB-FBB5-909AC161030C}"/>
                </a:ext>
              </a:extLst>
            </p:cNvPr>
            <p:cNvSpPr/>
            <p:nvPr/>
          </p:nvSpPr>
          <p:spPr>
            <a:xfrm>
              <a:off x="1047510" y="4187683"/>
              <a:ext cx="543339" cy="5168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7" name="Isosceles Triangle 156">
              <a:extLst>
                <a:ext uri="{FF2B5EF4-FFF2-40B4-BE49-F238E27FC236}">
                  <a16:creationId xmlns:a16="http://schemas.microsoft.com/office/drawing/2014/main" id="{BF079E42-26E7-87B9-2DA2-155A2B0A665D}"/>
                </a:ext>
              </a:extLst>
            </p:cNvPr>
            <p:cNvSpPr/>
            <p:nvPr/>
          </p:nvSpPr>
          <p:spPr>
            <a:xfrm>
              <a:off x="939967" y="3875015"/>
              <a:ext cx="758426" cy="312668"/>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58" name="Rectangle 157">
            <a:extLst>
              <a:ext uri="{FF2B5EF4-FFF2-40B4-BE49-F238E27FC236}">
                <a16:creationId xmlns:a16="http://schemas.microsoft.com/office/drawing/2014/main" id="{414ADF35-14C9-93F9-5260-D5131A4F1A34}"/>
              </a:ext>
            </a:extLst>
          </p:cNvPr>
          <p:cNvSpPr/>
          <p:nvPr/>
        </p:nvSpPr>
        <p:spPr>
          <a:xfrm>
            <a:off x="3063367" y="4812329"/>
            <a:ext cx="2620265" cy="109372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grpSp>
        <p:nvGrpSpPr>
          <p:cNvPr id="159" name="Group 158">
            <a:extLst>
              <a:ext uri="{FF2B5EF4-FFF2-40B4-BE49-F238E27FC236}">
                <a16:creationId xmlns:a16="http://schemas.microsoft.com/office/drawing/2014/main" id="{3415E18B-B15A-4095-ACD5-4FCC3FB117FA}"/>
              </a:ext>
            </a:extLst>
          </p:cNvPr>
          <p:cNvGrpSpPr/>
          <p:nvPr/>
        </p:nvGrpSpPr>
        <p:grpSpPr>
          <a:xfrm>
            <a:off x="3113239" y="4865947"/>
            <a:ext cx="758426" cy="829500"/>
            <a:chOff x="939967" y="3875015"/>
            <a:chExt cx="758426" cy="829500"/>
          </a:xfrm>
          <a:solidFill>
            <a:schemeClr val="accent4"/>
          </a:solidFill>
        </p:grpSpPr>
        <p:sp>
          <p:nvSpPr>
            <p:cNvPr id="160" name="Rectangle 159">
              <a:extLst>
                <a:ext uri="{FF2B5EF4-FFF2-40B4-BE49-F238E27FC236}">
                  <a16:creationId xmlns:a16="http://schemas.microsoft.com/office/drawing/2014/main" id="{CE5418D6-139B-9DF5-0AF6-0EAF22A08033}"/>
                </a:ext>
              </a:extLst>
            </p:cNvPr>
            <p:cNvSpPr/>
            <p:nvPr/>
          </p:nvSpPr>
          <p:spPr>
            <a:xfrm>
              <a:off x="1047510" y="4187683"/>
              <a:ext cx="543339" cy="51683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1" name="Isosceles Triangle 160">
              <a:extLst>
                <a:ext uri="{FF2B5EF4-FFF2-40B4-BE49-F238E27FC236}">
                  <a16:creationId xmlns:a16="http://schemas.microsoft.com/office/drawing/2014/main" id="{A5FD8A35-61EE-AC45-319F-8800331E6E8D}"/>
                </a:ext>
              </a:extLst>
            </p:cNvPr>
            <p:cNvSpPr/>
            <p:nvPr/>
          </p:nvSpPr>
          <p:spPr>
            <a:xfrm>
              <a:off x="939967" y="3875015"/>
              <a:ext cx="758426" cy="312668"/>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162" name="Straight Arrow Connector 161">
            <a:extLst>
              <a:ext uri="{FF2B5EF4-FFF2-40B4-BE49-F238E27FC236}">
                <a16:creationId xmlns:a16="http://schemas.microsoft.com/office/drawing/2014/main" id="{39B772EE-086A-5852-BEFF-29E59ED8EC3F}"/>
              </a:ext>
            </a:extLst>
          </p:cNvPr>
          <p:cNvCxnSpPr/>
          <p:nvPr/>
        </p:nvCxnSpPr>
        <p:spPr>
          <a:xfrm>
            <a:off x="3766159" y="5433699"/>
            <a:ext cx="30669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5" name="Content Placeholder 2">
                <a:extLst>
                  <a:ext uri="{FF2B5EF4-FFF2-40B4-BE49-F238E27FC236}">
                    <a16:creationId xmlns:a16="http://schemas.microsoft.com/office/drawing/2014/main" id="{67B18FC4-27A4-AFEA-A57E-B20566E1F6D6}"/>
                  </a:ext>
                </a:extLst>
              </p:cNvPr>
              <p:cNvSpPr txBox="1">
                <a:spLocks/>
              </p:cNvSpPr>
              <p:nvPr/>
            </p:nvSpPr>
            <p:spPr>
              <a:xfrm>
                <a:off x="990600" y="1643591"/>
                <a:ext cx="10423359" cy="10139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Sorting: Limit time complexity </a:t>
                </a:r>
                <a14:m>
                  <m:oMath xmlns:m="http://schemas.openxmlformats.org/officeDocument/2006/math">
                    <m:sSup>
                      <m:sSupPr>
                        <m:ctrlPr>
                          <a:rPr lang="en-AU" i="1" smtClean="0">
                            <a:latin typeface="Cambria Math" panose="02040503050406030204" pitchFamily="18" charset="0"/>
                          </a:rPr>
                        </m:ctrlPr>
                      </m:sSupPr>
                      <m:e>
                        <m:r>
                          <a:rPr lang="en-AU" i="1" smtClean="0">
                            <a:latin typeface="Cambria Math" panose="02040503050406030204" pitchFamily="18" charset="0"/>
                          </a:rPr>
                          <m:t>𝑛</m:t>
                        </m:r>
                      </m:e>
                      <m:sup>
                        <m:r>
                          <a:rPr lang="en-AU" i="1" smtClean="0">
                            <a:latin typeface="Cambria Math" panose="02040503050406030204" pitchFamily="18" charset="0"/>
                          </a:rPr>
                          <m:t>2</m:t>
                        </m:r>
                      </m:sup>
                    </m:sSup>
                  </m:oMath>
                </a14:m>
                <a:r>
                  <a:rPr lang="en-AU" dirty="0">
                    <a:sym typeface="Wingdings" panose="05000000000000000000" pitchFamily="2" charset="2"/>
                  </a:rPr>
                  <a:t> </a:t>
                </a:r>
                <a14:m>
                  <m:oMath xmlns:m="http://schemas.openxmlformats.org/officeDocument/2006/math">
                    <m:sSub>
                      <m:sSubPr>
                        <m:ctrlPr>
                          <a:rPr lang="en-AU" i="1" dirty="0" smtClean="0">
                            <a:latin typeface="Cambria Math" panose="02040503050406030204" pitchFamily="18" charset="0"/>
                            <a:sym typeface="Wingdings" panose="05000000000000000000" pitchFamily="2" charset="2"/>
                          </a:rPr>
                        </m:ctrlPr>
                      </m:sSubPr>
                      <m:e>
                        <m:r>
                          <a:rPr lang="en-AU" i="1" dirty="0" smtClean="0">
                            <a:latin typeface="Cambria Math" panose="02040503050406030204" pitchFamily="18" charset="0"/>
                            <a:sym typeface="Wingdings" panose="05000000000000000000" pitchFamily="2" charset="2"/>
                          </a:rPr>
                          <m:t> </m:t>
                        </m:r>
                        <m:r>
                          <a:rPr lang="en-AU" i="1" dirty="0" smtClean="0">
                            <a:latin typeface="Cambria Math" panose="02040503050406030204" pitchFamily="18" charset="0"/>
                            <a:sym typeface="Wingdings" panose="05000000000000000000" pitchFamily="2" charset="2"/>
                          </a:rPr>
                          <m:t>𝑛</m:t>
                        </m:r>
                        <m:r>
                          <a:rPr lang="en-AU" i="1" dirty="0" smtClean="0">
                            <a:latin typeface="Cambria Math" panose="02040503050406030204" pitchFamily="18" charset="0"/>
                            <a:sym typeface="Wingdings" panose="05000000000000000000" pitchFamily="2" charset="2"/>
                          </a:rPr>
                          <m:t>∗</m:t>
                        </m:r>
                        <m:r>
                          <a:rPr lang="en-AU" i="1" dirty="0" smtClean="0">
                            <a:latin typeface="Cambria Math" panose="02040503050406030204" pitchFamily="18" charset="0"/>
                            <a:sym typeface="Wingdings" panose="05000000000000000000" pitchFamily="2" charset="2"/>
                          </a:rPr>
                          <m:t>𝑙𝑜𝑔</m:t>
                        </m:r>
                        <m:r>
                          <a:rPr lang="en-AU" i="1" dirty="0" smtClean="0">
                            <a:latin typeface="Cambria Math" panose="02040503050406030204" pitchFamily="18" charset="0"/>
                            <a:sym typeface="Wingdings" panose="05000000000000000000" pitchFamily="2" charset="2"/>
                          </a:rPr>
                          <m:t> </m:t>
                        </m:r>
                      </m:e>
                      <m:sub>
                        <m:r>
                          <a:rPr lang="en-AU" i="1" dirty="0" smtClean="0">
                            <a:latin typeface="Cambria Math" panose="02040503050406030204" pitchFamily="18" charset="0"/>
                            <a:sym typeface="Wingdings" panose="05000000000000000000" pitchFamily="2" charset="2"/>
                          </a:rPr>
                          <m:t>𝑛</m:t>
                        </m:r>
                      </m:sub>
                    </m:sSub>
                  </m:oMath>
                </a14:m>
                <a:endParaRPr lang="en-AU" dirty="0"/>
              </a:p>
              <a:p>
                <a:r>
                  <a:rPr lang="en-AU" dirty="0"/>
                  <a:t>Neighbourhood Replace: limit recalculations to local zone</a:t>
                </a:r>
              </a:p>
              <a:p>
                <a:endParaRPr lang="en-AU" dirty="0"/>
              </a:p>
              <a:p>
                <a:endParaRPr lang="en-AU" dirty="0"/>
              </a:p>
            </p:txBody>
          </p:sp>
        </mc:Choice>
        <mc:Fallback>
          <p:sp>
            <p:nvSpPr>
              <p:cNvPr id="165" name="Content Placeholder 2">
                <a:extLst>
                  <a:ext uri="{FF2B5EF4-FFF2-40B4-BE49-F238E27FC236}">
                    <a16:creationId xmlns:a16="http://schemas.microsoft.com/office/drawing/2014/main" id="{67B18FC4-27A4-AFEA-A57E-B20566E1F6D6}"/>
                  </a:ext>
                </a:extLst>
              </p:cNvPr>
              <p:cNvSpPr txBox="1">
                <a:spLocks noRot="1" noChangeAspect="1" noMove="1" noResize="1" noEditPoints="1" noAdjustHandles="1" noChangeArrowheads="1" noChangeShapeType="1" noTextEdit="1"/>
              </p:cNvSpPr>
              <p:nvPr/>
            </p:nvSpPr>
            <p:spPr>
              <a:xfrm>
                <a:off x="990600" y="1643591"/>
                <a:ext cx="10423359" cy="1013952"/>
              </a:xfrm>
              <a:prstGeom prst="rect">
                <a:avLst/>
              </a:prstGeom>
              <a:blipFill>
                <a:blip r:embed="rId3"/>
                <a:stretch>
                  <a:fillRect l="-1053" t="-12048" b="-14458"/>
                </a:stretch>
              </a:blipFill>
            </p:spPr>
            <p:txBody>
              <a:bodyPr/>
              <a:lstStyle/>
              <a:p>
                <a:r>
                  <a:rPr lang="en-AU">
                    <a:noFill/>
                  </a:rPr>
                  <a:t> </a:t>
                </a:r>
              </a:p>
            </p:txBody>
          </p:sp>
        </mc:Fallback>
      </mc:AlternateContent>
    </p:spTree>
    <p:extLst>
      <p:ext uri="{BB962C8B-B14F-4D97-AF65-F5344CB8AC3E}">
        <p14:creationId xmlns:p14="http://schemas.microsoft.com/office/powerpoint/2010/main" val="106289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8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87"/>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55"/>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51"/>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54"/>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31440C2B750E34CA95AF64A105EFE4C" ma:contentTypeVersion="13" ma:contentTypeDescription="Create a new document." ma:contentTypeScope="" ma:versionID="5d2d44c78a2f7c4707456280724a3045">
  <xsd:schema xmlns:xsd="http://www.w3.org/2001/XMLSchema" xmlns:xs="http://www.w3.org/2001/XMLSchema" xmlns:p="http://schemas.microsoft.com/office/2006/metadata/properties" xmlns:ns3="7b82c9f8-8192-4097-8669-1f844742f63e" xmlns:ns4="9f3ef3b6-0481-4fd5-b4f5-8667338b3185" targetNamespace="http://schemas.microsoft.com/office/2006/metadata/properties" ma:root="true" ma:fieldsID="dd117a6320ace6a83c9f73b256ac85a4" ns3:_="" ns4:_="">
    <xsd:import namespace="7b82c9f8-8192-4097-8669-1f844742f63e"/>
    <xsd:import namespace="9f3ef3b6-0481-4fd5-b4f5-8667338b318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82c9f8-8192-4097-8669-1f844742f6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3ef3b6-0481-4fd5-b4f5-8667338b318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C2BC7C-00A7-41C4-9291-3EF638463F01}">
  <ds:schemaRefs>
    <ds:schemaRef ds:uri="7b82c9f8-8192-4097-8669-1f844742f63e"/>
    <ds:schemaRef ds:uri="9f3ef3b6-0481-4fd5-b4f5-8667338b318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92EB8E5-56CB-4044-8581-DE8812AF2E58}">
  <ds:schemaRefs>
    <ds:schemaRef ds:uri="http://purl.org/dc/elements/1.1/"/>
    <ds:schemaRef ds:uri="http://schemas.microsoft.com/office/2006/metadata/properties"/>
    <ds:schemaRef ds:uri="9f3ef3b6-0481-4fd5-b4f5-8667338b3185"/>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7b82c9f8-8192-4097-8669-1f844742f63e"/>
    <ds:schemaRef ds:uri="http://www.w3.org/XML/1998/namespace"/>
  </ds:schemaRefs>
</ds:datastoreItem>
</file>

<file path=customXml/itemProps3.xml><?xml version="1.0" encoding="utf-8"?>
<ds:datastoreItem xmlns:ds="http://schemas.openxmlformats.org/officeDocument/2006/customXml" ds:itemID="{8EF28310-EDF7-4F3D-973C-7A9BC6B91C6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2451</TotalTime>
  <Words>5620</Words>
  <Application>Microsoft Office PowerPoint</Application>
  <PresentationFormat>Widescreen</PresentationFormat>
  <Paragraphs>570</Paragraphs>
  <Slides>28</Slides>
  <Notes>28</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Cambria Math</vt:lpstr>
      <vt:lpstr>Lato</vt:lpstr>
      <vt:lpstr>Office Theme</vt:lpstr>
      <vt:lpstr>What properties do I have time to visit?</vt:lpstr>
      <vt:lpstr>Motivation</vt:lpstr>
      <vt:lpstr>Research Questions</vt:lpstr>
      <vt:lpstr>Background</vt:lpstr>
      <vt:lpstr>Background</vt:lpstr>
      <vt:lpstr>Existing Algorithm Steps</vt:lpstr>
      <vt:lpstr>Existing Algorithm Operations – Selection [7]</vt:lpstr>
      <vt:lpstr>Existing Operations – Improve[7]</vt:lpstr>
      <vt:lpstr>New Approach – Sorting and new Replace</vt:lpstr>
      <vt:lpstr>Experiment</vt:lpstr>
      <vt:lpstr>Results</vt:lpstr>
      <vt:lpstr>Overall Results</vt:lpstr>
      <vt:lpstr>Preference Score Sensitivity Results</vt:lpstr>
      <vt:lpstr>Stage Results</vt:lpstr>
      <vt:lpstr>Number of Inspections Results</vt:lpstr>
      <vt:lpstr>Inspection Duration Results</vt:lpstr>
      <vt:lpstr>Directions API Effects</vt:lpstr>
      <vt:lpstr>Uncertainties</vt:lpstr>
      <vt:lpstr>Future Work</vt:lpstr>
      <vt:lpstr>Conclusion</vt:lpstr>
      <vt:lpstr>References</vt:lpstr>
      <vt:lpstr>PIRP-C – Neighbourhood Replace</vt:lpstr>
      <vt:lpstr>PIRP-C Approach - Sorting</vt:lpstr>
      <vt:lpstr>Overall Results</vt:lpstr>
      <vt:lpstr>Sensitivity Results</vt:lpstr>
      <vt:lpstr>Stage Results</vt:lpstr>
      <vt:lpstr>Number of Inspections Results</vt:lpstr>
      <vt:lpstr>Inspection Duration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properties to I have time to visit?</dc:title>
  <dc:creator>Chris Bond</dc:creator>
  <cp:lastModifiedBy>Chris Bond</cp:lastModifiedBy>
  <cp:revision>34</cp:revision>
  <dcterms:created xsi:type="dcterms:W3CDTF">2022-06-14T01:11:59Z</dcterms:created>
  <dcterms:modified xsi:type="dcterms:W3CDTF">2022-06-21T06:01:03Z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0x010100631440C2B750E34CA95AF64A105EFE4C</vt:lpwstr>
  </property>
</Properties>
</file>