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271" r:id="rId3"/>
    <p:sldId id="272" r:id="rId4"/>
    <p:sldId id="273" r:id="rId5"/>
    <p:sldId id="274" r:id="rId6"/>
    <p:sldId id="275" r:id="rId7"/>
    <p:sldId id="276" r:id="rId8"/>
    <p:sldId id="277" r:id="rId9"/>
    <p:sldId id="278" r:id="rId10"/>
    <p:sldId id="288" r:id="rId11"/>
    <p:sldId id="279" r:id="rId12"/>
    <p:sldId id="289" r:id="rId13"/>
    <p:sldId id="280" r:id="rId14"/>
    <p:sldId id="290" r:id="rId15"/>
    <p:sldId id="257" r:id="rId16"/>
    <p:sldId id="258" r:id="rId17"/>
    <p:sldId id="259" r:id="rId18"/>
    <p:sldId id="263" r:id="rId19"/>
    <p:sldId id="261" r:id="rId20"/>
    <p:sldId id="264" r:id="rId21"/>
    <p:sldId id="265" r:id="rId22"/>
    <p:sldId id="266" r:id="rId23"/>
    <p:sldId id="267" r:id="rId24"/>
    <p:sldId id="268" r:id="rId25"/>
    <p:sldId id="269" r:id="rId26"/>
    <p:sldId id="270" r:id="rId27"/>
    <p:sldId id="281" r:id="rId28"/>
    <p:sldId id="282" r:id="rId29"/>
    <p:sldId id="283" r:id="rId30"/>
    <p:sldId id="284" r:id="rId31"/>
    <p:sldId id="285" r:id="rId32"/>
    <p:sldId id="286" r:id="rId33"/>
    <p:sldId id="287" r:id="rId34"/>
  </p:sldIdLst>
  <p:sldSz cx="12192000" cy="68580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4160" autoAdjust="0"/>
  </p:normalViewPr>
  <p:slideViewPr>
    <p:cSldViewPr snapToObjects="1">
      <p:cViewPr>
        <p:scale>
          <a:sx n="60" d="100"/>
          <a:sy n="60" d="100"/>
        </p:scale>
        <p:origin x="-1445" y="-29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4" d="100"/>
          <a:sy n="64" d="100"/>
        </p:scale>
        <p:origin x="-3144" y="-72"/>
      </p:cViewPr>
      <p:guideLst>
        <p:guide orient="horz" pos="3156"/>
        <p:guide pos="21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96662BA2-6F1A-485E-BDA1-9BE3025F935F}" type="datetimeFigureOut">
              <a:rPr lang="fr-FR" smtClean="0"/>
              <a:t>26/07/2018</a:t>
            </a:fld>
            <a:endParaRPr lang="fr-FR"/>
          </a:p>
        </p:txBody>
      </p:sp>
      <p:sp>
        <p:nvSpPr>
          <p:cNvPr id="4" name="Espace réservé du pied de page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789A0B74-E393-44DA-BA33-947C4EA8F96B}" type="slidenum">
              <a:rPr lang="fr-FR" smtClean="0"/>
              <a:t>‹N°›</a:t>
            </a:fld>
            <a:endParaRPr lang="fr-FR"/>
          </a:p>
        </p:txBody>
      </p:sp>
    </p:spTree>
    <p:extLst>
      <p:ext uri="{BB962C8B-B14F-4D97-AF65-F5344CB8AC3E}">
        <p14:creationId xmlns:p14="http://schemas.microsoft.com/office/powerpoint/2010/main" val="3451779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6EF23814-FAAF-4A45-88BF-317BC021BA5E}" type="datetimeFigureOut">
              <a:rPr lang="fr-FR" smtClean="0"/>
              <a:t>26/07/2018</a:t>
            </a:fld>
            <a:endParaRPr lang="fr-FR"/>
          </a:p>
        </p:txBody>
      </p:sp>
      <p:sp>
        <p:nvSpPr>
          <p:cNvPr id="4" name="Espace réservé de l'image des diapositives 3"/>
          <p:cNvSpPr>
            <a:spLocks noGrp="1" noRot="1" noChangeAspect="1"/>
          </p:cNvSpPr>
          <p:nvPr>
            <p:ph type="sldImg" idx="2"/>
          </p:nvPr>
        </p:nvSpPr>
        <p:spPr>
          <a:xfrm>
            <a:off x="104775" y="750888"/>
            <a:ext cx="6678613" cy="3757612"/>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commentaires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7411E03-C74A-4A91-AF0F-8355CF27D05D}" type="slidenum">
              <a:rPr lang="fr-FR" smtClean="0"/>
              <a:t>‹N°›</a:t>
            </a:fld>
            <a:endParaRPr lang="fr-FR"/>
          </a:p>
        </p:txBody>
      </p:sp>
    </p:spTree>
    <p:extLst>
      <p:ext uri="{BB962C8B-B14F-4D97-AF65-F5344CB8AC3E}">
        <p14:creationId xmlns:p14="http://schemas.microsoft.com/office/powerpoint/2010/main" val="1890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7411E03-C74A-4A91-AF0F-8355CF27D05D}" type="slidenum">
              <a:rPr lang="fr-FR" smtClean="0"/>
              <a:t>1</a:t>
            </a:fld>
            <a:endParaRPr lang="fr-FR"/>
          </a:p>
        </p:txBody>
      </p:sp>
    </p:spTree>
    <p:extLst>
      <p:ext uri="{BB962C8B-B14F-4D97-AF65-F5344CB8AC3E}">
        <p14:creationId xmlns:p14="http://schemas.microsoft.com/office/powerpoint/2010/main" val="3675728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d’images">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7/26/2018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bdelmjid\Desktop\conception graphique\conception jeune\fond-de-foule-de-football_1048-8170.jpg"/>
          <p:cNvPicPr>
            <a:picLocks noChangeAspect="1" noChangeArrowheads="1"/>
          </p:cNvPicPr>
          <p:nvPr/>
        </p:nvPicPr>
        <p:blipFill rotWithShape="1">
          <a:blip r:embed="rId3">
            <a:extLst>
              <a:ext uri="{28A0092B-C50C-407E-A947-70E740481C1C}">
                <a14:useLocalDpi xmlns:a14="http://schemas.microsoft.com/office/drawing/2010/main" val="0"/>
              </a:ext>
            </a:extLst>
          </a:blip>
          <a:srcRect b="27036"/>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re 6"/>
          <p:cNvSpPr>
            <a:spLocks noGrp="1"/>
          </p:cNvSpPr>
          <p:nvPr>
            <p:ph type="ctrTitle"/>
          </p:nvPr>
        </p:nvSpPr>
        <p:spPr>
          <a:xfrm>
            <a:off x="1219200" y="533400"/>
            <a:ext cx="9375776" cy="2509213"/>
          </a:xfrm>
        </p:spPr>
        <p:txBody>
          <a:bodyPr>
            <a:normAutofit fontScale="90000"/>
          </a:bodyPr>
          <a:lstStyle/>
          <a:p>
            <a:r>
              <a:rPr lang="ar-MA" sz="7300" dirty="0" smtClean="0">
                <a:latin typeface="Arabic Typesetting" pitchFamily="66" charset="-78"/>
                <a:cs typeface="Arabic Typesetting" pitchFamily="66" charset="-78"/>
              </a:rPr>
              <a:t>التحولات المجتمعية </a:t>
            </a:r>
            <a:br>
              <a:rPr lang="ar-MA" sz="7300" dirty="0" smtClean="0">
                <a:latin typeface="Arabic Typesetting" pitchFamily="66" charset="-78"/>
                <a:cs typeface="Arabic Typesetting" pitchFamily="66" charset="-78"/>
              </a:rPr>
            </a:br>
            <a:r>
              <a:rPr lang="ar-MA" sz="7300" dirty="0" smtClean="0">
                <a:latin typeface="Arabic Typesetting" pitchFamily="66" charset="-78"/>
                <a:cs typeface="Arabic Typesetting" pitchFamily="66" charset="-78"/>
              </a:rPr>
              <a:t>ورهانات التنظيم النقابي للشباب </a:t>
            </a:r>
            <a:br>
              <a:rPr lang="ar-MA" sz="7300" dirty="0" smtClean="0">
                <a:latin typeface="Arabic Typesetting" pitchFamily="66" charset="-78"/>
                <a:cs typeface="Arabic Typesetting" pitchFamily="66" charset="-78"/>
              </a:rPr>
            </a:br>
            <a:r>
              <a:rPr lang="ar-MA" sz="7300" dirty="0" smtClean="0">
                <a:latin typeface="Arabic Typesetting" pitchFamily="66" charset="-78"/>
                <a:cs typeface="Arabic Typesetting" pitchFamily="66" charset="-78"/>
              </a:rPr>
              <a:t>ضرورة إحداث وتفعيل </a:t>
            </a:r>
            <a:r>
              <a:rPr lang="ar-MA" sz="7300" dirty="0" err="1" smtClean="0">
                <a:latin typeface="Arabic Typesetting" pitchFamily="66" charset="-78"/>
                <a:cs typeface="Arabic Typesetting" pitchFamily="66" charset="-78"/>
              </a:rPr>
              <a:t>سكرتاريات</a:t>
            </a:r>
            <a:r>
              <a:rPr lang="ar-MA" sz="7300" dirty="0" smtClean="0">
                <a:latin typeface="Arabic Typesetting" pitchFamily="66" charset="-78"/>
                <a:cs typeface="Arabic Typesetting" pitchFamily="66" charset="-78"/>
              </a:rPr>
              <a:t> الشباب </a:t>
            </a:r>
            <a:endParaRPr lang="fr-FR" sz="31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12970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228600" y="533400"/>
            <a:ext cx="11506200" cy="4490907"/>
          </a:xfrm>
        </p:spPr>
        <p:txBody>
          <a:bodyPr>
            <a:noAutofit/>
          </a:bodyPr>
          <a:lstStyle/>
          <a:p>
            <a:pPr marL="0" indent="0" algn="r" rtl="1">
              <a:buNone/>
            </a:pPr>
            <a:r>
              <a:rPr lang="ar-MA" sz="3600" b="1" u="sng" dirty="0" smtClean="0">
                <a:solidFill>
                  <a:srgbClr val="FF0000"/>
                </a:solidFill>
                <a:cs typeface="Akhbar MT" pitchFamily="2" charset="-78"/>
              </a:rPr>
              <a:t>2</a:t>
            </a:r>
            <a:r>
              <a:rPr lang="ar-SA" sz="3600" b="1" u="sng" dirty="0" smtClean="0">
                <a:solidFill>
                  <a:srgbClr val="FF0000"/>
                </a:solidFill>
                <a:cs typeface="Akhbar MT" pitchFamily="2" charset="-78"/>
              </a:rPr>
              <a:t>. </a:t>
            </a:r>
            <a:r>
              <a:rPr lang="ar-SA" sz="3600" b="1" u="sng" dirty="0">
                <a:solidFill>
                  <a:srgbClr val="FF0000"/>
                </a:solidFill>
                <a:cs typeface="Akhbar MT" pitchFamily="2" charset="-78"/>
              </a:rPr>
              <a:t>احتلال الفضاء العموميّ</a:t>
            </a:r>
            <a:r>
              <a:rPr lang="ar-SA" sz="3600" dirty="0">
                <a:solidFill>
                  <a:srgbClr val="FF0000"/>
                </a:solidFill>
                <a:cs typeface="Akhbar MT" pitchFamily="2" charset="-78"/>
              </a:rPr>
              <a:t> </a:t>
            </a:r>
            <a:r>
              <a:rPr lang="ar-SA" sz="3600" dirty="0" smtClean="0">
                <a:solidFill>
                  <a:srgbClr val="FF0000"/>
                </a:solidFill>
                <a:cs typeface="Akhbar MT" pitchFamily="2" charset="-78"/>
              </a:rPr>
              <a:t>:</a:t>
            </a:r>
            <a:endParaRPr lang="ar-MA" sz="3600" dirty="0" smtClean="0">
              <a:solidFill>
                <a:srgbClr val="FF0000"/>
              </a:solidFill>
              <a:cs typeface="Akhbar MT" pitchFamily="2" charset="-78"/>
            </a:endParaRPr>
          </a:p>
          <a:p>
            <a:pPr algn="r" rtl="1"/>
            <a:r>
              <a:rPr lang="ar-SA" sz="3600" dirty="0" smtClean="0">
                <a:solidFill>
                  <a:srgbClr val="FF0000"/>
                </a:solidFill>
                <a:cs typeface="Akhbar MT" pitchFamily="2" charset="-78"/>
              </a:rPr>
              <a:t>ال</a:t>
            </a:r>
            <a:r>
              <a:rPr lang="ar-MA" sz="3600" dirty="0" smtClean="0">
                <a:solidFill>
                  <a:srgbClr val="FF0000"/>
                </a:solidFill>
                <a:cs typeface="Akhbar MT" pitchFamily="2" charset="-78"/>
              </a:rPr>
              <a:t>احتجاج  الشبابي </a:t>
            </a:r>
            <a:r>
              <a:rPr lang="ar-SA" sz="3600" dirty="0" smtClean="0">
                <a:solidFill>
                  <a:srgbClr val="FF0000"/>
                </a:solidFill>
                <a:cs typeface="Akhbar MT" pitchFamily="2" charset="-78"/>
              </a:rPr>
              <a:t>لا </a:t>
            </a:r>
            <a:r>
              <a:rPr lang="ar-SA" sz="3600" dirty="0">
                <a:solidFill>
                  <a:srgbClr val="FF0000"/>
                </a:solidFill>
                <a:cs typeface="Akhbar MT" pitchFamily="2" charset="-78"/>
              </a:rPr>
              <a:t>يشكل جسدا واحدا منْسَجما، بلْ إنّه تخترقه اختلافات اجتماعيّة وإيديولوجية</a:t>
            </a:r>
            <a:r>
              <a:rPr lang="ar-SA" sz="3600" dirty="0">
                <a:cs typeface="Akhbar MT" pitchFamily="2" charset="-78"/>
              </a:rPr>
              <a:t>. فشاب إسْلاميّ يمكنُ أنْ يتواجدَ بجانب شابّ ماركسيّ أو ليبراليّ </a:t>
            </a:r>
            <a:r>
              <a:rPr lang="ar-SA" sz="3600" dirty="0" smtClean="0">
                <a:cs typeface="Akhbar MT" pitchFamily="2" charset="-78"/>
              </a:rPr>
              <a:t> </a:t>
            </a:r>
            <a:r>
              <a:rPr lang="ar-MA" sz="3600" dirty="0" smtClean="0">
                <a:cs typeface="Akhbar MT" pitchFamily="2" charset="-78"/>
              </a:rPr>
              <a:t>الحداثيين </a:t>
            </a:r>
            <a:r>
              <a:rPr lang="ar-SA" sz="3600" dirty="0" smtClean="0">
                <a:cs typeface="Akhbar MT" pitchFamily="2" charset="-78"/>
              </a:rPr>
              <a:t>الحرّية </a:t>
            </a:r>
            <a:r>
              <a:rPr lang="ar-SA" sz="3600" dirty="0">
                <a:cs typeface="Akhbar MT" pitchFamily="2" charset="-78"/>
              </a:rPr>
              <a:t>الشّمولية، يحطّم كلّ علاقة بسلطة ثقافة ماضي، في حين يطالب آخرون بحرّيّة المعتقد </a:t>
            </a:r>
            <a:r>
              <a:rPr lang="ar-SA" sz="3600" dirty="0" smtClean="0">
                <a:cs typeface="Akhbar MT" pitchFamily="2" charset="-78"/>
              </a:rPr>
              <a:t>الخ.</a:t>
            </a:r>
            <a:endParaRPr lang="ar-MA" sz="3600" dirty="0" smtClean="0">
              <a:cs typeface="Akhbar MT" pitchFamily="2" charset="-78"/>
            </a:endParaRPr>
          </a:p>
          <a:p>
            <a:pPr algn="r" rtl="1"/>
            <a:r>
              <a:rPr lang="ar-SA" sz="3600" dirty="0" smtClean="0">
                <a:solidFill>
                  <a:srgbClr val="FF0000"/>
                </a:solidFill>
                <a:cs typeface="Akhbar MT" pitchFamily="2" charset="-78"/>
              </a:rPr>
              <a:t>المطالبة </a:t>
            </a:r>
            <a:r>
              <a:rPr lang="ar-SA" sz="3600" dirty="0">
                <a:solidFill>
                  <a:srgbClr val="FF0000"/>
                </a:solidFill>
                <a:cs typeface="Akhbar MT" pitchFamily="2" charset="-78"/>
              </a:rPr>
              <a:t>بالديمقراطيّة</a:t>
            </a:r>
            <a:r>
              <a:rPr lang="ar-SA" sz="3600" dirty="0" smtClean="0">
                <a:solidFill>
                  <a:srgbClr val="FF0000"/>
                </a:solidFill>
                <a:cs typeface="Akhbar MT" pitchFamily="2" charset="-78"/>
              </a:rPr>
              <a:t>.</a:t>
            </a:r>
            <a:r>
              <a:rPr lang="ar-MA" sz="3600" dirty="0" smtClean="0">
                <a:solidFill>
                  <a:srgbClr val="FF0000"/>
                </a:solidFill>
                <a:cs typeface="Akhbar MT" pitchFamily="2" charset="-78"/>
              </a:rPr>
              <a:t> والعدالة الاجتماعية والكرامة </a:t>
            </a:r>
            <a:r>
              <a:rPr lang="ar-SA" sz="3600" dirty="0" smtClean="0">
                <a:solidFill>
                  <a:srgbClr val="FF0000"/>
                </a:solidFill>
                <a:cs typeface="Akhbar MT" pitchFamily="2" charset="-78"/>
              </a:rPr>
              <a:t> </a:t>
            </a:r>
            <a:r>
              <a:rPr lang="ar-MA" sz="3600" dirty="0" smtClean="0">
                <a:solidFill>
                  <a:srgbClr val="FF0000"/>
                </a:solidFill>
                <a:cs typeface="Akhbar MT" pitchFamily="2" charset="-78"/>
              </a:rPr>
              <a:t>لم </a:t>
            </a:r>
            <a:r>
              <a:rPr lang="ar-SA" sz="3600" dirty="0" smtClean="0">
                <a:solidFill>
                  <a:srgbClr val="FF0000"/>
                </a:solidFill>
                <a:cs typeface="Akhbar MT" pitchFamily="2" charset="-78"/>
              </a:rPr>
              <a:t>يصاحبه </a:t>
            </a:r>
            <a:r>
              <a:rPr lang="ar-SA" sz="3600" dirty="0">
                <a:solidFill>
                  <a:srgbClr val="FF0000"/>
                </a:solidFill>
                <a:cs typeface="Akhbar MT" pitchFamily="2" charset="-78"/>
              </a:rPr>
              <a:t>تفكير حول محتوى ومضمون مفهوم «الديمقراطية</a:t>
            </a:r>
            <a:r>
              <a:rPr lang="ar-SA" sz="3600" dirty="0">
                <a:cs typeface="Akhbar MT" pitchFamily="2" charset="-78"/>
              </a:rPr>
              <a:t>». </a:t>
            </a:r>
            <a:r>
              <a:rPr lang="ar-SA" sz="3600" dirty="0" smtClean="0">
                <a:cs typeface="Akhbar MT" pitchFamily="2" charset="-78"/>
              </a:rPr>
              <a:t>وهذا </a:t>
            </a:r>
            <a:r>
              <a:rPr lang="ar-SA" sz="3600" dirty="0">
                <a:cs typeface="Akhbar MT" pitchFamily="2" charset="-78"/>
              </a:rPr>
              <a:t>ما يؤدّي </a:t>
            </a:r>
            <a:r>
              <a:rPr lang="ar-SA" sz="3600" dirty="0" smtClean="0">
                <a:cs typeface="Akhbar MT" pitchFamily="2" charset="-78"/>
              </a:rPr>
              <a:t>إلى</a:t>
            </a:r>
            <a:r>
              <a:rPr lang="ar-MA" sz="3600" dirty="0" smtClean="0">
                <a:cs typeface="Akhbar MT" pitchFamily="2" charset="-78"/>
              </a:rPr>
              <a:t> </a:t>
            </a:r>
            <a:r>
              <a:rPr lang="ar-SA" sz="3600" dirty="0" smtClean="0">
                <a:cs typeface="Akhbar MT" pitchFamily="2" charset="-78"/>
              </a:rPr>
              <a:t>تشتّت في </a:t>
            </a:r>
            <a:r>
              <a:rPr lang="ar-SA" sz="3600" dirty="0">
                <a:cs typeface="Akhbar MT" pitchFamily="2" charset="-78"/>
              </a:rPr>
              <a:t>الفضاء العموميّ، وتباين </a:t>
            </a:r>
            <a:r>
              <a:rPr lang="ar-MA" sz="3600" dirty="0" smtClean="0">
                <a:cs typeface="Akhbar MT" pitchFamily="2" charset="-78"/>
              </a:rPr>
              <a:t>في القيم </a:t>
            </a:r>
            <a:r>
              <a:rPr lang="ar-SA" sz="3600" dirty="0" smtClean="0">
                <a:cs typeface="Akhbar MT" pitchFamily="2" charset="-78"/>
              </a:rPr>
              <a:t>التي </a:t>
            </a:r>
            <a:r>
              <a:rPr lang="ar-SA" sz="3600" dirty="0">
                <a:cs typeface="Akhbar MT" pitchFamily="2" charset="-78"/>
              </a:rPr>
              <a:t>تحملها، والتي تبدو في بعض الأحيان مُثُلا متناقضة. وتدعم هذا التشتّت الثورة التكنو-معلوماتية التي توفّر للشباب فضاء مفتوحا على كلّ التطوّرات الممكنة.</a:t>
            </a:r>
            <a:br>
              <a:rPr lang="ar-SA" sz="3600" dirty="0">
                <a:cs typeface="Akhbar MT" pitchFamily="2" charset="-78"/>
              </a:rPr>
            </a:br>
            <a:r>
              <a:rPr lang="ar-SA" sz="3600" dirty="0">
                <a:cs typeface="Akhbar MT" pitchFamily="2" charset="-78"/>
              </a:rPr>
              <a:t/>
            </a:r>
            <a:br>
              <a:rPr lang="ar-SA" sz="3600" dirty="0">
                <a:cs typeface="Akhbar MT" pitchFamily="2" charset="-78"/>
              </a:rPr>
            </a:br>
            <a:r>
              <a:rPr lang="ar-SA" sz="7200" dirty="0">
                <a:cs typeface="Akhbar MT" pitchFamily="2" charset="-78"/>
              </a:rPr>
              <a:t/>
            </a:r>
            <a:br>
              <a:rPr lang="ar-SA" sz="7200" dirty="0">
                <a:cs typeface="Akhbar MT" pitchFamily="2" charset="-78"/>
              </a:rPr>
            </a:br>
            <a:r>
              <a:rPr lang="ar-SA" sz="7200" dirty="0">
                <a:cs typeface="Akhbar MT" pitchFamily="2" charset="-78"/>
              </a:rPr>
              <a:t/>
            </a:r>
            <a:br>
              <a:rPr lang="ar-SA" sz="7200" dirty="0">
                <a:cs typeface="Akhbar MT" pitchFamily="2" charset="-78"/>
              </a:rPr>
            </a:br>
            <a:endParaRPr lang="fr-FR" sz="7200" dirty="0">
              <a:cs typeface="Akhbar MT" pitchFamily="2" charset="-78"/>
            </a:endParaRPr>
          </a:p>
        </p:txBody>
      </p:sp>
    </p:spTree>
    <p:extLst>
      <p:ext uri="{BB962C8B-B14F-4D97-AF65-F5344CB8AC3E}">
        <p14:creationId xmlns:p14="http://schemas.microsoft.com/office/powerpoint/2010/main" val="240835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609600" y="838200"/>
            <a:ext cx="11125200" cy="4490907"/>
          </a:xfrm>
        </p:spPr>
        <p:txBody>
          <a:bodyPr>
            <a:noAutofit/>
          </a:bodyPr>
          <a:lstStyle/>
          <a:p>
            <a:pPr marL="0" indent="0" algn="r" rtl="1">
              <a:buNone/>
            </a:pPr>
            <a:r>
              <a:rPr lang="ar-MA" sz="3600" b="1" dirty="0" smtClean="0">
                <a:solidFill>
                  <a:srgbClr val="FF0000"/>
                </a:solidFill>
                <a:cs typeface="Akhbar MT" pitchFamily="2" charset="-78"/>
              </a:rPr>
              <a:t>3</a:t>
            </a:r>
            <a:r>
              <a:rPr lang="ar-SA" sz="3600" b="1" dirty="0" smtClean="0">
                <a:solidFill>
                  <a:srgbClr val="FF0000"/>
                </a:solidFill>
                <a:cs typeface="Akhbar MT" pitchFamily="2" charset="-78"/>
              </a:rPr>
              <a:t>. </a:t>
            </a:r>
            <a:r>
              <a:rPr lang="ar-SA" sz="3600" b="1" dirty="0">
                <a:solidFill>
                  <a:srgbClr val="FF0000"/>
                </a:solidFill>
                <a:cs typeface="Akhbar MT" pitchFamily="2" charset="-78"/>
              </a:rPr>
              <a:t>احتلال الفضاء الافتراضيّ : </a:t>
            </a:r>
            <a:endParaRPr lang="ar-MA" sz="3600" b="1" dirty="0" smtClean="0">
              <a:solidFill>
                <a:srgbClr val="FF0000"/>
              </a:solidFill>
              <a:cs typeface="Akhbar MT" pitchFamily="2" charset="-78"/>
            </a:endParaRPr>
          </a:p>
          <a:p>
            <a:pPr marL="0" indent="0" algn="r" rtl="1">
              <a:buNone/>
            </a:pPr>
            <a:r>
              <a:rPr lang="ar-SA" sz="3200" dirty="0" smtClean="0">
                <a:cs typeface="Akhbar MT" pitchFamily="2" charset="-78"/>
              </a:rPr>
              <a:t>إنّ </a:t>
            </a:r>
            <a:r>
              <a:rPr lang="ar-SA" sz="3200" dirty="0">
                <a:cs typeface="Akhbar MT" pitchFamily="2" charset="-78"/>
              </a:rPr>
              <a:t>ما يميّز شباب اليوم، بالمقارنة مع الجيل السابق، هو أنه </a:t>
            </a:r>
            <a:r>
              <a:rPr lang="ar-SA" sz="3200" b="1" dirty="0">
                <a:solidFill>
                  <a:srgbClr val="FF0000"/>
                </a:solidFill>
                <a:cs typeface="Akhbar MT" pitchFamily="2" charset="-78"/>
              </a:rPr>
              <a:t>خضع لتعوّد-تلقين افتراضيّ على حرية التعبير</a:t>
            </a:r>
            <a:r>
              <a:rPr lang="ar-SA" sz="3200" dirty="0">
                <a:cs typeface="Akhbar MT" pitchFamily="2" charset="-78"/>
              </a:rPr>
              <a:t>.</a:t>
            </a:r>
          </a:p>
          <a:p>
            <a:pPr algn="r" rtl="1"/>
            <a:r>
              <a:rPr lang="ar-SA" sz="3200" dirty="0" smtClean="0">
                <a:cs typeface="Akhbar MT" pitchFamily="2" charset="-78"/>
              </a:rPr>
              <a:t>ساهم </a:t>
            </a:r>
            <a:r>
              <a:rPr lang="ar-SA" sz="3200" dirty="0">
                <a:cs typeface="Akhbar MT" pitchFamily="2" charset="-78"/>
              </a:rPr>
              <a:t>الأنترنيت في تعزيز ثقافة الحرية، </a:t>
            </a:r>
            <a:r>
              <a:rPr lang="ar-SA" sz="3200" dirty="0" smtClean="0">
                <a:cs typeface="Akhbar MT" pitchFamily="2" charset="-78"/>
              </a:rPr>
              <a:t>واقتسام </a:t>
            </a:r>
            <a:r>
              <a:rPr lang="ar-SA" sz="3200" dirty="0">
                <a:cs typeface="Akhbar MT" pitchFamily="2" charset="-78"/>
              </a:rPr>
              <a:t>المعلومات والصور والأفكار، </a:t>
            </a:r>
            <a:r>
              <a:rPr lang="ar-SA" sz="3200" b="1" dirty="0" smtClean="0">
                <a:solidFill>
                  <a:srgbClr val="FF0000"/>
                </a:solidFill>
                <a:cs typeface="Akhbar MT" pitchFamily="2" charset="-78"/>
              </a:rPr>
              <a:t>فالأنترنيت </a:t>
            </a:r>
            <a:r>
              <a:rPr lang="ar-SA" sz="3200" b="1" dirty="0">
                <a:solidFill>
                  <a:srgbClr val="FF0000"/>
                </a:solidFill>
                <a:cs typeface="Akhbar MT" pitchFamily="2" charset="-78"/>
              </a:rPr>
              <a:t>أسّس لثقافة سياسية جديدة تقوم </a:t>
            </a:r>
            <a:r>
              <a:rPr lang="ar-SA" sz="3200" b="1" dirty="0" smtClean="0">
                <a:solidFill>
                  <a:srgbClr val="FF0000"/>
                </a:solidFill>
                <a:cs typeface="Akhbar MT" pitchFamily="2" charset="-78"/>
              </a:rPr>
              <a:t>على </a:t>
            </a:r>
            <a:r>
              <a:rPr lang="ar-SA" sz="3200" b="1" dirty="0">
                <a:solidFill>
                  <a:srgbClr val="FF0000"/>
                </a:solidFill>
                <a:cs typeface="Akhbar MT" pitchFamily="2" charset="-78"/>
              </a:rPr>
              <a:t>الحرية المطلقة من أجل التعبير عن الأفكار وممارسة النقد السياسي للسلط والأنظمة. </a:t>
            </a:r>
            <a:r>
              <a:rPr lang="ar-SA" sz="3200" b="1" dirty="0" smtClean="0">
                <a:solidFill>
                  <a:srgbClr val="FF0000"/>
                </a:solidFill>
                <a:cs typeface="Akhbar MT" pitchFamily="2" charset="-78"/>
              </a:rPr>
              <a:t>«</a:t>
            </a:r>
            <a:r>
              <a:rPr lang="ar-SA" sz="3200" b="1" dirty="0" err="1">
                <a:solidFill>
                  <a:srgbClr val="FF0000"/>
                </a:solidFill>
                <a:cs typeface="Akhbar MT" pitchFamily="2" charset="-78"/>
              </a:rPr>
              <a:t>اللا</a:t>
            </a:r>
            <a:r>
              <a:rPr lang="ar-SA" sz="3200" b="1" dirty="0">
                <a:solidFill>
                  <a:srgbClr val="FF0000"/>
                </a:solidFill>
                <a:cs typeface="Akhbar MT" pitchFamily="2" charset="-78"/>
              </a:rPr>
              <a:t> شعور السياسي»، أو </a:t>
            </a:r>
            <a:r>
              <a:rPr lang="ar-SA" sz="3200" b="1" dirty="0" smtClean="0">
                <a:solidFill>
                  <a:srgbClr val="FF0000"/>
                </a:solidFill>
                <a:cs typeface="Akhbar MT" pitchFamily="2" charset="-78"/>
              </a:rPr>
              <a:t>عالم </a:t>
            </a:r>
            <a:r>
              <a:rPr lang="ar-SA" sz="3200" b="1" dirty="0">
                <a:solidFill>
                  <a:srgbClr val="FF0000"/>
                </a:solidFill>
                <a:cs typeface="Akhbar MT" pitchFamily="2" charset="-78"/>
              </a:rPr>
              <a:t>سياسيّ مواز للعالم السياسي </a:t>
            </a:r>
            <a:r>
              <a:rPr lang="ar-SA" sz="3200" b="1" dirty="0" smtClean="0">
                <a:solidFill>
                  <a:srgbClr val="FF0000"/>
                </a:solidFill>
                <a:cs typeface="Akhbar MT" pitchFamily="2" charset="-78"/>
              </a:rPr>
              <a:t>التقليديّ.</a:t>
            </a:r>
            <a:endParaRPr lang="ar-MA" sz="3200" b="1" dirty="0" smtClean="0">
              <a:solidFill>
                <a:srgbClr val="FF0000"/>
              </a:solidFill>
              <a:cs typeface="Akhbar MT" pitchFamily="2" charset="-78"/>
            </a:endParaRPr>
          </a:p>
          <a:p>
            <a:pPr algn="r" rtl="1"/>
            <a:r>
              <a:rPr lang="ar-SA" sz="3200" b="1" dirty="0" smtClean="0">
                <a:solidFill>
                  <a:srgbClr val="FF0000"/>
                </a:solidFill>
                <a:cs typeface="Akhbar MT" pitchFamily="2" charset="-78"/>
              </a:rPr>
              <a:t>تغيير </a:t>
            </a:r>
            <a:r>
              <a:rPr lang="ar-SA" sz="3200" b="1" dirty="0">
                <a:solidFill>
                  <a:srgbClr val="FF0000"/>
                </a:solidFill>
                <a:cs typeface="Akhbar MT" pitchFamily="2" charset="-78"/>
              </a:rPr>
              <a:t>الخطوط الحمراء التي يفرضها القانون السياسيّ التقليديّ وممارسة حرية «القوْل»، </a:t>
            </a:r>
            <a:r>
              <a:rPr lang="ar-SA" sz="3200" b="1" dirty="0" smtClean="0">
                <a:solidFill>
                  <a:srgbClr val="FF0000"/>
                </a:solidFill>
                <a:cs typeface="Akhbar MT" pitchFamily="2" charset="-78"/>
              </a:rPr>
              <a:t>متجاوزا </a:t>
            </a:r>
            <a:r>
              <a:rPr lang="ar-SA" sz="3200" b="1" dirty="0">
                <a:solidFill>
                  <a:srgbClr val="FF0000"/>
                </a:solidFill>
                <a:cs typeface="Akhbar MT" pitchFamily="2" charset="-78"/>
              </a:rPr>
              <a:t>بذلك الرقابة الذاتية، </a:t>
            </a:r>
            <a:r>
              <a:rPr lang="ar-SA" sz="3200" b="1" dirty="0" smtClean="0">
                <a:solidFill>
                  <a:srgbClr val="FF0000"/>
                </a:solidFill>
                <a:cs typeface="Akhbar MT" pitchFamily="2" charset="-78"/>
              </a:rPr>
              <a:t>ينفلتُ </a:t>
            </a:r>
            <a:r>
              <a:rPr lang="ar-SA" sz="3200" b="1" dirty="0">
                <a:solidFill>
                  <a:srgbClr val="FF0000"/>
                </a:solidFill>
                <a:cs typeface="Akhbar MT" pitchFamily="2" charset="-78"/>
              </a:rPr>
              <a:t>من مراقبة الحاكمي</a:t>
            </a:r>
            <a:r>
              <a:rPr lang="ar-SA" sz="3200" dirty="0">
                <a:cs typeface="Akhbar MT" pitchFamily="2" charset="-78"/>
              </a:rPr>
              <a:t>ن؛ محيط بلا حرّاس وبلا فارز </a:t>
            </a:r>
            <a:r>
              <a:rPr lang="ar-SA" sz="3200" dirty="0" smtClean="0">
                <a:cs typeface="Akhbar MT" pitchFamily="2" charset="-78"/>
              </a:rPr>
              <a:t>ومُصَ</a:t>
            </a:r>
            <a:r>
              <a:rPr lang="ar-MA" sz="3200" dirty="0" smtClean="0">
                <a:cs typeface="Akhbar MT" pitchFamily="2" charset="-78"/>
              </a:rPr>
              <a:t>ن</a:t>
            </a:r>
            <a:r>
              <a:rPr lang="ar-SA" sz="3200" dirty="0" smtClean="0">
                <a:cs typeface="Akhbar MT" pitchFamily="2" charset="-78"/>
              </a:rPr>
              <a:t>فّ </a:t>
            </a:r>
            <a:r>
              <a:rPr lang="ar-SA" sz="3200" dirty="0">
                <a:cs typeface="Akhbar MT" pitchFamily="2" charset="-78"/>
              </a:rPr>
              <a:t>للمحتويات، وبلا حَكَم يميّز بين المعلومات الخاطئة والمعلومات </a:t>
            </a:r>
            <a:r>
              <a:rPr lang="ar-SA" sz="3200" dirty="0" smtClean="0">
                <a:cs typeface="Akhbar MT" pitchFamily="2" charset="-78"/>
              </a:rPr>
              <a:t>الحقيقية.</a:t>
            </a:r>
            <a:endParaRPr lang="ar-MA" sz="3200" dirty="0" smtClean="0">
              <a:cs typeface="Akhbar MT" pitchFamily="2" charset="-78"/>
            </a:endParaRPr>
          </a:p>
          <a:p>
            <a:pPr marL="0" indent="0" algn="r" rtl="1">
              <a:buNone/>
            </a:pPr>
            <a:r>
              <a:rPr lang="ar-SA" sz="6600" dirty="0">
                <a:cs typeface="Akhbar MT" pitchFamily="2" charset="-78"/>
              </a:rPr>
              <a:t/>
            </a:r>
            <a:br>
              <a:rPr lang="ar-SA" sz="6600" dirty="0">
                <a:cs typeface="Akhbar MT" pitchFamily="2" charset="-78"/>
              </a:rPr>
            </a:br>
            <a:r>
              <a:rPr lang="ar-SA" sz="6600" dirty="0">
                <a:cs typeface="Akhbar MT" pitchFamily="2" charset="-78"/>
              </a:rPr>
              <a:t/>
            </a:r>
            <a:br>
              <a:rPr lang="ar-SA" sz="6600" dirty="0">
                <a:cs typeface="Akhbar MT" pitchFamily="2" charset="-78"/>
              </a:rPr>
            </a:br>
            <a:endParaRPr lang="fr-FR" sz="6600" dirty="0">
              <a:cs typeface="Akhbar MT" pitchFamily="2" charset="-78"/>
            </a:endParaRPr>
          </a:p>
        </p:txBody>
      </p:sp>
    </p:spTree>
    <p:extLst>
      <p:ext uri="{BB962C8B-B14F-4D97-AF65-F5344CB8AC3E}">
        <p14:creationId xmlns:p14="http://schemas.microsoft.com/office/powerpoint/2010/main" val="116513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228600" y="614493"/>
            <a:ext cx="11506200" cy="4490907"/>
          </a:xfrm>
        </p:spPr>
        <p:txBody>
          <a:bodyPr>
            <a:noAutofit/>
          </a:bodyPr>
          <a:lstStyle/>
          <a:p>
            <a:pPr marL="0" indent="0" algn="r" rtl="1">
              <a:buNone/>
            </a:pPr>
            <a:r>
              <a:rPr lang="ar-MA" sz="3600" b="1" dirty="0" smtClean="0">
                <a:solidFill>
                  <a:srgbClr val="FF0000"/>
                </a:solidFill>
                <a:cs typeface="Akhbar MT" pitchFamily="2" charset="-78"/>
              </a:rPr>
              <a:t>3</a:t>
            </a:r>
            <a:r>
              <a:rPr lang="ar-SA" sz="3600" b="1" dirty="0" smtClean="0">
                <a:solidFill>
                  <a:srgbClr val="FF0000"/>
                </a:solidFill>
                <a:cs typeface="Akhbar MT" pitchFamily="2" charset="-78"/>
              </a:rPr>
              <a:t>. </a:t>
            </a:r>
            <a:r>
              <a:rPr lang="ar-SA" sz="3600" b="1" dirty="0">
                <a:solidFill>
                  <a:srgbClr val="FF0000"/>
                </a:solidFill>
                <a:cs typeface="Akhbar MT" pitchFamily="2" charset="-78"/>
              </a:rPr>
              <a:t>احتلال الفضاء الافتراضيّ : </a:t>
            </a:r>
            <a:r>
              <a:rPr lang="ar-SA" sz="3200" dirty="0" smtClean="0">
                <a:cs typeface="Akhbar MT" pitchFamily="2" charset="-78"/>
              </a:rPr>
              <a:t>.</a:t>
            </a:r>
            <a:endParaRPr lang="ar-MA" sz="3200" dirty="0" smtClean="0">
              <a:cs typeface="Akhbar MT" pitchFamily="2" charset="-78"/>
            </a:endParaRPr>
          </a:p>
          <a:p>
            <a:pPr algn="r" rtl="1"/>
            <a:r>
              <a:rPr lang="ar-SA" sz="3200" dirty="0" smtClean="0">
                <a:cs typeface="Akhbar MT" pitchFamily="2" charset="-78"/>
              </a:rPr>
              <a:t>هذه </a:t>
            </a:r>
            <a:r>
              <a:rPr lang="ar-SA" sz="3200" dirty="0">
                <a:cs typeface="Akhbar MT" pitchFamily="2" charset="-78"/>
              </a:rPr>
              <a:t>الحرية </a:t>
            </a:r>
            <a:r>
              <a:rPr lang="ar-MA" sz="3200" dirty="0" smtClean="0">
                <a:cs typeface="Akhbar MT" pitchFamily="2" charset="-78"/>
              </a:rPr>
              <a:t>تم </a:t>
            </a:r>
            <a:r>
              <a:rPr lang="ar-MA" sz="3200" b="1" dirty="0" smtClean="0">
                <a:solidFill>
                  <a:srgbClr val="FF0000"/>
                </a:solidFill>
                <a:cs typeface="Akhbar MT" pitchFamily="2" charset="-78"/>
              </a:rPr>
              <a:t>تعزيزها ب</a:t>
            </a:r>
            <a:r>
              <a:rPr lang="ar-SA" sz="3200" b="1" dirty="0" smtClean="0">
                <a:solidFill>
                  <a:srgbClr val="FF0000"/>
                </a:solidFill>
                <a:cs typeface="Akhbar MT" pitchFamily="2" charset="-78"/>
              </a:rPr>
              <a:t>شبكة </a:t>
            </a:r>
            <a:r>
              <a:rPr lang="ar-SA" sz="3200" b="1" dirty="0" err="1">
                <a:solidFill>
                  <a:srgbClr val="FF0000"/>
                </a:solidFill>
                <a:cs typeface="Akhbar MT" pitchFamily="2" charset="-78"/>
              </a:rPr>
              <a:t>الفايسبوك</a:t>
            </a:r>
            <a:r>
              <a:rPr lang="ar-SA" sz="3200" b="1" dirty="0">
                <a:solidFill>
                  <a:srgbClr val="FF0000"/>
                </a:solidFill>
                <a:cs typeface="Akhbar MT" pitchFamily="2" charset="-78"/>
              </a:rPr>
              <a:t> </a:t>
            </a:r>
            <a:r>
              <a:rPr lang="ar-MA" sz="3200" b="1" dirty="0" smtClean="0">
                <a:solidFill>
                  <a:srgbClr val="FF0000"/>
                </a:solidFill>
                <a:cs typeface="Akhbar MT" pitchFamily="2" charset="-78"/>
              </a:rPr>
              <a:t> </a:t>
            </a:r>
            <a:r>
              <a:rPr lang="ar-MA" sz="3200" dirty="0" smtClean="0">
                <a:cs typeface="Akhbar MT" pitchFamily="2" charset="-78"/>
              </a:rPr>
              <a:t>: </a:t>
            </a:r>
            <a:r>
              <a:rPr lang="ar-SA" sz="3200" dirty="0" smtClean="0">
                <a:cs typeface="Akhbar MT" pitchFamily="2" charset="-78"/>
              </a:rPr>
              <a:t>بتكوين </a:t>
            </a:r>
            <a:r>
              <a:rPr lang="ar-SA" sz="3200" dirty="0">
                <a:cs typeface="Akhbar MT" pitchFamily="2" charset="-78"/>
              </a:rPr>
              <a:t>مجموعات اجتماعيّة، والتواصل فيما بينها في اللحظة نفسها، ومواصلة الاتصال على الشبكة. كلّ مرسل للمعلومة، على </a:t>
            </a:r>
            <a:r>
              <a:rPr lang="ar-SA" sz="3200" dirty="0" err="1">
                <a:cs typeface="Akhbar MT" pitchFamily="2" charset="-78"/>
              </a:rPr>
              <a:t>الفايسبوك</a:t>
            </a:r>
            <a:r>
              <a:rPr lang="ar-SA" sz="3200" dirty="0">
                <a:cs typeface="Akhbar MT" pitchFamily="2" charset="-78"/>
              </a:rPr>
              <a:t>، هو مُستقبل في الآن ذاته، وكلّ مستقبل هو مرسل. وهذا ما يجعل من كلّ </a:t>
            </a:r>
            <a:r>
              <a:rPr lang="ar-SA" sz="3200" dirty="0" err="1">
                <a:cs typeface="Akhbar MT" pitchFamily="2" charset="-78"/>
              </a:rPr>
              <a:t>فايسبوكيّ</a:t>
            </a:r>
            <a:r>
              <a:rPr lang="ar-SA" sz="3200" dirty="0">
                <a:cs typeface="Akhbar MT" pitchFamily="2" charset="-78"/>
              </a:rPr>
              <a:t> مساهما في إنتاج الأفكار وفي توزيعها ونشرها</a:t>
            </a:r>
            <a:r>
              <a:rPr lang="ar-SA" sz="3200" dirty="0" smtClean="0">
                <a:cs typeface="Akhbar MT" pitchFamily="2" charset="-78"/>
              </a:rPr>
              <a:t>.</a:t>
            </a:r>
            <a:endParaRPr lang="ar-MA" sz="3200" dirty="0" smtClean="0">
              <a:cs typeface="Akhbar MT" pitchFamily="2" charset="-78"/>
            </a:endParaRPr>
          </a:p>
          <a:p>
            <a:pPr algn="r" rtl="1"/>
            <a:r>
              <a:rPr lang="ar-SA" sz="3200" dirty="0" smtClean="0">
                <a:cs typeface="Akhbar MT" pitchFamily="2" charset="-78"/>
              </a:rPr>
              <a:t>«</a:t>
            </a:r>
            <a:r>
              <a:rPr lang="ar-SA" sz="3200" dirty="0" err="1" smtClean="0">
                <a:cs typeface="Akhbar MT" pitchFamily="2" charset="-78"/>
              </a:rPr>
              <a:t>الفايسبوك</a:t>
            </a:r>
            <a:r>
              <a:rPr lang="ar-SA" sz="3200" dirty="0">
                <a:cs typeface="Akhbar MT" pitchFamily="2" charset="-78"/>
              </a:rPr>
              <a:t>» </a:t>
            </a:r>
            <a:r>
              <a:rPr lang="ar-SA" sz="3200" dirty="0" err="1">
                <a:cs typeface="Akhbar MT" pitchFamily="2" charset="-78"/>
              </a:rPr>
              <a:t>و«تويتر</a:t>
            </a:r>
            <a:r>
              <a:rPr lang="ar-SA" sz="3200" dirty="0">
                <a:cs typeface="Akhbar MT" pitchFamily="2" charset="-78"/>
              </a:rPr>
              <a:t>»، </a:t>
            </a:r>
            <a:r>
              <a:rPr lang="ar-SA" sz="3200" dirty="0" smtClean="0">
                <a:cs typeface="Akhbar MT" pitchFamily="2" charset="-78"/>
              </a:rPr>
              <a:t> </a:t>
            </a:r>
            <a:r>
              <a:rPr lang="ar-SA" sz="3200" dirty="0">
                <a:cs typeface="Akhbar MT" pitchFamily="2" charset="-78"/>
              </a:rPr>
              <a:t>فضاءات واسعة لممارسة حرية افتراضية، كما وفّرتْ الاستقلالية، وحرّرت الكلام، </a:t>
            </a:r>
            <a:r>
              <a:rPr lang="ar-SA" sz="3200" dirty="0" smtClean="0">
                <a:cs typeface="Akhbar MT" pitchFamily="2" charset="-78"/>
              </a:rPr>
              <a:t>وسمحتْ </a:t>
            </a:r>
            <a:r>
              <a:rPr lang="ar-SA" sz="3200" dirty="0">
                <a:cs typeface="Akhbar MT" pitchFamily="2" charset="-78"/>
              </a:rPr>
              <a:t>بممارسة النقد والنقد المُضادّ. </a:t>
            </a:r>
            <a:endParaRPr lang="ar-MA" sz="3200" dirty="0" smtClean="0">
              <a:cs typeface="Akhbar MT" pitchFamily="2" charset="-78"/>
            </a:endParaRPr>
          </a:p>
          <a:p>
            <a:pPr algn="r" rtl="1"/>
            <a:r>
              <a:rPr lang="ar-SA" sz="3200" b="1" dirty="0" smtClean="0">
                <a:solidFill>
                  <a:srgbClr val="FF0000"/>
                </a:solidFill>
                <a:cs typeface="Akhbar MT" pitchFamily="2" charset="-78"/>
              </a:rPr>
              <a:t>وعلى </a:t>
            </a:r>
            <a:r>
              <a:rPr lang="ar-SA" sz="3200" b="1" dirty="0">
                <a:solidFill>
                  <a:srgbClr val="FF0000"/>
                </a:solidFill>
                <a:cs typeface="Akhbar MT" pitchFamily="2" charset="-78"/>
              </a:rPr>
              <a:t>الصعيد السياسي، يُعتبر الفضاء الافتراضيّ فضاءً للتعدّد إلى الحُدُود القصوى. بحيث يأوي كلّ الاتجاهات ويجعلهم متساكنين ومتواجدين في المكان نفسه مع بعضهم البعض. كما أنه محيط يقبل الفاعلين داخله بهذا التعدد.</a:t>
            </a:r>
          </a:p>
          <a:p>
            <a:pPr marL="0" indent="0" algn="r" rtl="1">
              <a:buNone/>
            </a:pPr>
            <a:r>
              <a:rPr lang="ar-SA" sz="3200" dirty="0">
                <a:cs typeface="Akhbar MT" pitchFamily="2" charset="-78"/>
              </a:rPr>
              <a:t/>
            </a:r>
            <a:br>
              <a:rPr lang="ar-SA" sz="3200" dirty="0">
                <a:cs typeface="Akhbar MT" pitchFamily="2" charset="-78"/>
              </a:rPr>
            </a:br>
            <a:r>
              <a:rPr lang="ar-SA" sz="6600" dirty="0">
                <a:cs typeface="Akhbar MT" pitchFamily="2" charset="-78"/>
              </a:rPr>
              <a:t/>
            </a:r>
            <a:br>
              <a:rPr lang="ar-SA" sz="6600" dirty="0">
                <a:cs typeface="Akhbar MT" pitchFamily="2" charset="-78"/>
              </a:rPr>
            </a:br>
            <a:r>
              <a:rPr lang="ar-SA" sz="6600" dirty="0">
                <a:cs typeface="Akhbar MT" pitchFamily="2" charset="-78"/>
              </a:rPr>
              <a:t/>
            </a:r>
            <a:br>
              <a:rPr lang="ar-SA" sz="6600" dirty="0">
                <a:cs typeface="Akhbar MT" pitchFamily="2" charset="-78"/>
              </a:rPr>
            </a:br>
            <a:endParaRPr lang="fr-FR" sz="6600" dirty="0">
              <a:cs typeface="Akhbar MT" pitchFamily="2" charset="-78"/>
            </a:endParaRPr>
          </a:p>
        </p:txBody>
      </p:sp>
    </p:spTree>
    <p:extLst>
      <p:ext uri="{BB962C8B-B14F-4D97-AF65-F5344CB8AC3E}">
        <p14:creationId xmlns:p14="http://schemas.microsoft.com/office/powerpoint/2010/main" val="66972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609600" y="228600"/>
            <a:ext cx="11125200" cy="4490907"/>
          </a:xfrm>
        </p:spPr>
        <p:txBody>
          <a:bodyPr>
            <a:noAutofit/>
          </a:bodyPr>
          <a:lstStyle/>
          <a:p>
            <a:pPr marL="0" indent="0" algn="r" rtl="1">
              <a:buNone/>
            </a:pPr>
            <a:r>
              <a:rPr lang="ar-SA" sz="3600" dirty="0">
                <a:cs typeface="Akhbar MT" pitchFamily="2" charset="-78"/>
              </a:rPr>
              <a:t/>
            </a:r>
            <a:br>
              <a:rPr lang="ar-SA" sz="3600" dirty="0">
                <a:cs typeface="Akhbar MT" pitchFamily="2" charset="-78"/>
              </a:rPr>
            </a:br>
            <a:r>
              <a:rPr lang="ar-SA" sz="3600" dirty="0" smtClean="0">
                <a:cs typeface="Akhbar MT" pitchFamily="2" charset="-78"/>
              </a:rPr>
              <a:t>.</a:t>
            </a:r>
            <a:r>
              <a:rPr lang="ar-MA" sz="4400" dirty="0" smtClean="0">
                <a:solidFill>
                  <a:srgbClr val="FF0000"/>
                </a:solidFill>
                <a:cs typeface="Akhbar MT" pitchFamily="2" charset="-78"/>
              </a:rPr>
              <a:t>4 .</a:t>
            </a:r>
            <a:r>
              <a:rPr lang="ar-SA" sz="4400" dirty="0" smtClean="0">
                <a:solidFill>
                  <a:srgbClr val="FF0000"/>
                </a:solidFill>
                <a:cs typeface="Akhbar MT" pitchFamily="2" charset="-78"/>
              </a:rPr>
              <a:t> </a:t>
            </a:r>
            <a:r>
              <a:rPr lang="ar-SA" sz="4400" dirty="0">
                <a:solidFill>
                  <a:srgbClr val="FF0000"/>
                </a:solidFill>
                <a:cs typeface="Akhbar MT" pitchFamily="2" charset="-78"/>
              </a:rPr>
              <a:t>هل يتعلق الأمر بعزوف الشباب عن السياسة </a:t>
            </a:r>
            <a:r>
              <a:rPr lang="ar-MA" sz="4400" dirty="0" smtClean="0">
                <a:solidFill>
                  <a:srgbClr val="FF0000"/>
                </a:solidFill>
                <a:cs typeface="Akhbar MT" pitchFamily="2" charset="-78"/>
              </a:rPr>
              <a:t> والنقابة </a:t>
            </a:r>
            <a:r>
              <a:rPr lang="ar-SA" sz="3600" dirty="0" smtClean="0">
                <a:cs typeface="Akhbar MT" pitchFamily="2" charset="-78"/>
              </a:rPr>
              <a:t>أمْ </a:t>
            </a:r>
            <a:r>
              <a:rPr lang="ar-SA" sz="3600" dirty="0">
                <a:cs typeface="Akhbar MT" pitchFamily="2" charset="-78"/>
              </a:rPr>
              <a:t>بمُمارستها بطريقة أخرى؟ : </a:t>
            </a:r>
            <a:endParaRPr lang="ar-MA" sz="3600" dirty="0" smtClean="0">
              <a:cs typeface="Akhbar MT" pitchFamily="2" charset="-78"/>
            </a:endParaRPr>
          </a:p>
          <a:p>
            <a:pPr lvl="1" algn="r" rtl="1"/>
            <a:r>
              <a:rPr lang="ar-SA" sz="3200" dirty="0" smtClean="0">
                <a:cs typeface="Akhbar MT" pitchFamily="2" charset="-78"/>
              </a:rPr>
              <a:t>بروز </a:t>
            </a:r>
            <a:r>
              <a:rPr lang="ar-SA" sz="3200" dirty="0">
                <a:cs typeface="Akhbar MT" pitchFamily="2" charset="-78"/>
              </a:rPr>
              <a:t>علاقة جديدة بالسياسة. فلأنّ الاحزاب السياسية لم تنجح في جلب الشباب بكثافة، فإننا غالبا ما نسمع من يقول إنّ الشباب لا يبالي بالسياسة، وبأنّ هناك عزوفا عن السياسة من طرف الشباب. </a:t>
            </a:r>
            <a:r>
              <a:rPr lang="ar-SA" sz="3200" b="1" dirty="0">
                <a:solidFill>
                  <a:srgbClr val="FF0000"/>
                </a:solidFill>
                <a:cs typeface="Akhbar MT" pitchFamily="2" charset="-78"/>
              </a:rPr>
              <a:t>والحال أنّ قسْما كبيرا من الشباب، الذي تمّت تنشئته الاجتماعية في سياق التحوّلات المذكورة أعلاه، يمارس السياسة بطريقة أخرى مخالف لما توفّره له الأطر الكلاسيكية </a:t>
            </a:r>
            <a:r>
              <a:rPr lang="ar-SA" sz="3200" b="1" dirty="0" smtClean="0">
                <a:solidFill>
                  <a:srgbClr val="FF0000"/>
                </a:solidFill>
                <a:cs typeface="Akhbar MT" pitchFamily="2" charset="-78"/>
              </a:rPr>
              <a:t>للسياسة</a:t>
            </a:r>
            <a:r>
              <a:rPr lang="ar-SA" sz="3200" dirty="0" smtClean="0">
                <a:cs typeface="Akhbar MT" pitchFamily="2" charset="-78"/>
              </a:rPr>
              <a:t>.</a:t>
            </a:r>
            <a:endParaRPr lang="ar-MA" sz="3200" dirty="0" smtClean="0">
              <a:cs typeface="Akhbar MT" pitchFamily="2" charset="-78"/>
            </a:endParaRPr>
          </a:p>
          <a:p>
            <a:pPr lvl="1" algn="r" rtl="1"/>
            <a:r>
              <a:rPr lang="ar-SA" sz="3200" dirty="0" smtClean="0">
                <a:cs typeface="Akhbar MT" pitchFamily="2" charset="-78"/>
              </a:rPr>
              <a:t>هذا </a:t>
            </a:r>
            <a:r>
              <a:rPr lang="ar-SA" sz="3200" dirty="0">
                <a:cs typeface="Akhbar MT" pitchFamily="2" charset="-78"/>
              </a:rPr>
              <a:t>الشكل من </a:t>
            </a:r>
            <a:r>
              <a:rPr lang="ar-SA" sz="3200" dirty="0" err="1">
                <a:cs typeface="Akhbar MT" pitchFamily="2" charset="-78"/>
              </a:rPr>
              <a:t>التسييس</a:t>
            </a:r>
            <a:r>
              <a:rPr lang="ar-SA" sz="3200" dirty="0">
                <a:cs typeface="Akhbar MT" pitchFamily="2" charset="-78"/>
              </a:rPr>
              <a:t> لا يندرج بالضرورة في </a:t>
            </a:r>
            <a:r>
              <a:rPr lang="ar-SA" sz="3200" b="1" dirty="0">
                <a:solidFill>
                  <a:srgbClr val="FF0000"/>
                </a:solidFill>
                <a:cs typeface="Akhbar MT" pitchFamily="2" charset="-78"/>
              </a:rPr>
              <a:t>إطار مشروع لحزب سياسيّ منظّم، بقدْر ما يندرج في حركات</a:t>
            </a:r>
            <a:r>
              <a:rPr lang="ar-SA" sz="3200" dirty="0">
                <a:cs typeface="Akhbar MT" pitchFamily="2" charset="-78"/>
              </a:rPr>
              <a:t>، ترى الوجود أحيانا بصورة لحظيّة وفوريّة، من أجل نقل مطلب ما، من طرف تنظيمات عابرة تكوّنت، في بعض الأحيان، بكيفية </a:t>
            </a:r>
            <a:r>
              <a:rPr lang="ar-SA" sz="3200" dirty="0" err="1">
                <a:cs typeface="Akhbar MT" pitchFamily="2" charset="-78"/>
              </a:rPr>
              <a:t>مناسباتية</a:t>
            </a:r>
            <a:r>
              <a:rPr lang="ar-SA" sz="3200" dirty="0">
                <a:cs typeface="Akhbar MT" pitchFamily="2" charset="-78"/>
              </a:rPr>
              <a:t>. </a:t>
            </a:r>
            <a:endParaRPr lang="ar-MA" sz="3200" dirty="0">
              <a:cs typeface="Akhbar MT" pitchFamily="2" charset="-78"/>
            </a:endParaRPr>
          </a:p>
          <a:p>
            <a:pPr marL="0" indent="0" algn="r" rtl="1">
              <a:buNone/>
            </a:pPr>
            <a:r>
              <a:rPr lang="ar-SA" sz="7200" dirty="0">
                <a:cs typeface="Akhbar MT" pitchFamily="2" charset="-78"/>
              </a:rPr>
              <a:t/>
            </a:r>
            <a:br>
              <a:rPr lang="ar-SA" sz="7200" dirty="0">
                <a:cs typeface="Akhbar MT" pitchFamily="2" charset="-78"/>
              </a:rPr>
            </a:br>
            <a:r>
              <a:rPr lang="ar-SA" sz="7200" dirty="0">
                <a:cs typeface="Akhbar MT" pitchFamily="2" charset="-78"/>
              </a:rPr>
              <a:t/>
            </a:r>
            <a:br>
              <a:rPr lang="ar-SA" sz="7200" dirty="0">
                <a:cs typeface="Akhbar MT" pitchFamily="2" charset="-78"/>
              </a:rPr>
            </a:br>
            <a:endParaRPr lang="fr-FR" sz="7200" dirty="0">
              <a:cs typeface="Akhbar MT" pitchFamily="2" charset="-78"/>
            </a:endParaRPr>
          </a:p>
        </p:txBody>
      </p:sp>
    </p:spTree>
    <p:extLst>
      <p:ext uri="{BB962C8B-B14F-4D97-AF65-F5344CB8AC3E}">
        <p14:creationId xmlns:p14="http://schemas.microsoft.com/office/powerpoint/2010/main" val="136154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609600" y="843093"/>
            <a:ext cx="11125200" cy="4490907"/>
          </a:xfrm>
        </p:spPr>
        <p:txBody>
          <a:bodyPr>
            <a:noAutofit/>
          </a:bodyPr>
          <a:lstStyle/>
          <a:p>
            <a:pPr marL="0" indent="0" algn="r" rtl="1">
              <a:buNone/>
            </a:pPr>
            <a:r>
              <a:rPr lang="ar-SA" sz="2800" dirty="0">
                <a:cs typeface="Akhbar MT" pitchFamily="2" charset="-78"/>
              </a:rPr>
              <a:t/>
            </a:r>
            <a:br>
              <a:rPr lang="ar-SA" sz="2800" dirty="0">
                <a:cs typeface="Akhbar MT" pitchFamily="2" charset="-78"/>
              </a:rPr>
            </a:br>
            <a:r>
              <a:rPr lang="ar-SA" sz="2800" dirty="0" smtClean="0">
                <a:cs typeface="Akhbar MT" pitchFamily="2" charset="-78"/>
              </a:rPr>
              <a:t>.</a:t>
            </a:r>
            <a:r>
              <a:rPr lang="ar-MA" sz="3600" dirty="0" smtClean="0">
                <a:solidFill>
                  <a:srgbClr val="FF0000"/>
                </a:solidFill>
                <a:cs typeface="Akhbar MT" pitchFamily="2" charset="-78"/>
              </a:rPr>
              <a:t>4 .</a:t>
            </a:r>
            <a:r>
              <a:rPr lang="ar-SA" sz="3600" dirty="0" smtClean="0">
                <a:solidFill>
                  <a:srgbClr val="FF0000"/>
                </a:solidFill>
                <a:cs typeface="Akhbar MT" pitchFamily="2" charset="-78"/>
              </a:rPr>
              <a:t> </a:t>
            </a:r>
            <a:r>
              <a:rPr lang="ar-SA" sz="3600" dirty="0">
                <a:solidFill>
                  <a:srgbClr val="FF0000"/>
                </a:solidFill>
                <a:cs typeface="Akhbar MT" pitchFamily="2" charset="-78"/>
              </a:rPr>
              <a:t>هل يتعلق الأمر بعزوف الشباب عن السياسة </a:t>
            </a:r>
            <a:r>
              <a:rPr lang="ar-MA" sz="3600" dirty="0" smtClean="0">
                <a:solidFill>
                  <a:srgbClr val="FF0000"/>
                </a:solidFill>
                <a:cs typeface="Akhbar MT" pitchFamily="2" charset="-78"/>
              </a:rPr>
              <a:t> والنقابة </a:t>
            </a:r>
            <a:r>
              <a:rPr lang="ar-SA" sz="2800" dirty="0" smtClean="0">
                <a:cs typeface="Akhbar MT" pitchFamily="2" charset="-78"/>
              </a:rPr>
              <a:t>أمْ </a:t>
            </a:r>
            <a:r>
              <a:rPr lang="ar-SA" sz="2800" dirty="0">
                <a:cs typeface="Akhbar MT" pitchFamily="2" charset="-78"/>
              </a:rPr>
              <a:t>بمُمارستها بطريقة أخرى؟ : </a:t>
            </a:r>
            <a:endParaRPr lang="ar-MA" sz="2800" dirty="0" smtClean="0">
              <a:cs typeface="Akhbar MT" pitchFamily="2" charset="-78"/>
            </a:endParaRPr>
          </a:p>
          <a:p>
            <a:pPr lvl="1" algn="r" rtl="1"/>
            <a:r>
              <a:rPr lang="ar-SA" sz="3600" b="1" dirty="0" smtClean="0">
                <a:solidFill>
                  <a:srgbClr val="FF0000"/>
                </a:solidFill>
                <a:cs typeface="Akhbar MT" pitchFamily="2" charset="-78"/>
              </a:rPr>
              <a:t>حركات </a:t>
            </a:r>
            <a:r>
              <a:rPr lang="ar-SA" sz="3600" b="1" dirty="0">
                <a:solidFill>
                  <a:srgbClr val="FF0000"/>
                </a:solidFill>
                <a:cs typeface="Akhbar MT" pitchFamily="2" charset="-78"/>
              </a:rPr>
              <a:t>هذا الشباب يمكن أنْ تكون بلا رأس، بلا قائد، ظهرت للوُجود بكيفية لحظيّة، غيْر هرميّة</a:t>
            </a:r>
            <a:r>
              <a:rPr lang="ar-SA" sz="3600" dirty="0">
                <a:cs typeface="Akhbar MT" pitchFamily="2" charset="-78"/>
              </a:rPr>
              <a:t>، بدون زعامة. (يبقى أنه في بعض الحالات تلعبُ بعض الوجوه لعْبة النّجوميّة الفضاء الإعلاميّ</a:t>
            </a:r>
            <a:r>
              <a:rPr lang="ar-SA" sz="3600" dirty="0" smtClean="0">
                <a:cs typeface="Akhbar MT" pitchFamily="2" charset="-78"/>
              </a:rPr>
              <a:t>).</a:t>
            </a:r>
            <a:endParaRPr lang="ar-MA" sz="3600" dirty="0" smtClean="0">
              <a:cs typeface="Akhbar MT" pitchFamily="2" charset="-78"/>
            </a:endParaRPr>
          </a:p>
          <a:p>
            <a:pPr lvl="1" algn="r" rtl="1"/>
            <a:r>
              <a:rPr lang="ar-SA" sz="3600" dirty="0" smtClean="0">
                <a:cs typeface="Akhbar MT" pitchFamily="2" charset="-78"/>
              </a:rPr>
              <a:t>إنّ </a:t>
            </a:r>
            <a:r>
              <a:rPr lang="ar-SA" sz="3600" dirty="0">
                <a:cs typeface="Akhbar MT" pitchFamily="2" charset="-78"/>
              </a:rPr>
              <a:t>الشباب، المسْكون بتمرّد ما، ظاهر أو خفيّ، </a:t>
            </a:r>
            <a:r>
              <a:rPr lang="ar-SA" sz="3600" b="1" dirty="0">
                <a:solidFill>
                  <a:srgbClr val="FF0000"/>
                </a:solidFill>
                <a:cs typeface="Akhbar MT" pitchFamily="2" charset="-78"/>
              </a:rPr>
              <a:t>يمارس السياسة بدون فكرة نظرية عن السياسيّ. فالاحتجاج يتحوّل إلى انفجار آنيّ ولحظيّ سرعان ما يخبو بعد تلبيته أو قمعه، ليظهر من جديد في أشكال أخرى.</a:t>
            </a:r>
          </a:p>
          <a:p>
            <a:pPr marL="0" indent="0" algn="r" rtl="1">
              <a:buNone/>
            </a:pPr>
            <a:r>
              <a:rPr lang="ar-SA" sz="8000" dirty="0">
                <a:cs typeface="Akhbar MT" pitchFamily="2" charset="-78"/>
              </a:rPr>
              <a:t/>
            </a:r>
            <a:br>
              <a:rPr lang="ar-SA" sz="8000" dirty="0">
                <a:cs typeface="Akhbar MT" pitchFamily="2" charset="-78"/>
              </a:rPr>
            </a:br>
            <a:r>
              <a:rPr lang="ar-SA" sz="6000" dirty="0">
                <a:cs typeface="Akhbar MT" pitchFamily="2" charset="-78"/>
              </a:rPr>
              <a:t/>
            </a:r>
            <a:br>
              <a:rPr lang="ar-SA" sz="6000" dirty="0">
                <a:cs typeface="Akhbar MT" pitchFamily="2" charset="-78"/>
              </a:rPr>
            </a:br>
            <a:endParaRPr lang="fr-FR" sz="6000" dirty="0">
              <a:cs typeface="Akhbar MT" pitchFamily="2" charset="-78"/>
            </a:endParaRPr>
          </a:p>
        </p:txBody>
      </p:sp>
    </p:spTree>
    <p:extLst>
      <p:ext uri="{BB962C8B-B14F-4D97-AF65-F5344CB8AC3E}">
        <p14:creationId xmlns:p14="http://schemas.microsoft.com/office/powerpoint/2010/main" val="1849796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ضرورة تنظيم الشباب النقابي </a:t>
            </a:r>
            <a:endParaRPr lang="fr-FR" dirty="0"/>
          </a:p>
        </p:txBody>
      </p:sp>
      <p:sp>
        <p:nvSpPr>
          <p:cNvPr id="3" name="Espace réservé du contenu 2"/>
          <p:cNvSpPr>
            <a:spLocks noGrp="1"/>
          </p:cNvSpPr>
          <p:nvPr>
            <p:ph sz="quarter" idx="13"/>
          </p:nvPr>
        </p:nvSpPr>
        <p:spPr>
          <a:xfrm>
            <a:off x="381000" y="914400"/>
            <a:ext cx="11506200" cy="4490907"/>
          </a:xfrm>
        </p:spPr>
        <p:txBody>
          <a:bodyPr>
            <a:noAutofit/>
          </a:bodyPr>
          <a:lstStyle/>
          <a:p>
            <a:pPr lvl="1" algn="r" rtl="1"/>
            <a:r>
              <a:rPr lang="ar-MA" sz="3600" b="1" dirty="0" smtClean="0">
                <a:solidFill>
                  <a:srgbClr val="FF0000"/>
                </a:solidFill>
                <a:cs typeface="Akhbar MT" pitchFamily="2" charset="-78"/>
              </a:rPr>
              <a:t>الشباب العامل لديهم حاجيات ومطالب خاصة </a:t>
            </a:r>
          </a:p>
          <a:p>
            <a:pPr lvl="2" algn="r" rtl="1"/>
            <a:r>
              <a:rPr lang="ar-MA" sz="2400" dirty="0" smtClean="0">
                <a:cs typeface="Akhbar MT" pitchFamily="2" charset="-78"/>
              </a:rPr>
              <a:t>الدخول  لعالم الشغل </a:t>
            </a:r>
          </a:p>
          <a:p>
            <a:pPr lvl="2" algn="r" rtl="1"/>
            <a:r>
              <a:rPr lang="ar-MA" sz="2400" dirty="0" smtClean="0">
                <a:cs typeface="Akhbar MT" pitchFamily="2" charset="-78"/>
              </a:rPr>
              <a:t>تكوين اسرة – غالبا لديهم اطفال صغار ( صعوبات التكيف بين العمل والاسرة )</a:t>
            </a:r>
          </a:p>
          <a:p>
            <a:pPr lvl="2" algn="r" rtl="1"/>
            <a:r>
              <a:rPr lang="ar-MA" sz="2400" dirty="0" smtClean="0">
                <a:cs typeface="Akhbar MT" pitchFamily="2" charset="-78"/>
              </a:rPr>
              <a:t>يبحثون عن موقع في التنظيم النقابي لتمثيل مصالحهم </a:t>
            </a:r>
          </a:p>
          <a:p>
            <a:pPr lvl="2" algn="r" rtl="1"/>
            <a:r>
              <a:rPr lang="ar-MA" sz="2400" dirty="0" smtClean="0">
                <a:cs typeface="Akhbar MT" pitchFamily="2" charset="-78"/>
              </a:rPr>
              <a:t>سكرتارية الشباب ضرورية لتطوير حاجيات ومطالب الشباب وتصميم برامج عمل في هذا الاتجاه </a:t>
            </a:r>
          </a:p>
          <a:p>
            <a:pPr lvl="2" algn="r" rtl="1"/>
            <a:r>
              <a:rPr lang="ar-MA" sz="2400" dirty="0" smtClean="0">
                <a:cs typeface="Akhbar MT" pitchFamily="2" charset="-78"/>
              </a:rPr>
              <a:t>الارتباط بالتنظيمات المحلية للدفاع عن  مصالح الطبقة العاملة على الصعيد المحلي والمركزي </a:t>
            </a:r>
          </a:p>
          <a:p>
            <a:pPr lvl="1" algn="r" rtl="1"/>
            <a:r>
              <a:rPr lang="ar-MA" sz="4000" b="1" dirty="0" smtClean="0">
                <a:solidFill>
                  <a:srgbClr val="FF0000"/>
                </a:solidFill>
                <a:cs typeface="Akhbar MT" pitchFamily="2" charset="-78"/>
              </a:rPr>
              <a:t>هناك من يعتقد ان الشباب غير نشطين بالبنيات التنظيمية النقابية </a:t>
            </a:r>
          </a:p>
          <a:p>
            <a:pPr lvl="2" algn="r" rtl="1"/>
            <a:r>
              <a:rPr lang="ar-MA" sz="2400" dirty="0" smtClean="0">
                <a:cs typeface="Akhbar MT" pitchFamily="2" charset="-78"/>
              </a:rPr>
              <a:t>لا يجدون انفسهم في التنظيم النقابي </a:t>
            </a:r>
          </a:p>
          <a:p>
            <a:pPr lvl="2" algn="r" rtl="1"/>
            <a:r>
              <a:rPr lang="ar-MA" sz="2400" dirty="0" smtClean="0">
                <a:cs typeface="Akhbar MT" pitchFamily="2" charset="-78"/>
              </a:rPr>
              <a:t>تعدد مواقعهم المهنية </a:t>
            </a:r>
          </a:p>
          <a:p>
            <a:pPr lvl="2" algn="r" rtl="1"/>
            <a:r>
              <a:rPr lang="ar-MA" sz="2400" dirty="0" smtClean="0">
                <a:cs typeface="Akhbar MT" pitchFamily="2" charset="-78"/>
              </a:rPr>
              <a:t>صعوبات الولوج لسوق الشغل – تجارب مختلفة </a:t>
            </a:r>
          </a:p>
          <a:p>
            <a:pPr marL="914400" lvl="2" indent="0" algn="r" rtl="1">
              <a:buNone/>
            </a:pPr>
            <a:endParaRPr lang="ar-MA" sz="2400" dirty="0" smtClean="0">
              <a:cs typeface="Akhbar MT" pitchFamily="2" charset="-78"/>
            </a:endParaRPr>
          </a:p>
          <a:p>
            <a:pPr marL="914400" lvl="2" indent="0" algn="r" rtl="1">
              <a:buNone/>
            </a:pPr>
            <a:endParaRPr lang="fr-FR" sz="2400" dirty="0">
              <a:cs typeface="Akhbar MT" pitchFamily="2" charset="-78"/>
            </a:endParaRPr>
          </a:p>
        </p:txBody>
      </p:sp>
    </p:spTree>
    <p:extLst>
      <p:ext uri="{BB962C8B-B14F-4D97-AF65-F5344CB8AC3E}">
        <p14:creationId xmlns:p14="http://schemas.microsoft.com/office/powerpoint/2010/main" val="172599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228600" y="914400"/>
            <a:ext cx="11963400" cy="3424107"/>
          </a:xfrm>
        </p:spPr>
        <p:txBody>
          <a:bodyPr>
            <a:noAutofit/>
          </a:bodyPr>
          <a:lstStyle/>
          <a:p>
            <a:pPr lvl="1" algn="r" rtl="1"/>
            <a:r>
              <a:rPr lang="ar-MA" sz="4400" dirty="0" smtClean="0">
                <a:solidFill>
                  <a:srgbClr val="FF0000"/>
                </a:solidFill>
                <a:cs typeface="Akhbar MT" pitchFamily="2" charset="-78"/>
              </a:rPr>
              <a:t>الشباب العامل لديهم قدرة هائلة للعمل النقابي</a:t>
            </a:r>
          </a:p>
          <a:p>
            <a:pPr lvl="2" algn="r" rtl="1"/>
            <a:r>
              <a:rPr lang="ar-MA" sz="2800" dirty="0" smtClean="0">
                <a:cs typeface="Akhbar MT" pitchFamily="2" charset="-78"/>
              </a:rPr>
              <a:t>يتمتعون بحيوية وطاقة ومطالب خاصة ( الشباب يريدون تغيير العالم ) </a:t>
            </a:r>
          </a:p>
          <a:p>
            <a:pPr lvl="2" algn="r" rtl="1"/>
            <a:r>
              <a:rPr lang="ar-MA" sz="2800" dirty="0" smtClean="0">
                <a:cs typeface="Akhbar MT" pitchFamily="2" charset="-78"/>
              </a:rPr>
              <a:t>المؤسسة النقابية يمكن ان تشكل ارضية لتنظيم  وتوجيه الطاقات الشبابية </a:t>
            </a:r>
          </a:p>
          <a:p>
            <a:pPr lvl="3" algn="r" rtl="1"/>
            <a:r>
              <a:rPr lang="ar-MA" sz="2400" dirty="0" smtClean="0">
                <a:cs typeface="Akhbar MT" pitchFamily="2" charset="-78"/>
              </a:rPr>
              <a:t>خلق اليات تنظيمية تمكن الشباب من فرص العمل الجماعي المنظم </a:t>
            </a:r>
          </a:p>
          <a:p>
            <a:pPr lvl="3" algn="r" rtl="1"/>
            <a:r>
              <a:rPr lang="ar-MA" sz="2400" dirty="0" smtClean="0">
                <a:cs typeface="Akhbar MT" pitchFamily="2" charset="-78"/>
              </a:rPr>
              <a:t>فضاء لتبادل الافكار والانشطة والمشاريع والمطالب بشكل ديمقراطي </a:t>
            </a:r>
          </a:p>
          <a:p>
            <a:pPr lvl="3" algn="r" rtl="1"/>
            <a:r>
              <a:rPr lang="ar-MA" sz="2400" dirty="0" smtClean="0">
                <a:cs typeface="Akhbar MT" pitchFamily="2" charset="-78"/>
              </a:rPr>
              <a:t>تحضير الملفات المطلبية </a:t>
            </a:r>
          </a:p>
          <a:p>
            <a:pPr lvl="3" algn="r" rtl="1"/>
            <a:r>
              <a:rPr lang="ar-MA" sz="2400" dirty="0" smtClean="0">
                <a:cs typeface="Akhbar MT" pitchFamily="2" charset="-78"/>
              </a:rPr>
              <a:t>برمجة الدعم الكامل للمكتب الاقليمي لأنشطة الشباب </a:t>
            </a:r>
          </a:p>
          <a:p>
            <a:pPr lvl="5" algn="r" rtl="1"/>
            <a:r>
              <a:rPr lang="ar-MA" sz="2800" dirty="0" smtClean="0">
                <a:solidFill>
                  <a:srgbClr val="FF0000"/>
                </a:solidFill>
                <a:cs typeface="Akhbar MT" pitchFamily="2" charset="-78"/>
              </a:rPr>
              <a:t>اهم تحدي للشباب هو مواجهة المعلومات الخاطئة عن العمل النقابي وتحضير انشطة في اتجاه تنقيب الشباب والتعريف بتاريخ واستراتيجية الكونفدرالية الديمقراطية للشغل </a:t>
            </a:r>
          </a:p>
          <a:p>
            <a:pPr lvl="5" algn="r" rtl="1"/>
            <a:r>
              <a:rPr lang="ar-MA" sz="2800" dirty="0" smtClean="0">
                <a:solidFill>
                  <a:srgbClr val="FF0000"/>
                </a:solidFill>
                <a:cs typeface="Akhbar MT" pitchFamily="2" charset="-78"/>
              </a:rPr>
              <a:t>التعريف بمحاور الورقة الكونفدرالية لخصوص الشباب العامل </a:t>
            </a: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
        <p:nvSpPr>
          <p:cNvPr id="7" name="Titre 1"/>
          <p:cNvSpPr txBox="1">
            <a:spLocks/>
          </p:cNvSpPr>
          <p:nvPr/>
        </p:nvSpPr>
        <p:spPr>
          <a:xfrm>
            <a:off x="913775" y="-228600"/>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ar-MA" smtClean="0"/>
              <a:t>ضرورة تنظيم الشباب النقابي </a:t>
            </a:r>
            <a:endParaRPr lang="fr-FR" dirty="0"/>
          </a:p>
        </p:txBody>
      </p:sp>
    </p:spTree>
    <p:extLst>
      <p:ext uri="{BB962C8B-B14F-4D97-AF65-F5344CB8AC3E}">
        <p14:creationId xmlns:p14="http://schemas.microsoft.com/office/powerpoint/2010/main" val="1799989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152400" y="914400"/>
            <a:ext cx="11658600" cy="4648200"/>
          </a:xfrm>
        </p:spPr>
        <p:txBody>
          <a:bodyPr>
            <a:noAutofit/>
          </a:bodyPr>
          <a:lstStyle/>
          <a:p>
            <a:pPr lvl="1" algn="r" rtl="1"/>
            <a:r>
              <a:rPr lang="ar-MA" sz="3200" b="1" dirty="0" smtClean="0">
                <a:solidFill>
                  <a:srgbClr val="FF0000"/>
                </a:solidFill>
                <a:cs typeface="Akhbar MT" pitchFamily="2" charset="-78"/>
              </a:rPr>
              <a:t>المبادي العامة لقضايا الشباب والتنظيم الشبابي الكونفدرالي </a:t>
            </a:r>
          </a:p>
          <a:p>
            <a:pPr lvl="2" algn="r" rtl="1"/>
            <a:r>
              <a:rPr lang="ar-MA" sz="2400" dirty="0" smtClean="0">
                <a:cs typeface="Akhbar MT" pitchFamily="2" charset="-78"/>
              </a:rPr>
              <a:t>الهوية  والقيم الكونفدرالية  مع برنامج العمل الكونفدرالي </a:t>
            </a:r>
          </a:p>
          <a:p>
            <a:pPr lvl="2" algn="r" rtl="1"/>
            <a:r>
              <a:rPr lang="ar-MA" sz="2400" dirty="0" smtClean="0">
                <a:cs typeface="Akhbar MT" pitchFamily="2" charset="-78"/>
              </a:rPr>
              <a:t>العمل النقابي الكونفدرالي في بعده السياسي والاقتصادي والاجتماعي </a:t>
            </a:r>
          </a:p>
          <a:p>
            <a:pPr lvl="2" algn="r" rtl="1"/>
            <a:r>
              <a:rPr lang="ar-MA" sz="2400" dirty="0" smtClean="0">
                <a:cs typeface="Akhbar MT" pitchFamily="2" charset="-78"/>
              </a:rPr>
              <a:t>الدفاع عن مصالح كل مكونات الطبقة العاملة وتحسين شروط العمل والحقوق الاساسية </a:t>
            </a:r>
          </a:p>
          <a:p>
            <a:pPr lvl="2" algn="r" rtl="1"/>
            <a:r>
              <a:rPr lang="ar-MA" sz="2400" dirty="0" smtClean="0">
                <a:cs typeface="Akhbar MT" pitchFamily="2" charset="-78"/>
              </a:rPr>
              <a:t>خلق العلاقة الضرورية بين الاجيال العمالية مع تجنب صراع الاجيال او منطق تنافس الاجيال في مواقع العمل </a:t>
            </a:r>
          </a:p>
          <a:p>
            <a:pPr lvl="2" algn="r" rtl="1"/>
            <a:r>
              <a:rPr lang="ar-MA" sz="2400" dirty="0" smtClean="0">
                <a:cs typeface="Akhbar MT" pitchFamily="2" charset="-78"/>
              </a:rPr>
              <a:t>تقسيم العمال بين الجدد والقدامى تقنية تستعملها اصحاب العمل لإضعاف وحدة الطبقة العاملة </a:t>
            </a:r>
          </a:p>
          <a:p>
            <a:pPr lvl="2" algn="r" rtl="1"/>
            <a:r>
              <a:rPr lang="ar-MA" sz="2400" dirty="0" smtClean="0">
                <a:cs typeface="Akhbar MT" pitchFamily="2" charset="-78"/>
              </a:rPr>
              <a:t>اشراك سكرتارية الشباب في اشغال المجالس المحلية والمركزية وتطوير علاقات التعاون والثقة </a:t>
            </a:r>
          </a:p>
          <a:p>
            <a:pPr lvl="2" algn="r" rtl="1"/>
            <a:r>
              <a:rPr lang="ar-MA" sz="2400" dirty="0">
                <a:cs typeface="Akhbar MT" pitchFamily="2" charset="-78"/>
              </a:rPr>
              <a:t>في كثير من الاحيان يصعب الجمع بين المسؤوليات المهنية والاسرية والنقابية  بالنسبة للشباب ويتوقف عليها استمرار السكرتارية</a:t>
            </a:r>
          </a:p>
          <a:p>
            <a:pPr lvl="2" algn="r" rtl="1"/>
            <a:r>
              <a:rPr lang="ar-MA" sz="2400" dirty="0">
                <a:cs typeface="Akhbar MT" pitchFamily="2" charset="-78"/>
              </a:rPr>
              <a:t> </a:t>
            </a:r>
            <a:r>
              <a:rPr lang="ar-MA" sz="2400" dirty="0" err="1">
                <a:cs typeface="Akhbar MT" pitchFamily="2" charset="-78"/>
              </a:rPr>
              <a:t>فاعضاء</a:t>
            </a:r>
            <a:r>
              <a:rPr lang="ar-MA" sz="2400" dirty="0">
                <a:cs typeface="Akhbar MT" pitchFamily="2" charset="-78"/>
              </a:rPr>
              <a:t> السكرتارية عليهم تخصيص وقت  للاجتماعات والانشطة </a:t>
            </a:r>
          </a:p>
          <a:p>
            <a:pPr lvl="2" algn="r" rtl="1"/>
            <a:r>
              <a:rPr lang="ar-MA" sz="2400" dirty="0">
                <a:cs typeface="Akhbar MT" pitchFamily="2" charset="-78"/>
              </a:rPr>
              <a:t>يجب ادماج كل الشباب واعضاء السكرتارية على ان يساهم كل </a:t>
            </a:r>
            <a:r>
              <a:rPr lang="ar-MA" sz="2400" dirty="0" smtClean="0">
                <a:cs typeface="Akhbar MT" pitchFamily="2" charset="-78"/>
              </a:rPr>
              <a:t>عضو (ة) </a:t>
            </a:r>
            <a:r>
              <a:rPr lang="ar-MA" sz="2400" dirty="0">
                <a:cs typeface="Akhbar MT" pitchFamily="2" charset="-78"/>
              </a:rPr>
              <a:t>منهم حسب المستطاع والتخصص </a:t>
            </a:r>
            <a:endParaRPr lang="ar-MA" sz="2400" dirty="0" smtClean="0">
              <a:cs typeface="Akhbar MT" pitchFamily="2" charset="-78"/>
            </a:endParaRPr>
          </a:p>
          <a:p>
            <a:pPr marL="2286000" lvl="5" indent="0" algn="r" rtl="1">
              <a:buNone/>
            </a:pPr>
            <a:endParaRPr lang="ar-MA" sz="2000" dirty="0" smtClean="0">
              <a:cs typeface="Akhbar MT" pitchFamily="2" charset="-78"/>
            </a:endParaRPr>
          </a:p>
          <a:p>
            <a:pPr marL="914400" lvl="2" indent="0" algn="r" rtl="1">
              <a:buNone/>
            </a:pPr>
            <a:endParaRPr lang="ar-MA" sz="2400" dirty="0" smtClean="0">
              <a:cs typeface="Akhbar MT" pitchFamily="2" charset="-78"/>
            </a:endParaRPr>
          </a:p>
          <a:p>
            <a:pPr marL="914400" lvl="2" indent="0" algn="r" rtl="1">
              <a:buNone/>
            </a:pPr>
            <a:endParaRPr lang="fr-FR" sz="2400" dirty="0">
              <a:cs typeface="Akhbar MT" pitchFamily="2" charset="-78"/>
            </a:endParaRPr>
          </a:p>
        </p:txBody>
      </p:sp>
      <p:sp>
        <p:nvSpPr>
          <p:cNvPr id="5" name="Titre 1"/>
          <p:cNvSpPr>
            <a:spLocks noGrp="1"/>
          </p:cNvSpPr>
          <p:nvPr>
            <p:ph type="title"/>
          </p:nvPr>
        </p:nvSpPr>
        <p:spPr>
          <a:xfrm>
            <a:off x="913775" y="-228600"/>
            <a:ext cx="10364451" cy="1596177"/>
          </a:xfrm>
        </p:spPr>
        <p:txBody>
          <a:bodyPr/>
          <a:lstStyle/>
          <a:p>
            <a:r>
              <a:rPr lang="ar-MA" dirty="0" smtClean="0"/>
              <a:t>ضرورة تنظيم الشباب النقابي </a:t>
            </a:r>
            <a:endParaRPr lang="fr-FR" dirty="0"/>
          </a:p>
        </p:txBody>
      </p:sp>
    </p:spTree>
    <p:extLst>
      <p:ext uri="{BB962C8B-B14F-4D97-AF65-F5344CB8AC3E}">
        <p14:creationId xmlns:p14="http://schemas.microsoft.com/office/powerpoint/2010/main" val="276953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381000" y="685800"/>
            <a:ext cx="12039600" cy="3424107"/>
          </a:xfrm>
        </p:spPr>
        <p:txBody>
          <a:bodyPr>
            <a:noAutofit/>
          </a:bodyPr>
          <a:lstStyle/>
          <a:p>
            <a:pPr lvl="1" algn="r" rtl="1"/>
            <a:r>
              <a:rPr lang="ar-MA" sz="3600" b="1" dirty="0" smtClean="0">
                <a:solidFill>
                  <a:srgbClr val="FF0000"/>
                </a:solidFill>
                <a:cs typeface="Akhbar MT" pitchFamily="2" charset="-78"/>
              </a:rPr>
              <a:t>التدبير الوظيفي للسكرتارية المحلية </a:t>
            </a:r>
          </a:p>
          <a:p>
            <a:pPr lvl="2" algn="r" rtl="1"/>
            <a:r>
              <a:rPr lang="ar-MA" sz="2400" dirty="0" smtClean="0">
                <a:cs typeface="Akhbar MT" pitchFamily="2" charset="-78"/>
              </a:rPr>
              <a:t>ان تتشكل السكرتارية من منتدب شاب او شابة الاقل من 35 سنة عن كل قطاع منظم  عام او خاص في اطار المكتب الكونفدرالي المحلي</a:t>
            </a:r>
          </a:p>
          <a:p>
            <a:pPr lvl="2" algn="r" rtl="1"/>
            <a:r>
              <a:rPr lang="ar-MA" sz="2400" dirty="0" smtClean="0">
                <a:cs typeface="Akhbar MT" pitchFamily="2" charset="-78"/>
              </a:rPr>
              <a:t>كل قطاع لا تتوفر في شرط الانتساب يترك المقعد فارغا الى حين التوفر عن منتدب </a:t>
            </a:r>
          </a:p>
          <a:p>
            <a:pPr lvl="2" algn="r" rtl="1"/>
            <a:r>
              <a:rPr lang="ar-MA" sz="2400" dirty="0" smtClean="0">
                <a:cs typeface="Akhbar MT" pitchFamily="2" charset="-78"/>
              </a:rPr>
              <a:t>مجلس السكرتارية يتكون من مجموع الشباب  الاقل من 35 في مختلف القطاعات المنظمة </a:t>
            </a:r>
          </a:p>
          <a:p>
            <a:pPr lvl="2" algn="r" rtl="1"/>
            <a:r>
              <a:rPr lang="ar-MA" sz="2400" dirty="0" smtClean="0">
                <a:cs typeface="Akhbar MT" pitchFamily="2" charset="-78"/>
              </a:rPr>
              <a:t>انتداب منسق </a:t>
            </a:r>
            <a:r>
              <a:rPr lang="ar-MA" sz="2400" dirty="0">
                <a:cs typeface="Akhbar MT" pitchFamily="2" charset="-78"/>
              </a:rPr>
              <a:t> </a:t>
            </a:r>
            <a:r>
              <a:rPr lang="ar-MA" sz="2400" dirty="0" smtClean="0">
                <a:cs typeface="Akhbar MT" pitchFamily="2" charset="-78"/>
              </a:rPr>
              <a:t>(ة) السكرتارية يتم اختياره من طرف </a:t>
            </a:r>
            <a:r>
              <a:rPr lang="ar-MA" sz="2400" dirty="0" err="1" smtClean="0">
                <a:cs typeface="Akhbar MT" pitchFamily="2" charset="-78"/>
              </a:rPr>
              <a:t>االشباب</a:t>
            </a:r>
            <a:r>
              <a:rPr lang="ar-MA" sz="2400" dirty="0" smtClean="0">
                <a:cs typeface="Akhbar MT" pitchFamily="2" charset="-78"/>
              </a:rPr>
              <a:t> </a:t>
            </a:r>
          </a:p>
          <a:p>
            <a:pPr lvl="2" algn="r" rtl="1"/>
            <a:r>
              <a:rPr lang="ar-MA" sz="2400" dirty="0" smtClean="0">
                <a:cs typeface="Akhbar MT" pitchFamily="2" charset="-78"/>
              </a:rPr>
              <a:t>توزيع المهام بين اعضاء السكرتارية </a:t>
            </a:r>
          </a:p>
          <a:p>
            <a:pPr lvl="2" algn="r" rtl="1"/>
            <a:r>
              <a:rPr lang="ar-MA" sz="2400" dirty="0" smtClean="0">
                <a:cs typeface="Akhbar MT" pitchFamily="2" charset="-78"/>
              </a:rPr>
              <a:t>تحضير برنامج عمل سنوي يحدد الاهداف والانشطة المبرمجة </a:t>
            </a:r>
          </a:p>
          <a:p>
            <a:pPr lvl="2" algn="r" rtl="1"/>
            <a:r>
              <a:rPr lang="ar-MA" sz="2400" dirty="0" smtClean="0">
                <a:cs typeface="Akhbar MT" pitchFamily="2" charset="-78"/>
              </a:rPr>
              <a:t>الاجتماعات الدورية للسكرتارية مع محضر ا ( تحديد تاريخ الاجتماع  وجدول الاعمال – طلب القاعة – دعوة مسؤول اقليمي – محلي في بعض الاحيان – دعوة اعضاء السكرتارية </a:t>
            </a:r>
          </a:p>
          <a:p>
            <a:pPr lvl="2" algn="r" rtl="1"/>
            <a:r>
              <a:rPr lang="ar-MA" sz="2400" dirty="0" smtClean="0">
                <a:cs typeface="Akhbar MT" pitchFamily="2" charset="-78"/>
              </a:rPr>
              <a:t>التنسيق الكامل مع المكتب الكونفدرالي المحلي – الاستفادة من تجاربهم الميدانية </a:t>
            </a:r>
          </a:p>
          <a:p>
            <a:pPr lvl="2" algn="r" rtl="1"/>
            <a:r>
              <a:rPr lang="ar-MA" sz="2400" dirty="0" smtClean="0">
                <a:cs typeface="Akhbar MT" pitchFamily="2" charset="-78"/>
              </a:rPr>
              <a:t>التنسيق الكامل مع السكرتارية الكونفدرالي للشباب</a:t>
            </a:r>
          </a:p>
          <a:p>
            <a:pPr lvl="2" algn="r" rtl="1"/>
            <a:endParaRPr lang="ar-MA" sz="2400" dirty="0" smtClean="0">
              <a:cs typeface="Akhbar MT" pitchFamily="2" charset="-78"/>
            </a:endParaRPr>
          </a:p>
          <a:p>
            <a:pPr lvl="2" algn="r" rtl="1"/>
            <a:endParaRPr lang="ar-MA" sz="2400" dirty="0" smtClean="0">
              <a:cs typeface="Akhbar MT" pitchFamily="2" charset="-78"/>
            </a:endParaRPr>
          </a:p>
          <a:p>
            <a:pPr marL="2286000" lvl="5" indent="0" algn="r" rtl="1">
              <a:buNone/>
            </a:pPr>
            <a:endParaRPr lang="ar-MA" sz="2000" dirty="0" smtClean="0">
              <a:cs typeface="Akhbar MT" pitchFamily="2" charset="-78"/>
            </a:endParaRPr>
          </a:p>
          <a:p>
            <a:pPr marL="914400" lvl="2" indent="0" algn="r" rtl="1">
              <a:buNone/>
            </a:pPr>
            <a:endParaRPr lang="ar-MA" sz="2400" dirty="0" smtClean="0">
              <a:cs typeface="Akhbar MT" pitchFamily="2" charset="-78"/>
            </a:endParaRPr>
          </a:p>
          <a:p>
            <a:pPr marL="914400" lvl="2" indent="0" algn="r" rtl="1">
              <a:buNone/>
            </a:pPr>
            <a:endParaRPr lang="fr-FR" sz="2400" dirty="0">
              <a:cs typeface="Akhbar MT" pitchFamily="2" charset="-78"/>
            </a:endParaRPr>
          </a:p>
        </p:txBody>
      </p:sp>
      <p:sp>
        <p:nvSpPr>
          <p:cNvPr id="5" name="Titre 1"/>
          <p:cNvSpPr>
            <a:spLocks noGrp="1"/>
          </p:cNvSpPr>
          <p:nvPr>
            <p:ph type="title"/>
          </p:nvPr>
        </p:nvSpPr>
        <p:spPr>
          <a:xfrm>
            <a:off x="913775" y="-228600"/>
            <a:ext cx="10364451" cy="1596177"/>
          </a:xfrm>
        </p:spPr>
        <p:txBody>
          <a:bodyPr/>
          <a:lstStyle/>
          <a:p>
            <a:r>
              <a:rPr lang="ar-MA" dirty="0" smtClean="0"/>
              <a:t>ضرورة تنظيم الشباب النقابي </a:t>
            </a:r>
            <a:endParaRPr lang="fr-FR" dirty="0"/>
          </a:p>
        </p:txBody>
      </p:sp>
    </p:spTree>
    <p:extLst>
      <p:ext uri="{BB962C8B-B14F-4D97-AF65-F5344CB8AC3E}">
        <p14:creationId xmlns:p14="http://schemas.microsoft.com/office/powerpoint/2010/main" val="289117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304800"/>
            <a:ext cx="10364451" cy="1596177"/>
          </a:xfrm>
        </p:spPr>
        <p:txBody>
          <a:bodyPr/>
          <a:lstStyle/>
          <a:p>
            <a:r>
              <a:rPr lang="ar-MA" dirty="0" smtClean="0"/>
              <a:t>عناصر تشخيص وضعية الشباب </a:t>
            </a:r>
            <a:endParaRPr lang="fr-FR" dirty="0"/>
          </a:p>
        </p:txBody>
      </p:sp>
      <p:sp>
        <p:nvSpPr>
          <p:cNvPr id="3" name="Espace réservé du contenu 2"/>
          <p:cNvSpPr>
            <a:spLocks noGrp="1"/>
          </p:cNvSpPr>
          <p:nvPr>
            <p:ph sz="quarter" idx="13"/>
          </p:nvPr>
        </p:nvSpPr>
        <p:spPr>
          <a:xfrm>
            <a:off x="6323974" y="990600"/>
            <a:ext cx="5791826" cy="3424107"/>
          </a:xfrm>
        </p:spPr>
        <p:txBody>
          <a:bodyPr>
            <a:noAutofit/>
          </a:bodyPr>
          <a:lstStyle/>
          <a:p>
            <a:pPr lvl="1" algn="r" rtl="1"/>
            <a:r>
              <a:rPr lang="ar-MA" sz="3200" b="1" dirty="0" smtClean="0">
                <a:solidFill>
                  <a:srgbClr val="FF0000"/>
                </a:solidFill>
                <a:cs typeface="Akhbar MT" pitchFamily="2" charset="-78"/>
              </a:rPr>
              <a:t>تشخيص ومعرفة مواقع وظروف عمل الشباب </a:t>
            </a:r>
          </a:p>
          <a:p>
            <a:pPr lvl="2" algn="r" rtl="1"/>
            <a:r>
              <a:rPr lang="ar-MA" sz="2800" dirty="0" smtClean="0">
                <a:cs typeface="Akhbar MT" pitchFamily="2" charset="-78"/>
              </a:rPr>
              <a:t>اختلاف المهن ومواقع العمل وتحديد الحاجيات والمطالب المشتركة </a:t>
            </a:r>
          </a:p>
          <a:p>
            <a:pPr lvl="2" algn="r" rtl="1"/>
            <a:r>
              <a:rPr lang="ar-MA" sz="2800" dirty="0" smtClean="0">
                <a:cs typeface="Akhbar MT" pitchFamily="2" charset="-78"/>
              </a:rPr>
              <a:t>المحاور الاساسية غالبا ما تتمحور حول </a:t>
            </a:r>
          </a:p>
          <a:p>
            <a:pPr lvl="3" algn="r" rtl="1"/>
            <a:r>
              <a:rPr lang="ar-MA" sz="2400" dirty="0" smtClean="0">
                <a:cs typeface="Akhbar MT" pitchFamily="2" charset="-78"/>
              </a:rPr>
              <a:t>هشاشة العمل </a:t>
            </a:r>
          </a:p>
          <a:p>
            <a:pPr lvl="3" algn="r" rtl="1"/>
            <a:r>
              <a:rPr lang="ar-MA" sz="2400" dirty="0" smtClean="0">
                <a:cs typeface="Akhbar MT" pitchFamily="2" charset="-78"/>
              </a:rPr>
              <a:t>صعوبة الجمع بين المسؤوليات العائلية والمهنية </a:t>
            </a:r>
          </a:p>
          <a:p>
            <a:pPr lvl="3" algn="r" rtl="1"/>
            <a:r>
              <a:rPr lang="ar-MA" sz="2400" dirty="0" smtClean="0">
                <a:cs typeface="Akhbar MT" pitchFamily="2" charset="-78"/>
              </a:rPr>
              <a:t>المسار المهني </a:t>
            </a:r>
          </a:p>
          <a:p>
            <a:pPr lvl="3" algn="r" rtl="1"/>
            <a:r>
              <a:rPr lang="ar-MA" sz="2400" dirty="0" smtClean="0">
                <a:cs typeface="Akhbar MT" pitchFamily="2" charset="-78"/>
              </a:rPr>
              <a:t>التكوين المستمر  </a:t>
            </a:r>
            <a:r>
              <a:rPr lang="ar-MA" sz="2400" dirty="0" err="1" smtClean="0">
                <a:cs typeface="Akhbar MT" pitchFamily="2" charset="-78"/>
              </a:rPr>
              <a:t>والتداريب</a:t>
            </a:r>
            <a:r>
              <a:rPr lang="ar-MA" sz="2400" dirty="0" smtClean="0">
                <a:cs typeface="Akhbar MT" pitchFamily="2" charset="-78"/>
              </a:rPr>
              <a:t> </a:t>
            </a:r>
          </a:p>
          <a:p>
            <a:pPr lvl="3" algn="r" rtl="1"/>
            <a:r>
              <a:rPr lang="ar-MA" sz="2400" dirty="0" smtClean="0">
                <a:cs typeface="Akhbar MT" pitchFamily="2" charset="-78"/>
              </a:rPr>
              <a:t>تدبير مدة العمل والرخص القانونية </a:t>
            </a:r>
          </a:p>
          <a:p>
            <a:pPr lvl="3" algn="r" rtl="1"/>
            <a:r>
              <a:rPr lang="ar-MA" sz="2400" dirty="0" smtClean="0">
                <a:cs typeface="Akhbar MT" pitchFamily="2" charset="-78"/>
              </a:rPr>
              <a:t>معرفة الحقوق الاساسية </a:t>
            </a:r>
          </a:p>
          <a:p>
            <a:pPr lvl="2" algn="r" rtl="1"/>
            <a:endParaRPr lang="ar-MA" sz="28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
        <p:nvSpPr>
          <p:cNvPr id="4" name="Espace réservé du contenu 2"/>
          <p:cNvSpPr txBox="1">
            <a:spLocks/>
          </p:cNvSpPr>
          <p:nvPr/>
        </p:nvSpPr>
        <p:spPr>
          <a:xfrm>
            <a:off x="152400" y="1295400"/>
            <a:ext cx="5943600" cy="342410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lgn="r" rtl="1"/>
            <a:r>
              <a:rPr lang="ar-MA" sz="3200" b="1" dirty="0" smtClean="0">
                <a:solidFill>
                  <a:srgbClr val="FF0000"/>
                </a:solidFill>
                <a:cs typeface="Akhbar MT" pitchFamily="2" charset="-78"/>
              </a:rPr>
              <a:t>مشاركة الشباب في الحياه النقابية </a:t>
            </a:r>
          </a:p>
          <a:p>
            <a:pPr lvl="2" algn="r" rtl="1"/>
            <a:r>
              <a:rPr lang="ar-MA" sz="2400" dirty="0" smtClean="0">
                <a:cs typeface="Akhbar MT" pitchFamily="2" charset="-78"/>
              </a:rPr>
              <a:t>مشاركة الشباب في كل الانشطة النقابية المنظمة على المستوى المحلي </a:t>
            </a:r>
          </a:p>
          <a:p>
            <a:pPr lvl="2" algn="r" rtl="1"/>
            <a:r>
              <a:rPr lang="ar-MA" sz="2400" dirty="0" smtClean="0">
                <a:cs typeface="Akhbar MT" pitchFamily="2" charset="-78"/>
              </a:rPr>
              <a:t>تمكين </a:t>
            </a:r>
            <a:r>
              <a:rPr lang="ar-MA" sz="3200" dirty="0" smtClean="0">
                <a:cs typeface="Akhbar MT" pitchFamily="2" charset="-78"/>
              </a:rPr>
              <a:t>الشباب</a:t>
            </a:r>
            <a:r>
              <a:rPr lang="ar-MA" sz="2400" dirty="0" smtClean="0">
                <a:cs typeface="Akhbar MT" pitchFamily="2" charset="-78"/>
              </a:rPr>
              <a:t> من كل المعلومات الاساسية ( مذكرات – بلاغات – بيانات – اجتماعات – انشطة ثقافية رياضية </a:t>
            </a:r>
          </a:p>
          <a:p>
            <a:pPr lvl="2" algn="r" rtl="1"/>
            <a:r>
              <a:rPr lang="ar-MA" sz="2400" dirty="0" smtClean="0">
                <a:cs typeface="Akhbar MT" pitchFamily="2" charset="-78"/>
              </a:rPr>
              <a:t>تمكين الشباب من التفكير في ابداع اشكال نضالية جديدة </a:t>
            </a:r>
          </a:p>
          <a:p>
            <a:pPr lvl="2" algn="r" rtl="1"/>
            <a:r>
              <a:rPr lang="ar-MA" sz="2400" dirty="0" smtClean="0">
                <a:cs typeface="Akhbar MT" pitchFamily="2" charset="-78"/>
              </a:rPr>
              <a:t>تنظيمهم في استعمال وسائل التواصل الاجتماعي</a:t>
            </a:r>
          </a:p>
          <a:p>
            <a:pPr lvl="2" algn="r" rtl="1"/>
            <a:r>
              <a:rPr lang="ar-MA" sz="2400" dirty="0" smtClean="0">
                <a:cs typeface="Akhbar MT" pitchFamily="2" charset="-78"/>
              </a:rPr>
              <a:t>خلق علاقة نقاش وتبادل الراي بين الشباب  والمتمرسين النقابيين </a:t>
            </a:r>
          </a:p>
          <a:p>
            <a:pPr lvl="2" algn="r" rtl="1"/>
            <a:r>
              <a:rPr lang="ar-MA" sz="2400" dirty="0" smtClean="0">
                <a:cs typeface="Akhbar MT" pitchFamily="2" charset="-78"/>
              </a:rPr>
              <a:t>صياغة المطالب</a:t>
            </a:r>
            <a:r>
              <a:rPr lang="ar-MA" sz="2800" dirty="0" smtClean="0">
                <a:cs typeface="Akhbar MT" pitchFamily="2" charset="-78"/>
              </a:rPr>
              <a:t> </a:t>
            </a:r>
          </a:p>
          <a:p>
            <a:pPr lvl="2" algn="r" rtl="1"/>
            <a:endParaRPr lang="ar-MA" sz="2800" dirty="0" smtClean="0">
              <a:cs typeface="Akhbar MT" pitchFamily="2" charset="-78"/>
            </a:endParaRPr>
          </a:p>
          <a:p>
            <a:pPr marL="2286000" lvl="5" indent="0" algn="r" rtl="1">
              <a:buFont typeface="Arial" panose="020B0604020202020204" pitchFamily="34" charset="0"/>
              <a:buNone/>
            </a:pPr>
            <a:endParaRPr lang="ar-MA" sz="2400" dirty="0" smtClean="0">
              <a:cs typeface="Akhbar MT" pitchFamily="2" charset="-78"/>
            </a:endParaRPr>
          </a:p>
          <a:p>
            <a:pPr marL="914400" lvl="2" indent="0" algn="r" rtl="1">
              <a:buFont typeface="Arial" panose="020B0604020202020204" pitchFamily="34" charset="0"/>
              <a:buNone/>
            </a:pPr>
            <a:endParaRPr lang="ar-MA" sz="2800" dirty="0" smtClean="0">
              <a:cs typeface="Akhbar MT" pitchFamily="2" charset="-78"/>
            </a:endParaRPr>
          </a:p>
          <a:p>
            <a:pPr marL="914400" lvl="2" indent="0" algn="r" rtl="1">
              <a:buFont typeface="Arial" panose="020B0604020202020204" pitchFamily="34" charset="0"/>
              <a:buNone/>
            </a:pPr>
            <a:endParaRPr lang="fr-FR" sz="2800" dirty="0">
              <a:cs typeface="Akhbar MT" pitchFamily="2" charset="-78"/>
            </a:endParaRPr>
          </a:p>
        </p:txBody>
      </p:sp>
    </p:spTree>
    <p:extLst>
      <p:ext uri="{BB962C8B-B14F-4D97-AF65-F5344CB8AC3E}">
        <p14:creationId xmlns:p14="http://schemas.microsoft.com/office/powerpoint/2010/main" val="307291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0" y="1143000"/>
            <a:ext cx="12268200" cy="4490907"/>
          </a:xfrm>
        </p:spPr>
        <p:txBody>
          <a:bodyPr>
            <a:noAutofit/>
          </a:bodyPr>
          <a:lstStyle/>
          <a:p>
            <a:pPr marL="914400" lvl="2" indent="0" algn="r" rtl="1">
              <a:buNone/>
            </a:pPr>
            <a:r>
              <a:rPr lang="ar-MA" sz="3600" b="1" u="sng" dirty="0" smtClean="0">
                <a:solidFill>
                  <a:srgbClr val="FF0000"/>
                </a:solidFill>
                <a:cs typeface="Akhbar MT" pitchFamily="2" charset="-78"/>
              </a:rPr>
              <a:t>1 . </a:t>
            </a:r>
            <a:r>
              <a:rPr lang="ar-SA" sz="3600" b="1" u="sng" dirty="0" smtClean="0">
                <a:solidFill>
                  <a:srgbClr val="FF0000"/>
                </a:solidFill>
                <a:cs typeface="Akhbar MT" pitchFamily="2" charset="-78"/>
              </a:rPr>
              <a:t>ظاهرة </a:t>
            </a:r>
            <a:r>
              <a:rPr lang="ar-SA" sz="3600" b="1" u="sng" dirty="0">
                <a:solidFill>
                  <a:srgbClr val="FF0000"/>
                </a:solidFill>
                <a:cs typeface="Akhbar MT" pitchFamily="2" charset="-78"/>
              </a:rPr>
              <a:t>العولمة</a:t>
            </a:r>
            <a:r>
              <a:rPr lang="ar-SA" sz="3600" b="1" dirty="0">
                <a:solidFill>
                  <a:srgbClr val="FF0000"/>
                </a:solidFill>
                <a:cs typeface="Akhbar MT" pitchFamily="2" charset="-78"/>
              </a:rPr>
              <a:t>:</a:t>
            </a:r>
            <a:r>
              <a:rPr lang="ar-SA" sz="3600" dirty="0">
                <a:solidFill>
                  <a:srgbClr val="FF0000"/>
                </a:solidFill>
                <a:cs typeface="Akhbar MT" pitchFamily="2" charset="-78"/>
              </a:rPr>
              <a:t> </a:t>
            </a:r>
            <a:endParaRPr lang="fr-FR" sz="3600" dirty="0" smtClean="0">
              <a:solidFill>
                <a:srgbClr val="FF0000"/>
              </a:solidFill>
              <a:cs typeface="Akhbar MT" pitchFamily="2" charset="-78"/>
            </a:endParaRPr>
          </a:p>
          <a:p>
            <a:pPr lvl="2" algn="r" rtl="1"/>
            <a:r>
              <a:rPr lang="ar-SA" sz="2400" dirty="0" smtClean="0">
                <a:cs typeface="Akhbar MT" pitchFamily="2" charset="-78"/>
              </a:rPr>
              <a:t>ترابط </a:t>
            </a:r>
            <a:r>
              <a:rPr lang="ar-SA" sz="2400" dirty="0">
                <a:cs typeface="Akhbar MT" pitchFamily="2" charset="-78"/>
              </a:rPr>
              <a:t>اقتصادي واجتماعيّ وثقافي بين </a:t>
            </a:r>
            <a:r>
              <a:rPr lang="ar-SA" sz="2400" dirty="0" smtClean="0">
                <a:cs typeface="Akhbar MT" pitchFamily="2" charset="-78"/>
              </a:rPr>
              <a:t>المجتمعات.</a:t>
            </a:r>
            <a:r>
              <a:rPr lang="ar-MA" sz="2400" dirty="0" smtClean="0">
                <a:cs typeface="Akhbar MT" pitchFamily="2" charset="-78"/>
              </a:rPr>
              <a:t> </a:t>
            </a:r>
            <a:r>
              <a:rPr lang="ar-SA" sz="2400" dirty="0" smtClean="0">
                <a:cs typeface="Akhbar MT" pitchFamily="2" charset="-78"/>
              </a:rPr>
              <a:t>يضع </a:t>
            </a:r>
            <a:r>
              <a:rPr lang="ar-SA" sz="2400" dirty="0">
                <a:solidFill>
                  <a:srgbClr val="FF0000"/>
                </a:solidFill>
                <a:cs typeface="Akhbar MT" pitchFamily="2" charset="-78"/>
              </a:rPr>
              <a:t>المجتمعات النامية داخل دينامية مزدوجة</a:t>
            </a:r>
            <a:r>
              <a:rPr lang="ar-SA" sz="2400" dirty="0">
                <a:cs typeface="Akhbar MT" pitchFamily="2" charset="-78"/>
              </a:rPr>
              <a:t>، إحداهما داخلية </a:t>
            </a:r>
            <a:r>
              <a:rPr lang="ar-SA" sz="2400" dirty="0" smtClean="0">
                <a:cs typeface="Akhbar MT" pitchFamily="2" charset="-78"/>
              </a:rPr>
              <a:t>تطوّرها </a:t>
            </a:r>
            <a:r>
              <a:rPr lang="ar-SA" sz="2400" dirty="0">
                <a:cs typeface="Akhbar MT" pitchFamily="2" charset="-78"/>
              </a:rPr>
              <a:t>الخاص </a:t>
            </a:r>
            <a:r>
              <a:rPr lang="ar-SA" sz="2400" dirty="0" smtClean="0">
                <a:cs typeface="Akhbar MT" pitchFamily="2" charset="-78"/>
              </a:rPr>
              <a:t>بنيتها </a:t>
            </a:r>
            <a:r>
              <a:rPr lang="ar-SA" sz="2400" dirty="0">
                <a:cs typeface="Akhbar MT" pitchFamily="2" charset="-78"/>
              </a:rPr>
              <a:t>الاجتماعية والثقافية، في حين أن الثانية خارجية ترتبط الثانية بأثر ومفعول العولمة. </a:t>
            </a:r>
            <a:endParaRPr lang="ar-MA" sz="2400" dirty="0">
              <a:cs typeface="Akhbar MT" pitchFamily="2" charset="-78"/>
            </a:endParaRPr>
          </a:p>
          <a:p>
            <a:pPr lvl="2" algn="r" rtl="1"/>
            <a:r>
              <a:rPr lang="ar-SA" sz="2400" dirty="0" smtClean="0">
                <a:cs typeface="Akhbar MT" pitchFamily="2" charset="-78"/>
              </a:rPr>
              <a:t>الشباب </a:t>
            </a:r>
            <a:r>
              <a:rPr lang="ar-MA" sz="2400" dirty="0" smtClean="0">
                <a:cs typeface="Akhbar MT" pitchFamily="2" charset="-78"/>
              </a:rPr>
              <a:t>في </a:t>
            </a:r>
            <a:r>
              <a:rPr lang="ar-SA" sz="2400" dirty="0" smtClean="0">
                <a:cs typeface="Akhbar MT" pitchFamily="2" charset="-78"/>
              </a:rPr>
              <a:t>الدينامية </a:t>
            </a:r>
            <a:r>
              <a:rPr lang="ar-SA" sz="2400" dirty="0">
                <a:cs typeface="Akhbar MT" pitchFamily="2" charset="-78"/>
              </a:rPr>
              <a:t>المزدوجة، ويجدون أنفسهم داخل </a:t>
            </a:r>
            <a:r>
              <a:rPr lang="ar-SA" sz="2400" dirty="0">
                <a:solidFill>
                  <a:srgbClr val="FF0000"/>
                </a:solidFill>
                <a:cs typeface="Akhbar MT" pitchFamily="2" charset="-78"/>
              </a:rPr>
              <a:t>مظاهر ثقافية معقدة للانتماء والانتساب </a:t>
            </a:r>
            <a:r>
              <a:rPr lang="ar-SA" sz="2400" dirty="0" err="1">
                <a:solidFill>
                  <a:srgbClr val="FF0000"/>
                </a:solidFill>
                <a:cs typeface="Akhbar MT" pitchFamily="2" charset="-78"/>
              </a:rPr>
              <a:t>الهوّيّاتيّ</a:t>
            </a:r>
            <a:r>
              <a:rPr lang="ar-SA" sz="2400" dirty="0">
                <a:cs typeface="Akhbar MT" pitchFamily="2" charset="-78"/>
              </a:rPr>
              <a:t>. وهذا ما يجعل شباب اليوم مختلفا عن الجيل </a:t>
            </a:r>
            <a:r>
              <a:rPr lang="ar-SA" sz="2400" dirty="0" smtClean="0">
                <a:cs typeface="Akhbar MT" pitchFamily="2" charset="-78"/>
              </a:rPr>
              <a:t>السابق.</a:t>
            </a:r>
            <a:endParaRPr lang="ar-MA" sz="2400" dirty="0" smtClean="0">
              <a:cs typeface="Akhbar MT" pitchFamily="2" charset="-78"/>
            </a:endParaRPr>
          </a:p>
          <a:p>
            <a:pPr lvl="2" algn="r" rtl="1"/>
            <a:r>
              <a:rPr lang="ar-SA" sz="2400" dirty="0" smtClean="0">
                <a:cs typeface="Akhbar MT" pitchFamily="2" charset="-78"/>
              </a:rPr>
              <a:t>شباب </a:t>
            </a:r>
            <a:r>
              <a:rPr lang="ar-SA" sz="2400" dirty="0">
                <a:cs typeface="Akhbar MT" pitchFamily="2" charset="-78"/>
              </a:rPr>
              <a:t>اليوم </a:t>
            </a:r>
            <a:r>
              <a:rPr lang="ar-SA" sz="2400" dirty="0" smtClean="0">
                <a:cs typeface="Akhbar MT" pitchFamily="2" charset="-78"/>
              </a:rPr>
              <a:t>خاضع </a:t>
            </a:r>
            <a:r>
              <a:rPr lang="ar-SA" sz="2400" dirty="0">
                <a:solidFill>
                  <a:srgbClr val="FF0000"/>
                </a:solidFill>
                <a:cs typeface="Akhbar MT" pitchFamily="2" charset="-78"/>
              </a:rPr>
              <a:t>لتطبيع اجتماعيّ في إطار عولمة </a:t>
            </a:r>
            <a:r>
              <a:rPr lang="ar-SA" sz="2400" dirty="0" smtClean="0">
                <a:solidFill>
                  <a:srgbClr val="FF0000"/>
                </a:solidFill>
                <a:cs typeface="Akhbar MT" pitchFamily="2" charset="-78"/>
              </a:rPr>
              <a:t>العلاقة </a:t>
            </a:r>
            <a:r>
              <a:rPr lang="ar-SA" sz="2400" dirty="0">
                <a:solidFill>
                  <a:srgbClr val="FF0000"/>
                </a:solidFill>
                <a:cs typeface="Akhbar MT" pitchFamily="2" charset="-78"/>
              </a:rPr>
              <a:t>بسوق الشغل</a:t>
            </a:r>
            <a:r>
              <a:rPr lang="ar-SA" sz="2400" dirty="0">
                <a:cs typeface="Akhbar MT" pitchFamily="2" charset="-78"/>
              </a:rPr>
              <a:t>، مثلما تطبع نمط الحياة ونمط الاستهلاك والانتماء </a:t>
            </a:r>
            <a:r>
              <a:rPr lang="ar-SA" sz="2400" dirty="0" smtClean="0">
                <a:cs typeface="Akhbar MT" pitchFamily="2" charset="-78"/>
              </a:rPr>
              <a:t>الثقافي.</a:t>
            </a:r>
            <a:endParaRPr lang="ar-MA" sz="2400" dirty="0">
              <a:cs typeface="Akhbar MT" pitchFamily="2" charset="-78"/>
            </a:endParaRPr>
          </a:p>
          <a:p>
            <a:pPr lvl="2" algn="r" rtl="1"/>
            <a:r>
              <a:rPr lang="ar-SA" sz="2400" dirty="0" smtClean="0">
                <a:cs typeface="Akhbar MT" pitchFamily="2" charset="-78"/>
              </a:rPr>
              <a:t>الشباب </a:t>
            </a:r>
            <a:r>
              <a:rPr lang="ar-SA" sz="2400" dirty="0">
                <a:cs typeface="Akhbar MT" pitchFamily="2" charset="-78"/>
              </a:rPr>
              <a:t>في سياق العولمة هو «</a:t>
            </a:r>
            <a:r>
              <a:rPr lang="ar-SA" sz="2400" dirty="0">
                <a:solidFill>
                  <a:srgbClr val="FF0000"/>
                </a:solidFill>
                <a:cs typeface="Akhbar MT" pitchFamily="2" charset="-78"/>
              </a:rPr>
              <a:t>وعيهم وحساسيتهم تجاه الظرفية»</a:t>
            </a:r>
            <a:r>
              <a:rPr lang="ar-SA" sz="2400" dirty="0">
                <a:cs typeface="Akhbar MT" pitchFamily="2" charset="-78"/>
              </a:rPr>
              <a:t>، </a:t>
            </a:r>
            <a:r>
              <a:rPr lang="ar-SA" sz="2400" dirty="0" smtClean="0">
                <a:cs typeface="Akhbar MT" pitchFamily="2" charset="-78"/>
              </a:rPr>
              <a:t>ذلك </a:t>
            </a:r>
            <a:r>
              <a:rPr lang="ar-SA" sz="2400" dirty="0">
                <a:cs typeface="Akhbar MT" pitchFamily="2" charset="-78"/>
              </a:rPr>
              <a:t>أنّ الأزَمات المُجُتمعية، </a:t>
            </a:r>
            <a:r>
              <a:rPr lang="ar-SA" sz="2400" dirty="0" smtClean="0">
                <a:cs typeface="Akhbar MT" pitchFamily="2" charset="-78"/>
              </a:rPr>
              <a:t>سياسية </a:t>
            </a:r>
            <a:r>
              <a:rPr lang="ar-SA" sz="2400" dirty="0">
                <a:cs typeface="Akhbar MT" pitchFamily="2" charset="-78"/>
              </a:rPr>
              <a:t>أمْ اقتصاديّة أمْ ثقافية يكونُ لها مفعول وصدى على الشباب. </a:t>
            </a:r>
            <a:endParaRPr lang="ar-MA" sz="2400" dirty="0">
              <a:cs typeface="Akhbar MT" pitchFamily="2" charset="-78"/>
            </a:endParaRPr>
          </a:p>
          <a:p>
            <a:pPr lvl="2" algn="r" rtl="1"/>
            <a:r>
              <a:rPr lang="ar-SA" sz="2400" dirty="0" smtClean="0">
                <a:cs typeface="Akhbar MT" pitchFamily="2" charset="-78"/>
              </a:rPr>
              <a:t>الشباب يشكّل </a:t>
            </a:r>
            <a:r>
              <a:rPr lang="ar-SA" sz="2400" dirty="0">
                <a:cs typeface="Akhbar MT" pitchFamily="2" charset="-78"/>
              </a:rPr>
              <a:t>هدفا </a:t>
            </a:r>
            <a:r>
              <a:rPr lang="ar-SA" sz="2400" dirty="0">
                <a:solidFill>
                  <a:srgbClr val="FF0000"/>
                </a:solidFill>
                <a:cs typeface="Akhbar MT" pitchFamily="2" charset="-78"/>
              </a:rPr>
              <a:t>للإنتاج ولاستهلاك السوق. </a:t>
            </a:r>
            <a:r>
              <a:rPr lang="ar-SA" sz="2400" dirty="0" smtClean="0">
                <a:solidFill>
                  <a:srgbClr val="FF0000"/>
                </a:solidFill>
                <a:cs typeface="Akhbar MT" pitchFamily="2" charset="-78"/>
              </a:rPr>
              <a:t>الاقتصاد </a:t>
            </a:r>
            <a:r>
              <a:rPr lang="ar-SA" sz="2400" dirty="0">
                <a:solidFill>
                  <a:srgbClr val="FF0000"/>
                </a:solidFill>
                <a:cs typeface="Akhbar MT" pitchFamily="2" charset="-78"/>
              </a:rPr>
              <a:t>يدور حول صناعة « الشباب الدائم». </a:t>
            </a:r>
            <a:r>
              <a:rPr lang="ar-SA" sz="2400" dirty="0">
                <a:cs typeface="Akhbar MT" pitchFamily="2" charset="-78"/>
              </a:rPr>
              <a:t>إنتاج واستهلاك الألبسة وأدوات التجميل والمنتوج الثقافي والموسيقيّ، والألعاب الإلكترونية، </a:t>
            </a:r>
            <a:r>
              <a:rPr lang="ar-SA" sz="2400" dirty="0" smtClean="0">
                <a:cs typeface="Akhbar MT" pitchFamily="2" charset="-78"/>
              </a:rPr>
              <a:t>يشعر </a:t>
            </a:r>
            <a:r>
              <a:rPr lang="ar-SA" sz="2400" dirty="0">
                <a:cs typeface="Akhbar MT" pitchFamily="2" charset="-78"/>
              </a:rPr>
              <a:t>شبابنا بإحباط سببه أوضاعهم الهشّة وصعوبة الولوج إلى الاستهلاك الجامح الذي توفّره السوق العالمية والمحلّيّة التي تستهدفهم.</a:t>
            </a:r>
            <a:br>
              <a:rPr lang="ar-SA" sz="2400" dirty="0">
                <a:cs typeface="Akhbar MT" pitchFamily="2" charset="-78"/>
              </a:rPr>
            </a:br>
            <a:endParaRPr lang="fr-FR" sz="2400" dirty="0">
              <a:cs typeface="Akhbar MT" pitchFamily="2" charset="-78"/>
            </a:endParaRPr>
          </a:p>
        </p:txBody>
      </p:sp>
    </p:spTree>
    <p:extLst>
      <p:ext uri="{BB962C8B-B14F-4D97-AF65-F5344CB8AC3E}">
        <p14:creationId xmlns:p14="http://schemas.microsoft.com/office/powerpoint/2010/main" val="370118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المهمات الاساسية لسكرتارية الشباب + التحديات</a:t>
            </a:r>
            <a:endParaRPr lang="fr-FR" dirty="0"/>
          </a:p>
        </p:txBody>
      </p:sp>
      <p:sp>
        <p:nvSpPr>
          <p:cNvPr id="3" name="Espace réservé du contenu 2"/>
          <p:cNvSpPr>
            <a:spLocks noGrp="1"/>
          </p:cNvSpPr>
          <p:nvPr>
            <p:ph sz="quarter" idx="13"/>
          </p:nvPr>
        </p:nvSpPr>
        <p:spPr>
          <a:xfrm>
            <a:off x="228600" y="990600"/>
            <a:ext cx="11963400" cy="3424107"/>
          </a:xfrm>
        </p:spPr>
        <p:txBody>
          <a:bodyPr>
            <a:noAutofit/>
          </a:bodyPr>
          <a:lstStyle/>
          <a:p>
            <a:pPr lvl="1" algn="r" rtl="1"/>
            <a:r>
              <a:rPr lang="ar-MA" sz="3600" b="1" dirty="0" smtClean="0">
                <a:solidFill>
                  <a:srgbClr val="FF0000"/>
                </a:solidFill>
                <a:cs typeface="Akhbar MT" pitchFamily="2" charset="-78"/>
              </a:rPr>
              <a:t>الملفات الاساسية لعمل السكرتارية </a:t>
            </a:r>
          </a:p>
          <a:p>
            <a:pPr lvl="2" algn="r" rtl="1"/>
            <a:r>
              <a:rPr lang="ar-MA" sz="2800" dirty="0" smtClean="0">
                <a:solidFill>
                  <a:srgbClr val="FF0000"/>
                </a:solidFill>
                <a:cs typeface="Akhbar MT" pitchFamily="2" charset="-78"/>
              </a:rPr>
              <a:t>الملف التنظيمي  </a:t>
            </a:r>
            <a:r>
              <a:rPr lang="ar-MA" sz="2800" dirty="0" smtClean="0">
                <a:cs typeface="Akhbar MT" pitchFamily="2" charset="-78"/>
              </a:rPr>
              <a:t>( التنظيم الجيد للسكرتارية هو اساس نجاحها في مهامها القائم على العمل الجماعي وفي نفس الاتجاه </a:t>
            </a:r>
          </a:p>
          <a:p>
            <a:pPr lvl="2" algn="r" rtl="1"/>
            <a:r>
              <a:rPr lang="ar-MA" sz="2800" dirty="0" smtClean="0">
                <a:solidFill>
                  <a:srgbClr val="FF0000"/>
                </a:solidFill>
                <a:cs typeface="Akhbar MT" pitchFamily="2" charset="-78"/>
              </a:rPr>
              <a:t>ملف استقبال وادماج الشباب في الحياة النقابية </a:t>
            </a:r>
            <a:r>
              <a:rPr lang="ar-MA" sz="2800" dirty="0" smtClean="0">
                <a:cs typeface="Akhbar MT" pitchFamily="2" charset="-78"/>
              </a:rPr>
              <a:t>( استقبال جيد للشباب الجدد </a:t>
            </a:r>
            <a:r>
              <a:rPr lang="ar-MA" sz="2800" dirty="0" err="1" smtClean="0">
                <a:cs typeface="Akhbar MT" pitchFamily="2" charset="-78"/>
              </a:rPr>
              <a:t>وتنمظيم</a:t>
            </a:r>
            <a:r>
              <a:rPr lang="ar-MA" sz="2800" dirty="0" smtClean="0">
                <a:cs typeface="Akhbar MT" pitchFamily="2" charset="-78"/>
              </a:rPr>
              <a:t> لقاءات للتعريف بالعمل النقابي والبنيات التنظيمية المحلية والوطنية والمركزية - يمكن تكليف شاب بمهمة الاستقبال والاتصال بالشباب العامل في مواقع العمل </a:t>
            </a:r>
          </a:p>
          <a:p>
            <a:pPr lvl="2" algn="r" rtl="1"/>
            <a:r>
              <a:rPr lang="ar-MA" sz="2800" dirty="0" smtClean="0">
                <a:solidFill>
                  <a:srgbClr val="FF0000"/>
                </a:solidFill>
                <a:cs typeface="Akhbar MT" pitchFamily="2" charset="-78"/>
              </a:rPr>
              <a:t>ملف التواصل والتكوين </a:t>
            </a:r>
            <a:r>
              <a:rPr lang="ar-MA" sz="2800" dirty="0" smtClean="0">
                <a:cs typeface="Akhbar MT" pitchFamily="2" charset="-78"/>
              </a:rPr>
              <a:t>( تنظيم لقاءات تكوينية  للشباب للتعريف بالحقوق او بالنقابة  او بالسكرتارية – تنظيم جامعات صيفية محلية للشباب </a:t>
            </a:r>
          </a:p>
          <a:p>
            <a:pPr lvl="2" algn="r" rtl="1"/>
            <a:r>
              <a:rPr lang="ar-MA" sz="2800" dirty="0" smtClean="0">
                <a:solidFill>
                  <a:srgbClr val="FF0000"/>
                </a:solidFill>
                <a:cs typeface="Akhbar MT" pitchFamily="2" charset="-78"/>
              </a:rPr>
              <a:t>ملف المشاركة في الحياة النقابية  </a:t>
            </a:r>
            <a:r>
              <a:rPr lang="ar-MA" sz="2800" dirty="0" smtClean="0">
                <a:cs typeface="Akhbar MT" pitchFamily="2" charset="-78"/>
              </a:rPr>
              <a:t>( تمثيل الشباب في الاجهزة القيادية المحلية والوطنية والمركزية ) اشراك الشباب في اللجان الثنائية لجنة المقاولة لجان الصحة والسلامة عند كتابة محاضر اتفاق او اتفاقية جماعية في </a:t>
            </a:r>
            <a:r>
              <a:rPr lang="ar-MA" sz="2800" dirty="0" err="1" smtClean="0">
                <a:cs typeface="Akhbar MT" pitchFamily="2" charset="-78"/>
              </a:rPr>
              <a:t>السكرتاريات</a:t>
            </a:r>
            <a:r>
              <a:rPr lang="ar-MA" sz="2800" dirty="0" smtClean="0">
                <a:cs typeface="Akhbar MT" pitchFamily="2" charset="-78"/>
              </a:rPr>
              <a:t> </a:t>
            </a:r>
            <a:r>
              <a:rPr lang="ar-MA" sz="2800" dirty="0" err="1" smtClean="0">
                <a:cs typeface="Akhbar MT" pitchFamily="2" charset="-78"/>
              </a:rPr>
              <a:t>الموضوعاتية</a:t>
            </a:r>
            <a:r>
              <a:rPr lang="ar-MA" sz="2800" dirty="0" smtClean="0">
                <a:cs typeface="Akhbar MT" pitchFamily="2" charset="-78"/>
              </a:rPr>
              <a:t> المحلية </a:t>
            </a:r>
          </a:p>
          <a:p>
            <a:pPr lvl="2" algn="r" rtl="1"/>
            <a:endParaRPr lang="ar-MA" sz="2800" dirty="0" smtClean="0">
              <a:cs typeface="Akhbar MT" pitchFamily="2" charset="-78"/>
            </a:endParaRPr>
          </a:p>
          <a:p>
            <a:pPr lvl="2" algn="r" rtl="1"/>
            <a:endParaRPr lang="ar-MA" sz="28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335116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152400" y="914400"/>
            <a:ext cx="12039600" cy="3424107"/>
          </a:xfrm>
        </p:spPr>
        <p:txBody>
          <a:bodyPr>
            <a:noAutofit/>
          </a:bodyPr>
          <a:lstStyle/>
          <a:p>
            <a:pPr lvl="1" algn="r" rtl="1"/>
            <a:r>
              <a:rPr lang="ar-MA" sz="3200" b="1" dirty="0" smtClean="0">
                <a:solidFill>
                  <a:srgbClr val="FF0000"/>
                </a:solidFill>
                <a:cs typeface="Akhbar MT" pitchFamily="2" charset="-78"/>
              </a:rPr>
              <a:t>التنظيم النقابي في حاجة الى الشباب المنقب : العمل من اجل تحسين صورة العمل النقابي بعقل منفتح </a:t>
            </a:r>
          </a:p>
          <a:p>
            <a:pPr lvl="2" algn="r" rtl="1"/>
            <a:r>
              <a:rPr lang="ar-MA" sz="2400" b="1" dirty="0" smtClean="0">
                <a:solidFill>
                  <a:srgbClr val="FF0000"/>
                </a:solidFill>
                <a:cs typeface="Akhbar MT" pitchFamily="2" charset="-78"/>
              </a:rPr>
              <a:t>تحضير</a:t>
            </a:r>
            <a:r>
              <a:rPr lang="ar-MA" sz="2000" dirty="0" smtClean="0">
                <a:cs typeface="Akhbar MT" pitchFamily="2" charset="-78"/>
              </a:rPr>
              <a:t> الشباب قبل الدخول لعالم الشغل </a:t>
            </a:r>
          </a:p>
          <a:p>
            <a:pPr lvl="2" algn="r" rtl="1"/>
            <a:r>
              <a:rPr lang="ar-MA" sz="2800" b="1" dirty="0" smtClean="0">
                <a:solidFill>
                  <a:srgbClr val="FF0000"/>
                </a:solidFill>
                <a:cs typeface="Akhbar MT" pitchFamily="2" charset="-78"/>
              </a:rPr>
              <a:t>الانفتاح</a:t>
            </a:r>
            <a:r>
              <a:rPr lang="ar-MA" sz="2000" dirty="0" smtClean="0">
                <a:cs typeface="Akhbar MT" pitchFamily="2" charset="-78"/>
              </a:rPr>
              <a:t> على مؤسسات التكوين المهني والجامعي قبل الدخول الى سوق الشغل لتقديم قيم العمل النقابي  فالشباب لديهم الجاهزية لتقبل وتبني هذه القيم والعمل بها في فترة الاشتغال </a:t>
            </a:r>
          </a:p>
          <a:p>
            <a:pPr lvl="2" algn="r" rtl="1"/>
            <a:r>
              <a:rPr lang="ar-MA" sz="2400" b="1" dirty="0" smtClean="0">
                <a:solidFill>
                  <a:srgbClr val="FF0000"/>
                </a:solidFill>
                <a:cs typeface="Akhbar MT" pitchFamily="2" charset="-78"/>
              </a:rPr>
              <a:t>تقديم خدمات خاصة </a:t>
            </a:r>
            <a:r>
              <a:rPr lang="ar-MA" sz="2000" dirty="0" smtClean="0">
                <a:cs typeface="Akhbar MT" pitchFamily="2" charset="-78"/>
              </a:rPr>
              <a:t>– تنظيم لقاءات حول علاقات الشغل الفردية والجماعية  ومعطيات عن عالم التشغيل بالقطاعات العامة والخاصة عروض حول العمل اللائق وبعض مقتضيات مدونة الشغل ( الاجور مدة العمل عقدة الشغل ...) </a:t>
            </a:r>
          </a:p>
          <a:p>
            <a:pPr lvl="2" algn="r" rtl="1"/>
            <a:r>
              <a:rPr lang="ar-MA" sz="2000" dirty="0" smtClean="0">
                <a:cs typeface="Akhbar MT" pitchFamily="2" charset="-78"/>
              </a:rPr>
              <a:t>تنظيم لقاءات تكوينية  واخبارية مع الشباب العاطل </a:t>
            </a:r>
          </a:p>
          <a:p>
            <a:pPr lvl="2" algn="r" rtl="1"/>
            <a:r>
              <a:rPr lang="ar-MA" sz="2400" b="1" dirty="0" smtClean="0">
                <a:solidFill>
                  <a:srgbClr val="FF0000"/>
                </a:solidFill>
                <a:cs typeface="Akhbar MT" pitchFamily="2" charset="-78"/>
              </a:rPr>
              <a:t>تصميم برنامج تواصلي </a:t>
            </a:r>
            <a:r>
              <a:rPr lang="ar-MA" sz="2000" dirty="0" smtClean="0">
                <a:cs typeface="Akhbar MT" pitchFamily="2" charset="-78"/>
              </a:rPr>
              <a:t>( الشباب يتحدث للشباب ) تحضير شباب نقابي لتنشيط لقاءات شبابية ( </a:t>
            </a:r>
          </a:p>
          <a:p>
            <a:pPr lvl="2" algn="r" rtl="1"/>
            <a:r>
              <a:rPr lang="ar-MA" sz="2400" b="1" dirty="0" smtClean="0">
                <a:solidFill>
                  <a:srgbClr val="FF0000"/>
                </a:solidFill>
                <a:cs typeface="Akhbar MT" pitchFamily="2" charset="-78"/>
              </a:rPr>
              <a:t>تطوير العمل بشبكات التواصل الاجتماعي </a:t>
            </a:r>
            <a:r>
              <a:rPr lang="ar-MA" sz="2000" dirty="0" smtClean="0">
                <a:cs typeface="Akhbar MT" pitchFamily="2" charset="-78"/>
              </a:rPr>
              <a:t>( الشباب يوجد هناك )  لكن بالرغم من اهمية شبكات التواصل الاجتماعي فيجب الاهتمام بنوعية الرسالة التي هي اهم من الوسيلة </a:t>
            </a:r>
          </a:p>
          <a:p>
            <a:pPr lvl="2" algn="r" rtl="1"/>
            <a:r>
              <a:rPr lang="ar-MA" sz="2400" b="1" dirty="0" smtClean="0">
                <a:solidFill>
                  <a:srgbClr val="FF0000"/>
                </a:solidFill>
                <a:cs typeface="Akhbar MT" pitchFamily="2" charset="-78"/>
              </a:rPr>
              <a:t>برنامج لقيادة حملات </a:t>
            </a:r>
            <a:r>
              <a:rPr lang="ar-MA" sz="2000" dirty="0" smtClean="0">
                <a:cs typeface="Akhbar MT" pitchFamily="2" charset="-78"/>
              </a:rPr>
              <a:t>تعبئة تستهدف الشباب العامل </a:t>
            </a:r>
          </a:p>
          <a:p>
            <a:pPr lvl="2" algn="r" rtl="1"/>
            <a:r>
              <a:rPr lang="ar-MA" sz="2000" dirty="0" smtClean="0">
                <a:cs typeface="Akhbar MT" pitchFamily="2" charset="-78"/>
              </a:rPr>
              <a:t>ضرورة تنظيم شبابي مركزي وقطاعي وترابي مع مسؤول للعمل مع الشباب  في الميدان تصميم البرامج الخاصة  مع ضمان مشاركة واسعة للشباب المنقب والمنظم </a:t>
            </a:r>
          </a:p>
          <a:p>
            <a:pPr marL="914400" lvl="2" indent="0" algn="r" rtl="1">
              <a:buNone/>
            </a:pPr>
            <a:endParaRPr lang="ar-MA" sz="2000" dirty="0" smtClean="0">
              <a:cs typeface="Akhbar MT" pitchFamily="2" charset="-78"/>
            </a:endParaRPr>
          </a:p>
          <a:p>
            <a:pPr lvl="2" algn="r" rtl="1"/>
            <a:endParaRPr lang="ar-MA" sz="2000" dirty="0" smtClean="0">
              <a:cs typeface="Akhbar MT" pitchFamily="2" charset="-78"/>
            </a:endParaRPr>
          </a:p>
          <a:p>
            <a:pPr marL="2286000" lvl="5" indent="0" algn="r" rtl="1">
              <a:buNone/>
            </a:pPr>
            <a:endParaRPr lang="ar-MA" sz="1800" dirty="0" smtClean="0">
              <a:cs typeface="Akhbar MT" pitchFamily="2" charset="-78"/>
            </a:endParaRPr>
          </a:p>
          <a:p>
            <a:pPr marL="914400" lvl="2" indent="0" algn="r" rtl="1">
              <a:buNone/>
            </a:pPr>
            <a:endParaRPr lang="ar-MA" sz="2000" dirty="0" smtClean="0">
              <a:cs typeface="Akhbar MT" pitchFamily="2" charset="-78"/>
            </a:endParaRPr>
          </a:p>
          <a:p>
            <a:pPr marL="914400" lvl="2" indent="0" algn="r" rtl="1">
              <a:buNone/>
            </a:pPr>
            <a:endParaRPr lang="fr-FR" sz="2000" dirty="0">
              <a:cs typeface="Akhbar MT" pitchFamily="2" charset="-78"/>
            </a:endParaRPr>
          </a:p>
        </p:txBody>
      </p:sp>
    </p:spTree>
    <p:extLst>
      <p:ext uri="{BB962C8B-B14F-4D97-AF65-F5344CB8AC3E}">
        <p14:creationId xmlns:p14="http://schemas.microsoft.com/office/powerpoint/2010/main" val="2483199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0" y="1295400"/>
            <a:ext cx="12192000" cy="3424107"/>
          </a:xfrm>
        </p:spPr>
        <p:txBody>
          <a:bodyPr>
            <a:noAutofit/>
          </a:bodyPr>
          <a:lstStyle/>
          <a:p>
            <a:pPr lvl="1" algn="r" rtl="1"/>
            <a:r>
              <a:rPr lang="ar-MA" sz="3200" b="1" dirty="0" smtClean="0">
                <a:solidFill>
                  <a:srgbClr val="FF0000"/>
                </a:solidFill>
                <a:cs typeface="Akhbar MT" pitchFamily="2" charset="-78"/>
              </a:rPr>
              <a:t>التنظيم النقابي في حاجة الى الشباب المنقب : العمل من اجل تحسين صورة العمل النقابي بعقل منفتح </a:t>
            </a:r>
          </a:p>
          <a:p>
            <a:pPr lvl="2" algn="r" rtl="1"/>
            <a:r>
              <a:rPr lang="ar-MA" sz="3200" b="1" dirty="0" smtClean="0">
                <a:solidFill>
                  <a:srgbClr val="FF0000"/>
                </a:solidFill>
                <a:cs typeface="Akhbar MT" pitchFamily="2" charset="-78"/>
              </a:rPr>
              <a:t>التحدي رقم واحد ( التحديات الخارجية )</a:t>
            </a:r>
          </a:p>
          <a:p>
            <a:pPr lvl="3" algn="r" rtl="1"/>
            <a:r>
              <a:rPr lang="ar-MA" sz="2800" dirty="0" smtClean="0">
                <a:cs typeface="Akhbar MT" pitchFamily="2" charset="-78"/>
              </a:rPr>
              <a:t>القانون لا يسمح بتنظيم الشباب في مرحلة </a:t>
            </a:r>
            <a:r>
              <a:rPr lang="ar-MA" sz="2800" dirty="0" err="1" smtClean="0">
                <a:cs typeface="Akhbar MT" pitchFamily="2" charset="-78"/>
              </a:rPr>
              <a:t>التمدرس</a:t>
            </a:r>
            <a:r>
              <a:rPr lang="ar-MA" sz="2800" dirty="0" smtClean="0">
                <a:cs typeface="Akhbar MT" pitchFamily="2" charset="-78"/>
              </a:rPr>
              <a:t> في العمل النقابي هذا المعطى لا يمكن ان يكون سببا في تجاهل العمل معهم </a:t>
            </a:r>
          </a:p>
          <a:p>
            <a:pPr lvl="3" algn="r" rtl="1"/>
            <a:r>
              <a:rPr lang="ar-MA" sz="2800" dirty="0" smtClean="0">
                <a:cs typeface="Akhbar MT" pitchFamily="2" charset="-78"/>
              </a:rPr>
              <a:t>لا بد من تصميم برامج </a:t>
            </a:r>
            <a:r>
              <a:rPr lang="ar-MA" sz="2800" dirty="0" err="1" smtClean="0">
                <a:cs typeface="Akhbar MT" pitchFamily="2" charset="-78"/>
              </a:rPr>
              <a:t>للاعلام</a:t>
            </a:r>
            <a:r>
              <a:rPr lang="ar-MA" sz="2800" dirty="0" smtClean="0">
                <a:cs typeface="Akhbar MT" pitchFamily="2" charset="-78"/>
              </a:rPr>
              <a:t> والتحسيس بقيم العمل النقابي </a:t>
            </a:r>
          </a:p>
          <a:p>
            <a:pPr lvl="2" algn="r" rtl="1"/>
            <a:r>
              <a:rPr lang="ar-MA" sz="3200" b="1" dirty="0" smtClean="0">
                <a:solidFill>
                  <a:srgbClr val="FF0000"/>
                </a:solidFill>
                <a:cs typeface="Akhbar MT" pitchFamily="2" charset="-78"/>
              </a:rPr>
              <a:t>التحدي رقم 2 ( التحديات الداخلية )</a:t>
            </a:r>
          </a:p>
          <a:p>
            <a:pPr lvl="3" algn="r" rtl="1"/>
            <a:r>
              <a:rPr lang="ar-MA" sz="2800" dirty="0" smtClean="0">
                <a:cs typeface="Akhbar MT" pitchFamily="2" charset="-78"/>
              </a:rPr>
              <a:t>يجب تشبيب الطبقة القيادية بالمؤسسات التنظيمية النقابية على المستوى المركزي القطاعي الترابي </a:t>
            </a:r>
          </a:p>
          <a:p>
            <a:pPr lvl="3" algn="r" rtl="1"/>
            <a:r>
              <a:rPr lang="ar-MA" sz="2800" dirty="0" smtClean="0">
                <a:cs typeface="Akhbar MT" pitchFamily="2" charset="-78"/>
              </a:rPr>
              <a:t>تحديد نسب محددة للشباب في القيادات النقابية </a:t>
            </a:r>
          </a:p>
          <a:p>
            <a:pPr marL="914400" lvl="2" indent="0" algn="r" rtl="1">
              <a:buNone/>
            </a:pPr>
            <a:endParaRPr lang="ar-MA" sz="3200" dirty="0" smtClean="0">
              <a:cs typeface="Akhbar MT" pitchFamily="2" charset="-78"/>
            </a:endParaRPr>
          </a:p>
          <a:p>
            <a:pPr lvl="2" algn="r" rtl="1"/>
            <a:endParaRPr lang="ar-MA" sz="3200" dirty="0" smtClean="0">
              <a:cs typeface="Akhbar MT" pitchFamily="2" charset="-78"/>
            </a:endParaRPr>
          </a:p>
          <a:p>
            <a:pPr marL="2286000" lvl="5" indent="0" algn="r" rtl="1">
              <a:buNone/>
            </a:pPr>
            <a:endParaRPr lang="ar-MA" sz="2800" dirty="0" smtClean="0">
              <a:cs typeface="Akhbar MT" pitchFamily="2" charset="-78"/>
            </a:endParaRPr>
          </a:p>
          <a:p>
            <a:pPr marL="914400" lvl="2" indent="0" algn="r" rtl="1">
              <a:buNone/>
            </a:pPr>
            <a:endParaRPr lang="ar-MA" sz="3200" dirty="0" smtClean="0">
              <a:cs typeface="Akhbar MT" pitchFamily="2" charset="-78"/>
            </a:endParaRPr>
          </a:p>
          <a:p>
            <a:pPr marL="914400" lvl="2" indent="0" algn="r" rtl="1">
              <a:buNone/>
            </a:pPr>
            <a:endParaRPr lang="fr-FR" sz="3200" dirty="0">
              <a:cs typeface="Akhbar MT" pitchFamily="2" charset="-78"/>
            </a:endParaRPr>
          </a:p>
        </p:txBody>
      </p:sp>
      <p:sp>
        <p:nvSpPr>
          <p:cNvPr id="5" name="Titre 1"/>
          <p:cNvSpPr>
            <a:spLocks noGrp="1"/>
          </p:cNvSpPr>
          <p:nvPr>
            <p:ph type="title"/>
          </p:nvPr>
        </p:nvSpPr>
        <p:spPr>
          <a:xfrm>
            <a:off x="913775" y="-2286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Tree>
    <p:extLst>
      <p:ext uri="{BB962C8B-B14F-4D97-AF65-F5344CB8AC3E}">
        <p14:creationId xmlns:p14="http://schemas.microsoft.com/office/powerpoint/2010/main" val="320032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76200"/>
            <a:ext cx="10364451" cy="1596177"/>
          </a:xfrm>
        </p:spPr>
        <p:txBody>
          <a:bodyPr/>
          <a:lstStyle/>
          <a:p>
            <a:r>
              <a:rPr lang="ar-MA" dirty="0" smtClean="0"/>
              <a:t>عناصر برنامج العمل </a:t>
            </a:r>
            <a:r>
              <a:rPr lang="ar-MA" dirty="0" err="1" smtClean="0"/>
              <a:t>لسكوتاريات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152400" y="1295400"/>
            <a:ext cx="12039600" cy="3424107"/>
          </a:xfrm>
        </p:spPr>
        <p:txBody>
          <a:bodyPr>
            <a:noAutofit/>
          </a:bodyPr>
          <a:lstStyle/>
          <a:p>
            <a:pPr lvl="1" algn="r" rtl="1"/>
            <a:r>
              <a:rPr lang="ar-MA" sz="3600" b="1" dirty="0" smtClean="0">
                <a:solidFill>
                  <a:srgbClr val="FF0000"/>
                </a:solidFill>
                <a:cs typeface="Akhbar MT" pitchFamily="2" charset="-78"/>
              </a:rPr>
              <a:t>يجب على النقابة تعزيز وتقوية مشاركة الشباب وتعبئتهم </a:t>
            </a:r>
          </a:p>
          <a:p>
            <a:pPr lvl="2" algn="r" rtl="1"/>
            <a:r>
              <a:rPr lang="ar-MA" sz="2800" dirty="0" smtClean="0">
                <a:solidFill>
                  <a:srgbClr val="FF0000"/>
                </a:solidFill>
                <a:cs typeface="Akhbar MT" pitchFamily="2" charset="-78"/>
              </a:rPr>
              <a:t>تنظيم دورات تكوينية </a:t>
            </a:r>
            <a:r>
              <a:rPr lang="ar-MA" sz="2800" dirty="0" smtClean="0">
                <a:cs typeface="Akhbar MT" pitchFamily="2" charset="-78"/>
              </a:rPr>
              <a:t>خاصة بالشباب لتقوية معارفهم ومؤهلاتهم بالعمل النقابي </a:t>
            </a:r>
          </a:p>
          <a:p>
            <a:pPr lvl="2" algn="r" rtl="1"/>
            <a:r>
              <a:rPr lang="ar-MA" sz="2800" dirty="0" smtClean="0">
                <a:solidFill>
                  <a:srgbClr val="FF0000"/>
                </a:solidFill>
                <a:cs typeface="Akhbar MT" pitchFamily="2" charset="-78"/>
              </a:rPr>
              <a:t>تنظيم دورات  تكوينية خاصة للقيادات </a:t>
            </a:r>
            <a:r>
              <a:rPr lang="ar-MA" sz="2800" dirty="0" smtClean="0">
                <a:cs typeface="Akhbar MT" pitchFamily="2" charset="-78"/>
              </a:rPr>
              <a:t>النقابية الشبابية  للتمكن من تصميم استراتيجيات التواصل والتنقيب  الخاصة بالشباب </a:t>
            </a:r>
          </a:p>
          <a:p>
            <a:pPr lvl="2" algn="r" rtl="1"/>
            <a:r>
              <a:rPr lang="ar-MA" sz="2800" dirty="0" smtClean="0">
                <a:solidFill>
                  <a:srgbClr val="FF0000"/>
                </a:solidFill>
                <a:cs typeface="Akhbar MT" pitchFamily="2" charset="-78"/>
              </a:rPr>
              <a:t>القيام بمجهودات تحليل الحاجيات </a:t>
            </a:r>
            <a:r>
              <a:rPr lang="ar-MA" sz="2800" dirty="0" smtClean="0">
                <a:cs typeface="Akhbar MT" pitchFamily="2" charset="-78"/>
              </a:rPr>
              <a:t>الخاصة بالشباب لمعرفة واقتراح الحلول والتي يجب ان تتم مع الشباب انفسهم </a:t>
            </a:r>
          </a:p>
          <a:p>
            <a:pPr lvl="2" algn="r" rtl="1"/>
            <a:r>
              <a:rPr lang="ar-MA" sz="2800" dirty="0" smtClean="0">
                <a:solidFill>
                  <a:srgbClr val="FF0000"/>
                </a:solidFill>
                <a:cs typeface="Akhbar MT" pitchFamily="2" charset="-78"/>
              </a:rPr>
              <a:t>اعطاء حق الكلمة والتصويت للشباب </a:t>
            </a:r>
            <a:r>
              <a:rPr lang="ar-MA" sz="2800" dirty="0" smtClean="0">
                <a:cs typeface="Akhbar MT" pitchFamily="2" charset="-78"/>
              </a:rPr>
              <a:t>وان يتمتعون بنفس الحقوق في التنظيم النقابي ( حق التصويت والترشح والانتداب ) طريقة النسبة الاكثر استعمالا </a:t>
            </a:r>
          </a:p>
          <a:p>
            <a:pPr lvl="2" algn="r" rtl="1"/>
            <a:r>
              <a:rPr lang="ar-MA" sz="2800" dirty="0" smtClean="0">
                <a:solidFill>
                  <a:srgbClr val="FF0000"/>
                </a:solidFill>
                <a:cs typeface="Akhbar MT" pitchFamily="2" charset="-78"/>
              </a:rPr>
              <a:t>ادراج مطالب الشباب العامل في لقاءات الحوار الاجتماعي </a:t>
            </a:r>
            <a:r>
              <a:rPr lang="ar-MA" sz="2800" dirty="0" smtClean="0">
                <a:cs typeface="Akhbar MT" pitchFamily="2" charset="-78"/>
              </a:rPr>
              <a:t>والقطاعي والمحلي وفي مجموع الاتفاقيات الجماعية </a:t>
            </a:r>
          </a:p>
          <a:p>
            <a:pPr lvl="2" algn="r" rtl="1"/>
            <a:r>
              <a:rPr lang="ar-MA" sz="2800" dirty="0" smtClean="0">
                <a:solidFill>
                  <a:srgbClr val="FF0000"/>
                </a:solidFill>
                <a:cs typeface="Akhbar MT" pitchFamily="2" charset="-78"/>
              </a:rPr>
              <a:t>الاهتمام اكثر بالسياسات العمومية </a:t>
            </a:r>
            <a:r>
              <a:rPr lang="ar-MA" sz="2800" dirty="0" smtClean="0">
                <a:cs typeface="Akhbar MT" pitchFamily="2" charset="-78"/>
              </a:rPr>
              <a:t>المتعلقة بالشباب وتقديم المقترحات </a:t>
            </a:r>
          </a:p>
          <a:p>
            <a:pPr lvl="2" algn="r" rtl="1"/>
            <a:endParaRPr lang="ar-MA" sz="28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17149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76200"/>
            <a:ext cx="10364451" cy="1596177"/>
          </a:xfrm>
        </p:spPr>
        <p:txBody>
          <a:bodyPr/>
          <a:lstStyle/>
          <a:p>
            <a:r>
              <a:rPr lang="ar-MA" dirty="0" smtClean="0"/>
              <a:t>عناصر برنامج العمل </a:t>
            </a:r>
            <a:r>
              <a:rPr lang="ar-MA" dirty="0" err="1" smtClean="0"/>
              <a:t>لسكوتاريات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0" y="1224093"/>
            <a:ext cx="12192000" cy="3424107"/>
          </a:xfrm>
        </p:spPr>
        <p:txBody>
          <a:bodyPr>
            <a:noAutofit/>
          </a:bodyPr>
          <a:lstStyle/>
          <a:p>
            <a:pPr lvl="1" algn="r" rtl="1"/>
            <a:r>
              <a:rPr lang="ar-MA" sz="3200" dirty="0" smtClean="0">
                <a:solidFill>
                  <a:srgbClr val="FF0000"/>
                </a:solidFill>
                <a:cs typeface="Akhbar MT" pitchFamily="2" charset="-78"/>
              </a:rPr>
              <a:t>يجب على النقابة تعزيز وتقوية مشاركة الشباب وتعبئتهم </a:t>
            </a:r>
          </a:p>
          <a:p>
            <a:pPr lvl="2" algn="r" rtl="1"/>
            <a:r>
              <a:rPr lang="ar-MA" sz="2800" dirty="0" smtClean="0">
                <a:solidFill>
                  <a:srgbClr val="FF0000"/>
                </a:solidFill>
                <a:cs typeface="Akhbar MT" pitchFamily="2" charset="-78"/>
              </a:rPr>
              <a:t>التحدي رقم 1 – الشباب يشكل تهديدا  </a:t>
            </a:r>
            <a:r>
              <a:rPr lang="fr-FR" sz="2800" dirty="0" smtClean="0">
                <a:cs typeface="Akhbar MT" pitchFamily="2" charset="-78"/>
              </a:rPr>
              <a:t>les jeunes son une menace </a:t>
            </a:r>
            <a:endParaRPr lang="ar-MA" sz="2800" dirty="0" smtClean="0">
              <a:cs typeface="Akhbar MT" pitchFamily="2" charset="-78"/>
            </a:endParaRPr>
          </a:p>
          <a:p>
            <a:pPr lvl="3" algn="r" rtl="1"/>
            <a:r>
              <a:rPr lang="ar-MA" sz="2400" dirty="0" smtClean="0">
                <a:cs typeface="Akhbar MT" pitchFamily="2" charset="-78"/>
              </a:rPr>
              <a:t>هناك تصور قائم بان الشباب مهيج </a:t>
            </a:r>
            <a:r>
              <a:rPr lang="fr-FR" sz="2400" dirty="0" smtClean="0">
                <a:cs typeface="Akhbar MT" pitchFamily="2" charset="-78"/>
              </a:rPr>
              <a:t>agitateurs </a:t>
            </a:r>
            <a:r>
              <a:rPr lang="ar-MA" sz="2400" dirty="0" smtClean="0">
                <a:cs typeface="Akhbar MT" pitchFamily="2" charset="-78"/>
              </a:rPr>
              <a:t> ويريد تغيير كل </a:t>
            </a:r>
            <a:r>
              <a:rPr lang="ar-MA" sz="2400" dirty="0" err="1" smtClean="0">
                <a:cs typeface="Akhbar MT" pitchFamily="2" charset="-78"/>
              </a:rPr>
              <a:t>شيئ</a:t>
            </a:r>
            <a:r>
              <a:rPr lang="ar-MA" sz="2400" dirty="0" smtClean="0">
                <a:cs typeface="Akhbar MT" pitchFamily="2" charset="-78"/>
              </a:rPr>
              <a:t> وهناك فرق كبير بين لغة الشباب ولغة المتمرسين وهي لا تساعد على العمل الجماعي وهدا يتطل الكثير من الجهد والصبر والانصات والتفاعل والقيم والاخلاق </a:t>
            </a:r>
          </a:p>
          <a:p>
            <a:pPr lvl="2" algn="r" rtl="1"/>
            <a:r>
              <a:rPr lang="ar-MA" sz="2800" dirty="0" smtClean="0">
                <a:solidFill>
                  <a:srgbClr val="FF0000"/>
                </a:solidFill>
                <a:cs typeface="Akhbar MT" pitchFamily="2" charset="-78"/>
              </a:rPr>
              <a:t>التحدي رقم 2 – ضعف الموارد </a:t>
            </a:r>
          </a:p>
          <a:p>
            <a:pPr lvl="3" algn="r" rtl="1"/>
            <a:r>
              <a:rPr lang="ar-MA" sz="2400" dirty="0" smtClean="0">
                <a:cs typeface="Akhbar MT" pitchFamily="2" charset="-78"/>
              </a:rPr>
              <a:t>موارد العمل النقابي تتجه بشكل عام نحو التراجع لكن تخصيص موارد للشباب من شانه ان يحسن من الموار العامة </a:t>
            </a:r>
          </a:p>
          <a:p>
            <a:pPr lvl="2" algn="r" rtl="1"/>
            <a:r>
              <a:rPr lang="ar-MA" sz="2800" dirty="0" smtClean="0">
                <a:solidFill>
                  <a:srgbClr val="FF0000"/>
                </a:solidFill>
                <a:cs typeface="Akhbar MT" pitchFamily="2" charset="-78"/>
              </a:rPr>
              <a:t>التحدي رقم 3 – ضعف </a:t>
            </a:r>
            <a:r>
              <a:rPr lang="ar-MA" sz="2800" dirty="0" err="1" smtClean="0">
                <a:solidFill>
                  <a:srgbClr val="FF0000"/>
                </a:solidFill>
                <a:cs typeface="Akhbar MT" pitchFamily="2" charset="-78"/>
              </a:rPr>
              <a:t>التاثير</a:t>
            </a:r>
            <a:r>
              <a:rPr lang="ar-MA" sz="2800" dirty="0" smtClean="0">
                <a:solidFill>
                  <a:srgbClr val="FF0000"/>
                </a:solidFill>
                <a:cs typeface="Akhbar MT" pitchFamily="2" charset="-78"/>
              </a:rPr>
              <a:t> السياسي </a:t>
            </a:r>
          </a:p>
          <a:p>
            <a:pPr lvl="3" algn="r" rtl="1"/>
            <a:r>
              <a:rPr lang="ar-MA" sz="2400" dirty="0" smtClean="0">
                <a:cs typeface="Akhbar MT" pitchFamily="2" charset="-78"/>
              </a:rPr>
              <a:t>التوجه العام لذى الشباب هو ضعف </a:t>
            </a:r>
            <a:r>
              <a:rPr lang="ar-MA" sz="2400" dirty="0" err="1" smtClean="0">
                <a:cs typeface="Akhbar MT" pitchFamily="2" charset="-78"/>
              </a:rPr>
              <a:t>التاثير</a:t>
            </a:r>
            <a:r>
              <a:rPr lang="ar-MA" sz="2400" dirty="0" smtClean="0">
                <a:cs typeface="Akhbar MT" pitchFamily="2" charset="-78"/>
              </a:rPr>
              <a:t> السياسي للمؤسسات النقابية على الدولة و النخب السياسية  وعمليات اتخاذ القرار في مجال السياسات العمومية </a:t>
            </a:r>
          </a:p>
          <a:p>
            <a:pPr lvl="3" algn="r" rtl="1"/>
            <a:r>
              <a:rPr lang="ar-MA" sz="2400" dirty="0" smtClean="0">
                <a:cs typeface="Akhbar MT" pitchFamily="2" charset="-78"/>
              </a:rPr>
              <a:t>الشباب يعتبر هذا مشكل اساسي فبدون </a:t>
            </a:r>
            <a:r>
              <a:rPr lang="ar-MA" sz="2400" dirty="0" err="1" smtClean="0">
                <a:cs typeface="Akhbar MT" pitchFamily="2" charset="-78"/>
              </a:rPr>
              <a:t>تاثير</a:t>
            </a:r>
            <a:r>
              <a:rPr lang="ar-MA" sz="2400" dirty="0" smtClean="0">
                <a:cs typeface="Akhbar MT" pitchFamily="2" charset="-78"/>
              </a:rPr>
              <a:t> سياسي فغير ممكن تغيير الوضع وحماية حقوق العمال </a:t>
            </a:r>
          </a:p>
          <a:p>
            <a:pPr lvl="2" algn="r" rtl="1"/>
            <a:endParaRPr lang="ar-MA" sz="28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392789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0" y="1066800"/>
            <a:ext cx="12192000" cy="3424107"/>
          </a:xfrm>
        </p:spPr>
        <p:txBody>
          <a:bodyPr>
            <a:noAutofit/>
          </a:bodyPr>
          <a:lstStyle/>
          <a:p>
            <a:pPr lvl="1" algn="r" rtl="1"/>
            <a:r>
              <a:rPr lang="ar-MA" sz="3200" b="1" dirty="0" smtClean="0">
                <a:solidFill>
                  <a:srgbClr val="FF0000"/>
                </a:solidFill>
                <a:cs typeface="Akhbar MT" pitchFamily="2" charset="-78"/>
              </a:rPr>
              <a:t>التواصل الداخلي والخارجي </a:t>
            </a:r>
          </a:p>
          <a:p>
            <a:pPr lvl="1" algn="r" rtl="1"/>
            <a:r>
              <a:rPr lang="ar-MA" sz="2000" b="1" dirty="0" smtClean="0">
                <a:cs typeface="Akhbar MT" pitchFamily="2" charset="-78"/>
              </a:rPr>
              <a:t>الشباب يعتبر التنظيم </a:t>
            </a:r>
            <a:r>
              <a:rPr lang="ar-MA" sz="2400" b="1" dirty="0" smtClean="0">
                <a:solidFill>
                  <a:srgbClr val="FF0000"/>
                </a:solidFill>
                <a:cs typeface="Akhbar MT" pitchFamily="2" charset="-78"/>
              </a:rPr>
              <a:t>النقابي تقليدي </a:t>
            </a:r>
            <a:r>
              <a:rPr lang="ar-MA" sz="2000" b="1" dirty="0" smtClean="0">
                <a:cs typeface="Akhbar MT" pitchFamily="2" charset="-78"/>
              </a:rPr>
              <a:t>وقديم ونكتفي بذاته وتاريخه ويمجد ماضيه </a:t>
            </a:r>
          </a:p>
          <a:p>
            <a:pPr lvl="1" algn="r" rtl="1"/>
            <a:r>
              <a:rPr lang="ar-MA" sz="2000" b="1" dirty="0" smtClean="0">
                <a:cs typeface="Akhbar MT" pitchFamily="2" charset="-78"/>
              </a:rPr>
              <a:t>الشباب يرفض </a:t>
            </a:r>
            <a:r>
              <a:rPr lang="ar-MA" sz="2000" b="1" dirty="0" smtClean="0">
                <a:solidFill>
                  <a:srgbClr val="FF0000"/>
                </a:solidFill>
                <a:cs typeface="Akhbar MT" pitchFamily="2" charset="-78"/>
              </a:rPr>
              <a:t>الالتزام </a:t>
            </a:r>
            <a:r>
              <a:rPr lang="ar-MA" sz="2000" b="1" dirty="0" err="1" smtClean="0">
                <a:solidFill>
                  <a:srgbClr val="FF0000"/>
                </a:solidFill>
                <a:cs typeface="Akhbar MT" pitchFamily="2" charset="-78"/>
              </a:rPr>
              <a:t>بشيئ</a:t>
            </a:r>
            <a:r>
              <a:rPr lang="ar-MA" sz="2000" b="1" dirty="0" smtClean="0">
                <a:solidFill>
                  <a:srgbClr val="FF0000"/>
                </a:solidFill>
                <a:cs typeface="Akhbar MT" pitchFamily="2" charset="-78"/>
              </a:rPr>
              <a:t> لا يمثله </a:t>
            </a:r>
            <a:r>
              <a:rPr lang="ar-MA" sz="2000" b="1" dirty="0" smtClean="0">
                <a:cs typeface="Akhbar MT" pitchFamily="2" charset="-78"/>
              </a:rPr>
              <a:t>ولا يعرف عن التاريخ النضالي ودور التنظيم النقابي في التغيرات التي ساهم فيها </a:t>
            </a:r>
          </a:p>
          <a:p>
            <a:pPr lvl="1" algn="r" rtl="1"/>
            <a:r>
              <a:rPr lang="ar-MA" sz="2000" b="1" dirty="0" smtClean="0">
                <a:cs typeface="Akhbar MT" pitchFamily="2" charset="-78"/>
              </a:rPr>
              <a:t>الشباب اليوم يعرف عن العمل النقابي </a:t>
            </a:r>
            <a:r>
              <a:rPr lang="ar-MA" sz="2000" b="1" dirty="0" smtClean="0">
                <a:solidFill>
                  <a:srgbClr val="FF0000"/>
                </a:solidFill>
                <a:cs typeface="Akhbar MT" pitchFamily="2" charset="-78"/>
              </a:rPr>
              <a:t>من الاعلام ووسائل التواصل الاجتماعي </a:t>
            </a:r>
            <a:r>
              <a:rPr lang="ar-MA" sz="2000" b="1" dirty="0" smtClean="0">
                <a:cs typeface="Akhbar MT" pitchFamily="2" charset="-78"/>
              </a:rPr>
              <a:t>واصدقائهم وعائلاتهم والتي غالبا ما تكون غير ايجابية </a:t>
            </a:r>
          </a:p>
          <a:p>
            <a:pPr lvl="1" algn="r" rtl="1"/>
            <a:r>
              <a:rPr lang="ar-MA" sz="2000" b="1" dirty="0" smtClean="0">
                <a:cs typeface="Akhbar MT" pitchFamily="2" charset="-78"/>
              </a:rPr>
              <a:t>النقابة مطروح عليها مهمة مركزية لتغيير هذه الصورة المهيمنة في عقول الشباب عن العمل النقابي </a:t>
            </a:r>
          </a:p>
          <a:p>
            <a:pPr lvl="2" algn="r" rtl="1"/>
            <a:r>
              <a:rPr lang="ar-MA" sz="1800" b="1" dirty="0" smtClean="0">
                <a:cs typeface="Akhbar MT" pitchFamily="2" charset="-78"/>
              </a:rPr>
              <a:t>النقابة عليها اجتياح مواقع العمل وتقديم وتوضيح واعلان عن البرامج والمطالب والقيم </a:t>
            </a:r>
            <a:r>
              <a:rPr lang="ar-MA" sz="1800" b="1" dirty="0" err="1" smtClean="0">
                <a:cs typeface="Akhbar MT" pitchFamily="2" charset="-78"/>
              </a:rPr>
              <a:t>والمتائج</a:t>
            </a:r>
            <a:r>
              <a:rPr lang="ar-MA" sz="1800" b="1" dirty="0" smtClean="0">
                <a:cs typeface="Akhbar MT" pitchFamily="2" charset="-78"/>
              </a:rPr>
              <a:t> </a:t>
            </a:r>
          </a:p>
          <a:p>
            <a:pPr lvl="2" algn="r" rtl="1"/>
            <a:r>
              <a:rPr lang="ar-MA" sz="1800" b="1" dirty="0" err="1" smtClean="0">
                <a:cs typeface="Akhbar MT" pitchFamily="2" charset="-78"/>
              </a:rPr>
              <a:t>اتمكين</a:t>
            </a:r>
            <a:r>
              <a:rPr lang="ar-MA" sz="1800" b="1" dirty="0" smtClean="0">
                <a:cs typeface="Akhbar MT" pitchFamily="2" charset="-78"/>
              </a:rPr>
              <a:t> العمال وخصوصا الشباب بأهمية العمل الجماعي المنظم بلغة ومناهج مبسطة وواضحة </a:t>
            </a:r>
          </a:p>
          <a:p>
            <a:pPr lvl="2" algn="r" rtl="1"/>
            <a:r>
              <a:rPr lang="ar-MA" sz="1800" b="1" dirty="0" smtClean="0">
                <a:cs typeface="Akhbar MT" pitchFamily="2" charset="-78"/>
              </a:rPr>
              <a:t>التركيز على الشباب النقابي لإخبار الشباب العامل </a:t>
            </a:r>
            <a:r>
              <a:rPr lang="fr-FR" sz="1800" b="1" dirty="0" smtClean="0">
                <a:cs typeface="Akhbar MT" pitchFamily="2" charset="-78"/>
              </a:rPr>
              <a:t>échanger l’information entre pairs</a:t>
            </a:r>
            <a:r>
              <a:rPr lang="ar-MA" sz="1800" b="1" dirty="0" smtClean="0">
                <a:cs typeface="Akhbar MT" pitchFamily="2" charset="-78"/>
              </a:rPr>
              <a:t> بالمنافع والايجابيات والفرص والانشطة النقابية </a:t>
            </a:r>
          </a:p>
          <a:p>
            <a:pPr lvl="2" algn="r" rtl="1"/>
            <a:r>
              <a:rPr lang="ar-MA" sz="1800" b="1" dirty="0" smtClean="0">
                <a:cs typeface="Akhbar MT" pitchFamily="2" charset="-78"/>
              </a:rPr>
              <a:t>تقديم الشباب وتشجيعهم  للمرور الى الخط الاول  </a:t>
            </a:r>
            <a:r>
              <a:rPr lang="fr-FR" sz="1800" b="1" dirty="0" smtClean="0">
                <a:cs typeface="Akhbar MT" pitchFamily="2" charset="-78"/>
              </a:rPr>
              <a:t>donner la visibilité aux jeunes en première ligne </a:t>
            </a:r>
            <a:r>
              <a:rPr lang="ar-MA" sz="1800" b="1" dirty="0" smtClean="0">
                <a:cs typeface="Akhbar MT" pitchFamily="2" charset="-78"/>
              </a:rPr>
              <a:t> ( اخد الكلمة  في التجمعات العامة تدبير اجتماعات </a:t>
            </a:r>
          </a:p>
          <a:p>
            <a:pPr lvl="2" algn="r" rtl="1"/>
            <a:r>
              <a:rPr lang="ar-MA" sz="1800" b="1" dirty="0" smtClean="0">
                <a:cs typeface="Akhbar MT" pitchFamily="2" charset="-78"/>
              </a:rPr>
              <a:t>تصميم نشرة خاصة بالشباب ( خلق شبكات تواصل ) </a:t>
            </a:r>
          </a:p>
          <a:p>
            <a:pPr lvl="2" algn="r" rtl="1"/>
            <a:r>
              <a:rPr lang="ar-MA" sz="1800" b="1" dirty="0" smtClean="0">
                <a:cs typeface="Akhbar MT" pitchFamily="2" charset="-78"/>
              </a:rPr>
              <a:t>تنظيم لقاءات للموسيقى والرياضة والجامعات الصيفية والمخيمات </a:t>
            </a:r>
          </a:p>
          <a:p>
            <a:pPr lvl="2" algn="r" rtl="1"/>
            <a:r>
              <a:rPr lang="ar-MA" sz="1800" b="1" dirty="0" smtClean="0">
                <a:cs typeface="Akhbar MT" pitchFamily="2" charset="-78"/>
              </a:rPr>
              <a:t>استعمال جيد للتكنولوجيات الحديثة للتواصل الداخلي والخارجي وحضور مكثف في وسائل التواصل الاجتماعي ( تصريحات فيديو ومضات اعلانية التعبئة حول موضوعات محددة </a:t>
            </a:r>
          </a:p>
          <a:p>
            <a:pPr lvl="2" algn="r" rtl="1"/>
            <a:endParaRPr lang="ar-MA" sz="1800" b="1" dirty="0" smtClean="0">
              <a:cs typeface="Akhbar MT" pitchFamily="2" charset="-78"/>
            </a:endParaRPr>
          </a:p>
          <a:p>
            <a:pPr marL="2286000" lvl="5" indent="0" algn="r" rtl="1">
              <a:buNone/>
            </a:pPr>
            <a:endParaRPr lang="ar-MA" sz="1600" b="1" dirty="0" smtClean="0">
              <a:cs typeface="Akhbar MT" pitchFamily="2" charset="-78"/>
            </a:endParaRPr>
          </a:p>
          <a:p>
            <a:pPr marL="914400" lvl="2" indent="0" algn="r" rtl="1">
              <a:buNone/>
            </a:pPr>
            <a:endParaRPr lang="ar-MA" sz="1800" b="1" dirty="0" smtClean="0">
              <a:cs typeface="Akhbar MT" pitchFamily="2" charset="-78"/>
            </a:endParaRPr>
          </a:p>
          <a:p>
            <a:pPr marL="914400" lvl="2" indent="0" algn="r" rtl="1">
              <a:buNone/>
            </a:pPr>
            <a:endParaRPr lang="fr-FR" sz="1800" b="1" dirty="0">
              <a:cs typeface="Akhbar MT" pitchFamily="2" charset="-78"/>
            </a:endParaRPr>
          </a:p>
        </p:txBody>
      </p:sp>
    </p:spTree>
    <p:extLst>
      <p:ext uri="{BB962C8B-B14F-4D97-AF65-F5344CB8AC3E}">
        <p14:creationId xmlns:p14="http://schemas.microsoft.com/office/powerpoint/2010/main" val="1985378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685800"/>
            <a:ext cx="11963400" cy="3424107"/>
          </a:xfrm>
        </p:spPr>
        <p:txBody>
          <a:bodyPr>
            <a:noAutofit/>
          </a:bodyPr>
          <a:lstStyle/>
          <a:p>
            <a:pPr lvl="1" algn="r" rtl="1"/>
            <a:r>
              <a:rPr lang="ar-MA" sz="3600" dirty="0" smtClean="0">
                <a:solidFill>
                  <a:srgbClr val="FF0000"/>
                </a:solidFill>
                <a:cs typeface="Akhbar MT" pitchFamily="2" charset="-78"/>
              </a:rPr>
              <a:t>التواصل الداخلي والخارجي </a:t>
            </a:r>
          </a:p>
          <a:p>
            <a:pPr lvl="2" algn="r" rtl="1"/>
            <a:r>
              <a:rPr lang="ar-MA" sz="2800" dirty="0" smtClean="0">
                <a:cs typeface="Akhbar MT" pitchFamily="2" charset="-78"/>
              </a:rPr>
              <a:t>من اجل استراتيجية  اعلامية وتواصلية على وسائل التواصل الاجتماعي تستهدف الشباب </a:t>
            </a:r>
          </a:p>
          <a:p>
            <a:pPr lvl="3" algn="r" rtl="1"/>
            <a:r>
              <a:rPr lang="ar-MA" sz="2400" b="1" dirty="0" smtClean="0">
                <a:solidFill>
                  <a:srgbClr val="FF0000"/>
                </a:solidFill>
                <a:cs typeface="Akhbar MT" pitchFamily="2" charset="-78"/>
              </a:rPr>
              <a:t>تحديد الاهداف </a:t>
            </a:r>
            <a:r>
              <a:rPr lang="ar-MA" sz="2400" dirty="0" smtClean="0">
                <a:cs typeface="Akhbar MT" pitchFamily="2" charset="-78"/>
              </a:rPr>
              <a:t>– ما هو الهدف من استعمال وسائل التواصل الاجتماعي ( اخبار – الانتماء – الانخراط – المشاركة - ) مهم جذا منذ البداية معرفة الهدف الاساسي – لا يجب استعمال </a:t>
            </a:r>
            <a:r>
              <a:rPr lang="ar-MA" sz="2400" dirty="0" err="1" smtClean="0">
                <a:cs typeface="Akhbar MT" pitchFamily="2" charset="-78"/>
              </a:rPr>
              <a:t>الفايسبوك</a:t>
            </a:r>
            <a:r>
              <a:rPr lang="ar-MA" sz="2400" dirty="0" smtClean="0">
                <a:cs typeface="Akhbar MT" pitchFamily="2" charset="-78"/>
              </a:rPr>
              <a:t> فقط لان الجميع على </a:t>
            </a:r>
            <a:r>
              <a:rPr lang="ar-MA" sz="2400" dirty="0" err="1" smtClean="0">
                <a:cs typeface="Akhbar MT" pitchFamily="2" charset="-78"/>
              </a:rPr>
              <a:t>الفايس</a:t>
            </a:r>
            <a:r>
              <a:rPr lang="ar-MA" sz="2400" dirty="0" smtClean="0">
                <a:cs typeface="Akhbar MT" pitchFamily="2" charset="-78"/>
              </a:rPr>
              <a:t> بوك – فهذا </a:t>
            </a:r>
            <a:r>
              <a:rPr lang="ar-MA" sz="2400" dirty="0" err="1" smtClean="0">
                <a:cs typeface="Akhbar MT" pitchFamily="2" charset="-78"/>
              </a:rPr>
              <a:t>مضعية</a:t>
            </a:r>
            <a:r>
              <a:rPr lang="ar-MA" sz="2400" dirty="0" smtClean="0">
                <a:cs typeface="Akhbar MT" pitchFamily="2" charset="-78"/>
              </a:rPr>
              <a:t> للوقت والجهد والموارد </a:t>
            </a:r>
          </a:p>
          <a:p>
            <a:pPr lvl="3" algn="r" rtl="1"/>
            <a:r>
              <a:rPr lang="ar-MA" sz="2400" b="1" dirty="0" smtClean="0">
                <a:solidFill>
                  <a:srgbClr val="FF0000"/>
                </a:solidFill>
                <a:cs typeface="Akhbar MT" pitchFamily="2" charset="-78"/>
              </a:rPr>
              <a:t>تحديد اهداف عملية وواقعية </a:t>
            </a:r>
            <a:r>
              <a:rPr lang="ar-MA" sz="2400" dirty="0" smtClean="0">
                <a:cs typeface="Akhbar MT" pitchFamily="2" charset="-78"/>
              </a:rPr>
              <a:t>( فلا يكفي خلق صفحة على </a:t>
            </a:r>
            <a:r>
              <a:rPr lang="ar-MA" sz="2400" dirty="0" err="1" smtClean="0">
                <a:cs typeface="Akhbar MT" pitchFamily="2" charset="-78"/>
              </a:rPr>
              <a:t>فايسبوك</a:t>
            </a:r>
            <a:r>
              <a:rPr lang="ar-MA" sz="2400" dirty="0" smtClean="0">
                <a:cs typeface="Akhbar MT" pitchFamily="2" charset="-78"/>
              </a:rPr>
              <a:t> </a:t>
            </a:r>
            <a:r>
              <a:rPr lang="ar-MA" sz="2400" dirty="0" err="1" smtClean="0">
                <a:cs typeface="Akhbar MT" pitchFamily="2" charset="-78"/>
              </a:rPr>
              <a:t>لاخبار</a:t>
            </a:r>
            <a:r>
              <a:rPr lang="ar-MA" sz="2400" dirty="0" smtClean="0">
                <a:cs typeface="Akhbar MT" pitchFamily="2" charset="-78"/>
              </a:rPr>
              <a:t> الشباب ( يجب استعمال الانظمة الخاصة التي توفرها وسائل التواصل الاجتماعي لمتابعة المعطيات التقييمية ( مع نهاية السنة 20 ./. من الشباب تم التواصل معهم و 10 /./.  تفاعلوا مع الصفحة </a:t>
            </a:r>
          </a:p>
          <a:p>
            <a:pPr lvl="3" algn="r" rtl="1"/>
            <a:r>
              <a:rPr lang="ar-MA" sz="2400" dirty="0" smtClean="0">
                <a:cs typeface="Akhbar MT" pitchFamily="2" charset="-78"/>
              </a:rPr>
              <a:t>استهداف الشباب في وسائل التواصل الاجتماعي  واستعمال الاليات المتاحة والمجانية للاستهداف </a:t>
            </a:r>
          </a:p>
          <a:p>
            <a:pPr lvl="3" algn="r" rtl="1"/>
            <a:r>
              <a:rPr lang="ar-MA" sz="2400" dirty="0" smtClean="0">
                <a:cs typeface="Akhbar MT" pitchFamily="2" charset="-78"/>
              </a:rPr>
              <a:t>خلق مجموعة التواصل الاجتماعي </a:t>
            </a:r>
          </a:p>
          <a:p>
            <a:pPr lvl="3" algn="r" rtl="1"/>
            <a:r>
              <a:rPr lang="ar-MA" sz="2400" dirty="0" smtClean="0">
                <a:cs typeface="Akhbar MT" pitchFamily="2" charset="-78"/>
              </a:rPr>
              <a:t>تطوير المحتويات الاستهدافية </a:t>
            </a:r>
          </a:p>
          <a:p>
            <a:pPr lvl="3" algn="r" rtl="1"/>
            <a:r>
              <a:rPr lang="ar-MA" sz="2400" dirty="0" smtClean="0">
                <a:cs typeface="Akhbar MT" pitchFamily="2" charset="-78"/>
              </a:rPr>
              <a:t>ابداع افكار  ومقترحات  خاصة بوسائل التواصل الاجتماعي </a:t>
            </a:r>
          </a:p>
          <a:p>
            <a:pPr marL="1371600" lvl="3" indent="0" algn="r" rtl="1">
              <a:buNone/>
            </a:pPr>
            <a:endParaRPr lang="ar-MA" sz="24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392422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995493"/>
            <a:ext cx="11963400" cy="3424107"/>
          </a:xfrm>
        </p:spPr>
        <p:txBody>
          <a:bodyPr>
            <a:noAutofit/>
          </a:bodyPr>
          <a:lstStyle/>
          <a:p>
            <a:pPr lvl="1" algn="r" rtl="1"/>
            <a:r>
              <a:rPr lang="ar-MA" sz="3600" dirty="0" smtClean="0">
                <a:solidFill>
                  <a:srgbClr val="FF0000"/>
                </a:solidFill>
                <a:cs typeface="Akhbar MT" pitchFamily="2" charset="-78"/>
              </a:rPr>
              <a:t>التواصل الداخلي والخارجي – التحديات </a:t>
            </a:r>
          </a:p>
          <a:p>
            <a:pPr lvl="1" algn="r" rtl="1"/>
            <a:r>
              <a:rPr lang="ar-MA" sz="3600" dirty="0" smtClean="0">
                <a:cs typeface="Akhbar MT" pitchFamily="2" charset="-78"/>
              </a:rPr>
              <a:t>التحدي 1 : الاستثمار في تصميم وتنفيذ استراتيجية خاصة بالشباب </a:t>
            </a:r>
          </a:p>
          <a:p>
            <a:pPr lvl="2" algn="r" rtl="1"/>
            <a:r>
              <a:rPr lang="ar-MA" sz="3200" dirty="0" smtClean="0">
                <a:cs typeface="Akhbar MT" pitchFamily="2" charset="-78"/>
              </a:rPr>
              <a:t>التحدي الاول للتنظيم النقابي وخصوصا عندما يتعلق الامر باستراتيجية للتواصل </a:t>
            </a:r>
          </a:p>
          <a:p>
            <a:pPr lvl="2" algn="r" rtl="1"/>
            <a:r>
              <a:rPr lang="ar-MA" sz="3200" dirty="0" smtClean="0">
                <a:cs typeface="Akhbar MT" pitchFamily="2" charset="-78"/>
              </a:rPr>
              <a:t>تغيير الاستراتيجية التواصلية – التواصل التقليدي المتجاوز في نظرية الشباب </a:t>
            </a:r>
          </a:p>
          <a:p>
            <a:pPr lvl="2" algn="r" rtl="1"/>
            <a:r>
              <a:rPr lang="ar-MA" sz="3200" dirty="0" smtClean="0">
                <a:cs typeface="Akhbar MT" pitchFamily="2" charset="-78"/>
              </a:rPr>
              <a:t>الواقع النقابي يتكلم : 0,12 </a:t>
            </a:r>
            <a:r>
              <a:rPr lang="fr-FR" sz="3200" dirty="0" smtClean="0">
                <a:cs typeface="Akhbar MT" pitchFamily="2" charset="-78"/>
              </a:rPr>
              <a:t>% </a:t>
            </a:r>
            <a:r>
              <a:rPr lang="ar-MA" sz="3200" dirty="0" smtClean="0">
                <a:cs typeface="Akhbar MT" pitchFamily="2" charset="-78"/>
              </a:rPr>
              <a:t> من مجموع العمليات التواصلية النقابية الكلاسيكية والعصرية موجه للشباب </a:t>
            </a:r>
          </a:p>
          <a:p>
            <a:pPr lvl="2" algn="r" rtl="1"/>
            <a:r>
              <a:rPr lang="ar-MA" sz="3200" dirty="0" smtClean="0">
                <a:cs typeface="Akhbar MT" pitchFamily="2" charset="-78"/>
              </a:rPr>
              <a:t>الخلاصة النقابية : الشباب ليس موضوع الاجندة  والانشطة العادية للتنظيمات النقابية </a:t>
            </a:r>
            <a:r>
              <a:rPr lang="ar-MA" sz="3200" dirty="0" err="1" smtClean="0">
                <a:cs typeface="Akhbar MT" pitchFamily="2" charset="-78"/>
              </a:rPr>
              <a:t>ولاتهتم</a:t>
            </a:r>
            <a:r>
              <a:rPr lang="ar-MA" sz="3200" dirty="0" smtClean="0">
                <a:cs typeface="Akhbar MT" pitchFamily="2" charset="-78"/>
              </a:rPr>
              <a:t> بشكل خاص بقضايا الشباب </a:t>
            </a:r>
          </a:p>
          <a:p>
            <a:pPr marL="914400" lvl="2" indent="0" algn="r" rtl="1">
              <a:buNone/>
            </a:pPr>
            <a:endParaRPr lang="ar-MA" sz="3200" dirty="0" smtClean="0">
              <a:solidFill>
                <a:srgbClr val="FF0000"/>
              </a:solidFill>
              <a:cs typeface="Akhbar MT" pitchFamily="2" charset="-78"/>
            </a:endParaRPr>
          </a:p>
          <a:p>
            <a:pPr marL="1371600" lvl="3" indent="0" algn="r" rtl="1">
              <a:buNone/>
            </a:pPr>
            <a:endParaRPr lang="ar-MA" sz="24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101252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995493"/>
            <a:ext cx="11963400" cy="3424107"/>
          </a:xfrm>
        </p:spPr>
        <p:txBody>
          <a:bodyPr>
            <a:noAutofit/>
          </a:bodyPr>
          <a:lstStyle/>
          <a:p>
            <a:pPr lvl="1" algn="r" rtl="1"/>
            <a:r>
              <a:rPr lang="ar-MA" sz="3600" dirty="0" smtClean="0">
                <a:solidFill>
                  <a:srgbClr val="FF0000"/>
                </a:solidFill>
                <a:cs typeface="Akhbar MT" pitchFamily="2" charset="-78"/>
              </a:rPr>
              <a:t>التواصل الداخلي والخارجي – التحديات </a:t>
            </a:r>
          </a:p>
          <a:p>
            <a:pPr lvl="1" algn="r" rtl="1"/>
            <a:r>
              <a:rPr lang="ar-MA" sz="3600" dirty="0" smtClean="0">
                <a:cs typeface="Akhbar MT" pitchFamily="2" charset="-78"/>
              </a:rPr>
              <a:t>التحدي 2 :البحث عن مؤهلات جديدة في مجال التواصل الاجتماعي </a:t>
            </a:r>
          </a:p>
          <a:p>
            <a:pPr lvl="2" algn="r" rtl="1"/>
            <a:r>
              <a:rPr lang="ar-MA" sz="3200" dirty="0" smtClean="0">
                <a:cs typeface="Akhbar MT" pitchFamily="2" charset="-78"/>
              </a:rPr>
              <a:t>تكوين خاص للشباب في مجال التواصل الاجتماعي </a:t>
            </a:r>
          </a:p>
          <a:p>
            <a:pPr lvl="2" algn="r" rtl="1"/>
            <a:r>
              <a:rPr lang="ar-MA" sz="3200" dirty="0" smtClean="0">
                <a:cs typeface="Akhbar MT" pitchFamily="2" charset="-78"/>
              </a:rPr>
              <a:t>اللغة البنية الرسالة الاستهداف كمكونات مختلفة عن التواصل الكلاسيكي </a:t>
            </a:r>
          </a:p>
          <a:p>
            <a:pPr lvl="2" algn="r" rtl="1"/>
            <a:r>
              <a:rPr lang="ar-MA" sz="3200" dirty="0" smtClean="0">
                <a:cs typeface="Akhbar MT" pitchFamily="2" charset="-78"/>
              </a:rPr>
              <a:t>كل الشباب الكونفدرالي يؤكدون انهم لم </a:t>
            </a:r>
            <a:r>
              <a:rPr lang="ar-MA" sz="3200" dirty="0" err="1" smtClean="0">
                <a:cs typeface="Akhbar MT" pitchFamily="2" charset="-78"/>
              </a:rPr>
              <a:t>يتكونو</a:t>
            </a:r>
            <a:r>
              <a:rPr lang="ar-MA" sz="3200" dirty="0" smtClean="0">
                <a:cs typeface="Akhbar MT" pitchFamily="2" charset="-78"/>
              </a:rPr>
              <a:t> في الموضوع ( </a:t>
            </a:r>
          </a:p>
          <a:p>
            <a:pPr lvl="3" algn="r" rtl="1"/>
            <a:r>
              <a:rPr lang="ar-MA" sz="2800" dirty="0" smtClean="0">
                <a:cs typeface="Akhbar MT" pitchFamily="2" charset="-78"/>
              </a:rPr>
              <a:t>90 </a:t>
            </a:r>
            <a:r>
              <a:rPr lang="fr-FR" sz="2800" dirty="0" smtClean="0">
                <a:cs typeface="Akhbar MT" pitchFamily="2" charset="-78"/>
              </a:rPr>
              <a:t>%</a:t>
            </a:r>
            <a:r>
              <a:rPr lang="ar-MA" sz="2800" dirty="0" smtClean="0">
                <a:cs typeface="Akhbar MT" pitchFamily="2" charset="-78"/>
              </a:rPr>
              <a:t> من الشباب النقابي يستعمل الهاتف الذكي للوصول الى صفحته اكثر من النصف  الهاتف مصدر المعلومات  ويستعملون الهاتف في المنزل امام التلفاز في الاجتماعات في المقاهي </a:t>
            </a:r>
          </a:p>
          <a:p>
            <a:pPr lvl="3" algn="r" rtl="1"/>
            <a:r>
              <a:rPr lang="ar-MA" sz="2800" dirty="0" err="1" smtClean="0">
                <a:cs typeface="Akhbar MT" pitchFamily="2" charset="-78"/>
              </a:rPr>
              <a:t>تويتر</a:t>
            </a:r>
            <a:r>
              <a:rPr lang="ar-MA" sz="2800" dirty="0" smtClean="0">
                <a:cs typeface="Akhbar MT" pitchFamily="2" charset="-78"/>
              </a:rPr>
              <a:t> يستعمل بكثرة من طرف السياسيين والصحافيين ( دورة النقابي ) </a:t>
            </a:r>
          </a:p>
          <a:p>
            <a:pPr marL="1371600" lvl="3" indent="0" algn="r" rtl="1">
              <a:buNone/>
            </a:pPr>
            <a:endParaRPr lang="ar-MA" sz="2400" dirty="0" smtClean="0">
              <a:cs typeface="Akhbar MT" pitchFamily="2" charset="-78"/>
            </a:endParaRPr>
          </a:p>
          <a:p>
            <a:pPr marL="2286000" lvl="5" indent="0" algn="r" rtl="1">
              <a:buNone/>
            </a:pPr>
            <a:endParaRPr lang="ar-MA" sz="2400" dirty="0" smtClean="0">
              <a:cs typeface="Akhbar MT" pitchFamily="2" charset="-78"/>
            </a:endParaRP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423238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838200"/>
            <a:ext cx="11963400" cy="3424107"/>
          </a:xfrm>
        </p:spPr>
        <p:txBody>
          <a:bodyPr>
            <a:noAutofit/>
          </a:bodyPr>
          <a:lstStyle/>
          <a:p>
            <a:pPr lvl="1" algn="r" rtl="1"/>
            <a:r>
              <a:rPr lang="ar-MA" sz="4000" dirty="0" smtClean="0">
                <a:solidFill>
                  <a:srgbClr val="FF0000"/>
                </a:solidFill>
                <a:cs typeface="Akhbar MT" pitchFamily="2" charset="-78"/>
              </a:rPr>
              <a:t>التواصل الداخلي والخارجي – التحديات </a:t>
            </a:r>
          </a:p>
          <a:p>
            <a:pPr lvl="1" algn="r" rtl="1"/>
            <a:r>
              <a:rPr lang="ar-MA" sz="4000" dirty="0" smtClean="0">
                <a:cs typeface="Akhbar MT" pitchFamily="2" charset="-78"/>
              </a:rPr>
              <a:t>التحدي 3 :التواصل النقابي الداخلي هو الدعامة الاساسية للتواصل النقابي الخارجي </a:t>
            </a:r>
          </a:p>
          <a:p>
            <a:pPr lvl="1" algn="r" rtl="1"/>
            <a:r>
              <a:rPr lang="ar-MA" sz="4000" dirty="0" smtClean="0">
                <a:cs typeface="Akhbar MT" pitchFamily="2" charset="-78"/>
              </a:rPr>
              <a:t>التحدي 4 : علاقة جديدة مع وسائل الاعلام </a:t>
            </a:r>
          </a:p>
          <a:p>
            <a:pPr lvl="2" algn="r" rtl="1"/>
            <a:r>
              <a:rPr lang="ar-MA" sz="2800" dirty="0" smtClean="0">
                <a:cs typeface="Akhbar MT" pitchFamily="2" charset="-78"/>
              </a:rPr>
              <a:t>الصحافة تستعمل اكثر فاكثر وسائل التواصل الاجتماعي كمصدر للمعلومات ( البيان الصحفي او الاخباري ) </a:t>
            </a:r>
          </a:p>
          <a:p>
            <a:pPr lvl="2" algn="r" rtl="1"/>
            <a:r>
              <a:rPr lang="ar-MA" sz="2800" dirty="0" smtClean="0">
                <a:cs typeface="Akhbar MT" pitchFamily="2" charset="-78"/>
              </a:rPr>
              <a:t>ربط العلاقة مع الجسم الصحفي بالاستعمال الصحيح لوسائل التواصل الاجتماعي </a:t>
            </a:r>
          </a:p>
          <a:p>
            <a:pPr lvl="1" algn="r" rtl="1"/>
            <a:r>
              <a:rPr lang="ar-MA" sz="4000" dirty="0" smtClean="0">
                <a:cs typeface="Akhbar MT" pitchFamily="2" charset="-78"/>
              </a:rPr>
              <a:t>التحدي 5 : المحيط النقابي يتغير مع ضرورة المتلائم بنفس السرعة </a:t>
            </a:r>
          </a:p>
          <a:p>
            <a:pPr lvl="2" algn="r" rtl="1"/>
            <a:r>
              <a:rPr lang="ar-MA" sz="3600" dirty="0" smtClean="0">
                <a:cs typeface="Akhbar MT" pitchFamily="2" charset="-78"/>
              </a:rPr>
              <a:t>وسائل التواصل الاجتماعي تتغير بسرعة على مستوى فعالية التواصل </a:t>
            </a:r>
          </a:p>
          <a:p>
            <a:pPr lvl="2" algn="r" rtl="1"/>
            <a:r>
              <a:rPr lang="ar-MA" sz="3200" dirty="0" smtClean="0">
                <a:cs typeface="Akhbar MT" pitchFamily="2" charset="-78"/>
              </a:rPr>
              <a:t>2012 احسن طريقة للتواصل في </a:t>
            </a:r>
            <a:r>
              <a:rPr lang="ar-MA" sz="3200" dirty="0" err="1" smtClean="0">
                <a:cs typeface="Akhbar MT" pitchFamily="2" charset="-78"/>
              </a:rPr>
              <a:t>الفايس</a:t>
            </a:r>
            <a:r>
              <a:rPr lang="ar-MA" sz="3200" dirty="0" smtClean="0">
                <a:cs typeface="Akhbar MT" pitchFamily="2" charset="-78"/>
              </a:rPr>
              <a:t> ارسال صورة 2015 احسن طريقة للتواصل ارسال فيديو </a:t>
            </a:r>
          </a:p>
          <a:p>
            <a:pPr marL="2286000" lvl="5" indent="0" algn="r" rtl="1">
              <a:buNone/>
            </a:pPr>
            <a:endParaRPr lang="ar-MA" sz="2800" dirty="0" smtClean="0">
              <a:cs typeface="Akhbar MT" pitchFamily="2" charset="-78"/>
            </a:endParaRPr>
          </a:p>
          <a:p>
            <a:pPr marL="914400" lvl="2" indent="0" algn="r" rtl="1">
              <a:buNone/>
            </a:pPr>
            <a:endParaRPr lang="ar-MA" sz="3200" dirty="0" smtClean="0">
              <a:cs typeface="Akhbar MT" pitchFamily="2" charset="-78"/>
            </a:endParaRPr>
          </a:p>
          <a:p>
            <a:pPr marL="914400" lvl="2" indent="0" algn="r" rtl="1">
              <a:buNone/>
            </a:pPr>
            <a:endParaRPr lang="fr-FR" sz="3200" dirty="0">
              <a:cs typeface="Akhbar MT" pitchFamily="2" charset="-78"/>
            </a:endParaRPr>
          </a:p>
        </p:txBody>
      </p:sp>
    </p:spTree>
    <p:extLst>
      <p:ext uri="{BB962C8B-B14F-4D97-AF65-F5344CB8AC3E}">
        <p14:creationId xmlns:p14="http://schemas.microsoft.com/office/powerpoint/2010/main" val="45595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304800" y="1143000"/>
            <a:ext cx="11963400" cy="4490907"/>
          </a:xfrm>
        </p:spPr>
        <p:txBody>
          <a:bodyPr>
            <a:noAutofit/>
          </a:bodyPr>
          <a:lstStyle/>
          <a:p>
            <a:pPr marL="914400" lvl="2" indent="0" algn="r" rtl="1">
              <a:buNone/>
            </a:pPr>
            <a:r>
              <a:rPr lang="ar-SA" sz="3600" dirty="0">
                <a:cs typeface="Akhbar MT" pitchFamily="2" charset="-78"/>
              </a:rPr>
              <a:t>2</a:t>
            </a:r>
            <a:r>
              <a:rPr lang="ar-SA" sz="3600" b="1" u="sng" dirty="0">
                <a:solidFill>
                  <a:srgbClr val="FF0000"/>
                </a:solidFill>
                <a:cs typeface="Akhbar MT" pitchFamily="2" charset="-78"/>
              </a:rPr>
              <a:t>. اللاّيقين </a:t>
            </a:r>
            <a:r>
              <a:rPr lang="ar-MA" sz="3600" b="1" u="sng" dirty="0" smtClean="0">
                <a:solidFill>
                  <a:srgbClr val="FF0000"/>
                </a:solidFill>
                <a:cs typeface="Akhbar MT" pitchFamily="2" charset="-78"/>
              </a:rPr>
              <a:t>سبب التوتر</a:t>
            </a:r>
            <a:r>
              <a:rPr lang="ar-SA" sz="3600" dirty="0" smtClean="0">
                <a:solidFill>
                  <a:srgbClr val="FF0000"/>
                </a:solidFill>
                <a:cs typeface="Akhbar MT" pitchFamily="2" charset="-78"/>
              </a:rPr>
              <a:t> </a:t>
            </a:r>
            <a:r>
              <a:rPr lang="ar-SA" sz="3600" dirty="0">
                <a:cs typeface="Akhbar MT" pitchFamily="2" charset="-78"/>
              </a:rPr>
              <a:t>: </a:t>
            </a:r>
            <a:endParaRPr lang="ar-MA" sz="3600" dirty="0" smtClean="0">
              <a:cs typeface="Akhbar MT" pitchFamily="2" charset="-78"/>
            </a:endParaRPr>
          </a:p>
          <a:p>
            <a:pPr lvl="2" algn="r" rtl="1"/>
            <a:r>
              <a:rPr lang="ar-SA" sz="3600" dirty="0" smtClean="0">
                <a:cs typeface="Akhbar MT" pitchFamily="2" charset="-78"/>
              </a:rPr>
              <a:t> </a:t>
            </a:r>
            <a:r>
              <a:rPr lang="ar-SA" sz="3600" dirty="0">
                <a:cs typeface="Akhbar MT" pitchFamily="2" charset="-78"/>
              </a:rPr>
              <a:t>نظام اقتصادي وسياسيّ </a:t>
            </a:r>
            <a:r>
              <a:rPr lang="ar-SA" sz="3600" dirty="0">
                <a:solidFill>
                  <a:srgbClr val="FF0000"/>
                </a:solidFill>
                <a:cs typeface="Akhbar MT" pitchFamily="2" charset="-78"/>
              </a:rPr>
              <a:t>لا </a:t>
            </a:r>
            <a:r>
              <a:rPr lang="ar-MA" sz="3600" dirty="0" smtClean="0">
                <a:solidFill>
                  <a:srgbClr val="FF0000"/>
                </a:solidFill>
                <a:cs typeface="Akhbar MT" pitchFamily="2" charset="-78"/>
              </a:rPr>
              <a:t>يحمل مشروع </a:t>
            </a:r>
            <a:r>
              <a:rPr lang="ar-SA" sz="3600" dirty="0" smtClean="0">
                <a:cs typeface="Akhbar MT" pitchFamily="2" charset="-78"/>
              </a:rPr>
              <a:t>، وضعية </a:t>
            </a:r>
            <a:r>
              <a:rPr lang="ar-SA" sz="3600" dirty="0">
                <a:cs typeface="Akhbar MT" pitchFamily="2" charset="-78"/>
              </a:rPr>
              <a:t>عدم رضى </a:t>
            </a:r>
            <a:r>
              <a:rPr lang="ar-MA" sz="3600" dirty="0" smtClean="0">
                <a:cs typeface="Akhbar MT" pitchFamily="2" charset="-78"/>
              </a:rPr>
              <a:t>و</a:t>
            </a:r>
            <a:r>
              <a:rPr lang="ar-SA" sz="3600" dirty="0" smtClean="0">
                <a:cs typeface="Akhbar MT" pitchFamily="2" charset="-78"/>
              </a:rPr>
              <a:t>انعدام </a:t>
            </a:r>
            <a:r>
              <a:rPr lang="ar-SA" sz="3600" dirty="0">
                <a:cs typeface="Akhbar MT" pitchFamily="2" charset="-78"/>
              </a:rPr>
              <a:t>اليقين. </a:t>
            </a:r>
            <a:r>
              <a:rPr lang="ar-MA" sz="3600" dirty="0" smtClean="0">
                <a:cs typeface="Akhbar MT" pitchFamily="2" charset="-78"/>
              </a:rPr>
              <a:t>بعض العوامل </a:t>
            </a:r>
            <a:endParaRPr lang="ar-MA" sz="3600" dirty="0">
              <a:cs typeface="Akhbar MT" pitchFamily="2" charset="-78"/>
            </a:endParaRPr>
          </a:p>
          <a:p>
            <a:pPr lvl="3" algn="r" rtl="1"/>
            <a:r>
              <a:rPr lang="ar-MA" sz="3200" dirty="0" smtClean="0">
                <a:cs typeface="Akhbar MT" pitchFamily="2" charset="-78"/>
              </a:rPr>
              <a:t>ا</a:t>
            </a:r>
            <a:r>
              <a:rPr lang="ar-SA" sz="3200" dirty="0" smtClean="0">
                <a:cs typeface="Akhbar MT" pitchFamily="2" charset="-78"/>
              </a:rPr>
              <a:t>لعولمة </a:t>
            </a:r>
            <a:r>
              <a:rPr lang="ar-SA" sz="3200" dirty="0">
                <a:cs typeface="Akhbar MT" pitchFamily="2" charset="-78"/>
              </a:rPr>
              <a:t>تبعث برسالة أزمة: أزمة مالية، اقتصادية، أزمة دول </a:t>
            </a:r>
            <a:r>
              <a:rPr lang="ar-SA" sz="3200" dirty="0" smtClean="0">
                <a:cs typeface="Akhbar MT" pitchFamily="2" charset="-78"/>
              </a:rPr>
              <a:t>جهوية…</a:t>
            </a:r>
            <a:endParaRPr lang="ar-MA" sz="3200" dirty="0">
              <a:cs typeface="Akhbar MT" pitchFamily="2" charset="-78"/>
            </a:endParaRPr>
          </a:p>
          <a:p>
            <a:pPr lvl="3" algn="r" rtl="1"/>
            <a:r>
              <a:rPr lang="ar-MA" sz="3200" dirty="0" smtClean="0">
                <a:solidFill>
                  <a:srgbClr val="FF0000"/>
                </a:solidFill>
                <a:cs typeface="Akhbar MT" pitchFamily="2" charset="-78"/>
              </a:rPr>
              <a:t>التحرير الكامل للدولة </a:t>
            </a:r>
            <a:r>
              <a:rPr lang="ar-SA" sz="3200" dirty="0" smtClean="0">
                <a:solidFill>
                  <a:srgbClr val="FF0000"/>
                </a:solidFill>
                <a:cs typeface="Akhbar MT" pitchFamily="2" charset="-78"/>
              </a:rPr>
              <a:t>يشرع </a:t>
            </a:r>
            <a:r>
              <a:rPr lang="ar-SA" sz="3200" dirty="0">
                <a:solidFill>
                  <a:srgbClr val="FF0000"/>
                </a:solidFill>
                <a:cs typeface="Akhbar MT" pitchFamily="2" charset="-78"/>
              </a:rPr>
              <a:t>الباب أمام نوع من </a:t>
            </a:r>
            <a:r>
              <a:rPr lang="ar-SA" sz="3200" dirty="0" smtClean="0">
                <a:solidFill>
                  <a:srgbClr val="FF0000"/>
                </a:solidFill>
                <a:cs typeface="Akhbar MT" pitchFamily="2" charset="-78"/>
              </a:rPr>
              <a:t>اللايقين</a:t>
            </a:r>
            <a:r>
              <a:rPr lang="ar-SA" sz="3200" dirty="0" smtClean="0">
                <a:cs typeface="Akhbar MT" pitchFamily="2" charset="-78"/>
              </a:rPr>
              <a:t>، </a:t>
            </a:r>
            <a:r>
              <a:rPr lang="ar-SA" sz="3200" dirty="0">
                <a:cs typeface="Akhbar MT" pitchFamily="2" charset="-78"/>
              </a:rPr>
              <a:t>غير أنها تمسّ الشباب بصورة </a:t>
            </a:r>
            <a:r>
              <a:rPr lang="ar-SA" sz="3200" dirty="0" smtClean="0">
                <a:cs typeface="Akhbar MT" pitchFamily="2" charset="-78"/>
              </a:rPr>
              <a:t>أساسية.</a:t>
            </a:r>
            <a:endParaRPr lang="ar-MA" sz="3200" dirty="0">
              <a:cs typeface="Akhbar MT" pitchFamily="2" charset="-78"/>
            </a:endParaRPr>
          </a:p>
          <a:p>
            <a:pPr lvl="3" algn="r" rtl="1"/>
            <a:r>
              <a:rPr lang="ar-SA" sz="3200" dirty="0" smtClean="0">
                <a:cs typeface="Akhbar MT" pitchFamily="2" charset="-78"/>
              </a:rPr>
              <a:t>سياسات </a:t>
            </a:r>
            <a:r>
              <a:rPr lang="ar-SA" sz="3200" dirty="0">
                <a:cs typeface="Akhbar MT" pitchFamily="2" charset="-78"/>
              </a:rPr>
              <a:t>وبرامج </a:t>
            </a:r>
            <a:r>
              <a:rPr lang="ar-SA" sz="3200" dirty="0" smtClean="0">
                <a:cs typeface="Akhbar MT" pitchFamily="2" charset="-78"/>
              </a:rPr>
              <a:t>إدماج </a:t>
            </a:r>
            <a:r>
              <a:rPr lang="ar-SA" sz="3200" dirty="0">
                <a:cs typeface="Akhbar MT" pitchFamily="2" charset="-78"/>
              </a:rPr>
              <a:t>الشباب، </a:t>
            </a:r>
            <a:r>
              <a:rPr lang="ar-SA" sz="3200" dirty="0" smtClean="0">
                <a:solidFill>
                  <a:srgbClr val="FF0000"/>
                </a:solidFill>
                <a:cs typeface="Akhbar MT" pitchFamily="2" charset="-78"/>
              </a:rPr>
              <a:t>لا </a:t>
            </a:r>
            <a:r>
              <a:rPr lang="ar-SA" sz="3200" dirty="0">
                <a:solidFill>
                  <a:srgbClr val="FF0000"/>
                </a:solidFill>
                <a:cs typeface="Akhbar MT" pitchFamily="2" charset="-78"/>
              </a:rPr>
              <a:t>تتمّ ترجمتها </a:t>
            </a:r>
            <a:r>
              <a:rPr lang="ar-SA" sz="3200" dirty="0">
                <a:cs typeface="Akhbar MT" pitchFamily="2" charset="-78"/>
              </a:rPr>
              <a:t>دائما في الواقع </a:t>
            </a:r>
            <a:r>
              <a:rPr lang="ar-MA" sz="3200" dirty="0" smtClean="0">
                <a:cs typeface="Akhbar MT" pitchFamily="2" charset="-78"/>
              </a:rPr>
              <a:t>لا </a:t>
            </a:r>
            <a:r>
              <a:rPr lang="ar-MA" sz="3200" dirty="0">
                <a:cs typeface="Akhbar MT" pitchFamily="2" charset="-78"/>
              </a:rPr>
              <a:t>ت</a:t>
            </a:r>
            <a:r>
              <a:rPr lang="ar-SA" sz="3200" dirty="0" err="1" smtClean="0">
                <a:cs typeface="Akhbar MT" pitchFamily="2" charset="-78"/>
              </a:rPr>
              <a:t>غيّرظروفه</a:t>
            </a:r>
            <a:r>
              <a:rPr lang="ar-SA" sz="3200" dirty="0">
                <a:cs typeface="Akhbar MT" pitchFamily="2" charset="-78"/>
              </a:rPr>
              <a:t>، </a:t>
            </a:r>
            <a:r>
              <a:rPr lang="ar-SA" sz="3200" dirty="0" smtClean="0">
                <a:cs typeface="Akhbar MT" pitchFamily="2" charset="-78"/>
              </a:rPr>
              <a:t>و</a:t>
            </a:r>
            <a:r>
              <a:rPr lang="ar-MA" sz="3200" dirty="0" smtClean="0">
                <a:cs typeface="Akhbar MT" pitchFamily="2" charset="-78"/>
              </a:rPr>
              <a:t>لا</a:t>
            </a:r>
            <a:r>
              <a:rPr lang="ar-MA" sz="3200" dirty="0">
                <a:cs typeface="Akhbar MT" pitchFamily="2" charset="-78"/>
              </a:rPr>
              <a:t>ت</a:t>
            </a:r>
            <a:r>
              <a:rPr lang="ar-SA" sz="3200" dirty="0" smtClean="0">
                <a:cs typeface="Akhbar MT" pitchFamily="2" charset="-78"/>
              </a:rPr>
              <a:t>ستجيب </a:t>
            </a:r>
            <a:r>
              <a:rPr lang="ar-SA" sz="3200" dirty="0" err="1" smtClean="0">
                <a:cs typeface="Akhbar MT" pitchFamily="2" charset="-78"/>
              </a:rPr>
              <a:t>لانتظاراته</a:t>
            </a:r>
            <a:r>
              <a:rPr lang="ar-SA" sz="3200" dirty="0" smtClean="0">
                <a:cs typeface="Akhbar MT" pitchFamily="2" charset="-78"/>
              </a:rPr>
              <a:t>.</a:t>
            </a:r>
            <a:endParaRPr lang="ar-MA" sz="3200" dirty="0">
              <a:cs typeface="Akhbar MT" pitchFamily="2" charset="-78"/>
            </a:endParaRPr>
          </a:p>
          <a:p>
            <a:pPr lvl="3" algn="r" rtl="1"/>
            <a:r>
              <a:rPr lang="ar-MA" sz="3200" dirty="0" smtClean="0">
                <a:cs typeface="Akhbar MT" pitchFamily="2" charset="-78"/>
              </a:rPr>
              <a:t>ضعف </a:t>
            </a:r>
            <a:r>
              <a:rPr lang="ar-SA" sz="3200" dirty="0" smtClean="0">
                <a:cs typeface="Akhbar MT" pitchFamily="2" charset="-78"/>
              </a:rPr>
              <a:t>الاستجابة </a:t>
            </a:r>
            <a:r>
              <a:rPr lang="ar-SA" sz="3200" dirty="0">
                <a:cs typeface="Akhbar MT" pitchFamily="2" charset="-78"/>
              </a:rPr>
              <a:t>لحاجيات </a:t>
            </a:r>
            <a:r>
              <a:rPr lang="ar-SA" sz="3200" dirty="0" smtClean="0">
                <a:cs typeface="Akhbar MT" pitchFamily="2" charset="-78"/>
              </a:rPr>
              <a:t> </a:t>
            </a:r>
            <a:r>
              <a:rPr lang="ar-SA" sz="3200" dirty="0">
                <a:cs typeface="Akhbar MT" pitchFamily="2" charset="-78"/>
              </a:rPr>
              <a:t>الشباب </a:t>
            </a:r>
            <a:r>
              <a:rPr lang="ar-MA" sz="3200" dirty="0" smtClean="0">
                <a:cs typeface="Akhbar MT" pitchFamily="2" charset="-78"/>
              </a:rPr>
              <a:t>في</a:t>
            </a:r>
            <a:r>
              <a:rPr lang="ar-SA" sz="3200" dirty="0" smtClean="0">
                <a:cs typeface="Akhbar MT" pitchFamily="2" charset="-78"/>
              </a:rPr>
              <a:t> </a:t>
            </a:r>
            <a:r>
              <a:rPr lang="ar-SA" sz="3200" dirty="0">
                <a:cs typeface="Akhbar MT" pitchFamily="2" charset="-78"/>
              </a:rPr>
              <a:t>التشغيل وأدوات الترفيه</a:t>
            </a:r>
            <a:r>
              <a:rPr lang="ar-SA" sz="3200" dirty="0" smtClean="0">
                <a:cs typeface="Akhbar MT" pitchFamily="2" charset="-78"/>
              </a:rPr>
              <a:t>…</a:t>
            </a:r>
            <a:endParaRPr lang="ar-MA" sz="3200" dirty="0">
              <a:cs typeface="Akhbar MT" pitchFamily="2" charset="-78"/>
            </a:endParaRPr>
          </a:p>
          <a:p>
            <a:pPr lvl="3" algn="r" rtl="1"/>
            <a:r>
              <a:rPr lang="ar-SA" sz="3200" dirty="0" smtClean="0">
                <a:cs typeface="Akhbar MT" pitchFamily="2" charset="-78"/>
              </a:rPr>
              <a:t>.</a:t>
            </a:r>
            <a:r>
              <a:rPr lang="ar-SA" sz="3200" dirty="0">
                <a:cs typeface="Akhbar MT" pitchFamily="2" charset="-78"/>
              </a:rPr>
              <a:t/>
            </a:r>
            <a:br>
              <a:rPr lang="ar-SA" sz="3200" dirty="0">
                <a:cs typeface="Akhbar MT" pitchFamily="2" charset="-78"/>
              </a:rPr>
            </a:br>
            <a:endParaRPr lang="fr-FR" sz="3200" dirty="0">
              <a:cs typeface="Akhbar MT" pitchFamily="2" charset="-78"/>
            </a:endParaRPr>
          </a:p>
        </p:txBody>
      </p:sp>
    </p:spTree>
    <p:extLst>
      <p:ext uri="{BB962C8B-B14F-4D97-AF65-F5344CB8AC3E}">
        <p14:creationId xmlns:p14="http://schemas.microsoft.com/office/powerpoint/2010/main" val="2644289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762000"/>
            <a:ext cx="11963400" cy="3424107"/>
          </a:xfrm>
        </p:spPr>
        <p:txBody>
          <a:bodyPr>
            <a:noAutofit/>
          </a:bodyPr>
          <a:lstStyle/>
          <a:p>
            <a:pPr lvl="1" algn="r" rtl="1"/>
            <a:r>
              <a:rPr lang="ar-MA" sz="3600" dirty="0" smtClean="0">
                <a:solidFill>
                  <a:srgbClr val="FF0000"/>
                </a:solidFill>
                <a:cs typeface="Akhbar MT" pitchFamily="2" charset="-78"/>
              </a:rPr>
              <a:t>التواصل الداخلي والخارجي – التحديات </a:t>
            </a:r>
          </a:p>
          <a:p>
            <a:pPr lvl="1" algn="r" rtl="1"/>
            <a:r>
              <a:rPr lang="ar-MA" sz="3600" dirty="0" smtClean="0">
                <a:cs typeface="Akhbar MT" pitchFamily="2" charset="-78"/>
              </a:rPr>
              <a:t>التحدي 6 :الخبرة في مجال قيادة حملات في وسائل التواصل الاجتماعي ( نموذج المقاطعة ) متعددة الابعاد </a:t>
            </a:r>
          </a:p>
          <a:p>
            <a:pPr lvl="2" algn="r" rtl="1"/>
            <a:r>
              <a:rPr lang="ar-MA" sz="2200" dirty="0" smtClean="0">
                <a:cs typeface="Akhbar MT" pitchFamily="2" charset="-78"/>
              </a:rPr>
              <a:t>قيادة الحملات يجب ان يتحول الى خبرة اختصاصية في العمل والتنظيم النقابي ( شعبة وسائل التواصل الاجتماعي ) المحلي القطاعي المركزي </a:t>
            </a:r>
          </a:p>
          <a:p>
            <a:pPr lvl="2" algn="r" rtl="1"/>
            <a:r>
              <a:rPr lang="ar-MA" sz="2200" dirty="0" err="1" smtClean="0">
                <a:cs typeface="Akhbar MT" pitchFamily="2" charset="-78"/>
              </a:rPr>
              <a:t>تويتر</a:t>
            </a:r>
            <a:r>
              <a:rPr lang="ar-MA" sz="2200" dirty="0" smtClean="0">
                <a:cs typeface="Akhbar MT" pitchFamily="2" charset="-78"/>
              </a:rPr>
              <a:t> – </a:t>
            </a:r>
            <a:r>
              <a:rPr lang="ar-MA" sz="2200" dirty="0" err="1" smtClean="0">
                <a:cs typeface="Akhbar MT" pitchFamily="2" charset="-78"/>
              </a:rPr>
              <a:t>انستغرام</a:t>
            </a:r>
            <a:r>
              <a:rPr lang="ar-MA" sz="2200" dirty="0" smtClean="0">
                <a:cs typeface="Akhbar MT" pitchFamily="2" charset="-78"/>
              </a:rPr>
              <a:t> – فاس بوك – </a:t>
            </a:r>
            <a:r>
              <a:rPr lang="ar-MA" sz="2200" dirty="0" err="1" smtClean="0">
                <a:cs typeface="Akhbar MT" pitchFamily="2" charset="-78"/>
              </a:rPr>
              <a:t>بلوكور</a:t>
            </a:r>
            <a:r>
              <a:rPr lang="ar-MA" sz="2200" dirty="0" smtClean="0">
                <a:cs typeface="Akhbar MT" pitchFamily="2" charset="-78"/>
              </a:rPr>
              <a:t> </a:t>
            </a:r>
          </a:p>
          <a:p>
            <a:pPr lvl="1" algn="r" rtl="1"/>
            <a:r>
              <a:rPr lang="ar-MA" sz="3200" dirty="0" smtClean="0">
                <a:cs typeface="Akhbar MT" pitchFamily="2" charset="-78"/>
              </a:rPr>
              <a:t>التحدي 7 : الانفتاح </a:t>
            </a:r>
            <a:r>
              <a:rPr lang="ar-MA" sz="3200" dirty="0" err="1" smtClean="0">
                <a:cs typeface="Akhbar MT" pitchFamily="2" charset="-78"/>
              </a:rPr>
              <a:t>الادماجي</a:t>
            </a:r>
            <a:r>
              <a:rPr lang="ar-MA" sz="3200" dirty="0" smtClean="0">
                <a:cs typeface="Akhbar MT" pitchFamily="2" charset="-78"/>
              </a:rPr>
              <a:t> والتفاعلي النشط </a:t>
            </a:r>
            <a:r>
              <a:rPr lang="fr-FR" sz="2000" dirty="0" smtClean="0">
                <a:cs typeface="Akhbar MT" pitchFamily="2" charset="-78"/>
              </a:rPr>
              <a:t>ouverture inclusifs et interaction active </a:t>
            </a:r>
            <a:r>
              <a:rPr lang="ar-MA" sz="2000" dirty="0" smtClean="0">
                <a:cs typeface="Akhbar MT" pitchFamily="2" charset="-78"/>
              </a:rPr>
              <a:t>  </a:t>
            </a:r>
          </a:p>
          <a:p>
            <a:pPr lvl="2" algn="r" rtl="1"/>
            <a:r>
              <a:rPr lang="ar-MA" sz="2400" dirty="0" smtClean="0">
                <a:cs typeface="Akhbar MT" pitchFamily="2" charset="-78"/>
              </a:rPr>
              <a:t>اكثر من 70 </a:t>
            </a:r>
            <a:r>
              <a:rPr lang="fr-FR" sz="2400" dirty="0" smtClean="0">
                <a:cs typeface="Akhbar MT" pitchFamily="2" charset="-78"/>
              </a:rPr>
              <a:t>%</a:t>
            </a:r>
            <a:r>
              <a:rPr lang="ar-MA" sz="2400" dirty="0" smtClean="0">
                <a:cs typeface="Akhbar MT" pitchFamily="2" charset="-78"/>
              </a:rPr>
              <a:t> من التواصل  يتم بين النقابيين انفسهم  </a:t>
            </a:r>
          </a:p>
          <a:p>
            <a:pPr lvl="2" algn="r" rtl="1"/>
            <a:r>
              <a:rPr lang="ar-MA" sz="2400" dirty="0" smtClean="0">
                <a:cs typeface="Akhbar MT" pitchFamily="2" charset="-78"/>
              </a:rPr>
              <a:t>يجب تطوير التواصل المنفتح بتقديم صورة </a:t>
            </a:r>
            <a:r>
              <a:rPr lang="ar-MA" sz="2400" dirty="0" err="1" smtClean="0">
                <a:cs typeface="Akhbar MT" pitchFamily="2" charset="-78"/>
              </a:rPr>
              <a:t>نقتابية</a:t>
            </a:r>
            <a:r>
              <a:rPr lang="ar-MA" sz="2400" dirty="0" smtClean="0">
                <a:cs typeface="Akhbar MT" pitchFamily="2" charset="-78"/>
              </a:rPr>
              <a:t> بوجه انساني تضامني </a:t>
            </a:r>
          </a:p>
          <a:p>
            <a:pPr lvl="2" algn="r" rtl="1"/>
            <a:r>
              <a:rPr lang="ar-MA" sz="2400" dirty="0" smtClean="0">
                <a:cs typeface="Akhbar MT" pitchFamily="2" charset="-78"/>
              </a:rPr>
              <a:t>وسائل التواصل الاجتماعي لا يمكن ان تعوض وسائل التواصل  الكلاسيكية في التنظيمات النقابي  لكن تحويلها الى دعامة مساعدة </a:t>
            </a:r>
            <a:r>
              <a:rPr lang="ar-MA" sz="2400" dirty="0" err="1" smtClean="0">
                <a:cs typeface="Akhbar MT" pitchFamily="2" charset="-78"/>
              </a:rPr>
              <a:t>وادماجية</a:t>
            </a:r>
            <a:r>
              <a:rPr lang="ar-MA" sz="2400" dirty="0" smtClean="0">
                <a:cs typeface="Akhbar MT" pitchFamily="2" charset="-78"/>
              </a:rPr>
              <a:t>  بما يعني ضرورة ادماج التواصل الاجتماعي كنشاط نقابي عادي </a:t>
            </a:r>
          </a:p>
          <a:p>
            <a:pPr lvl="1" algn="r" rtl="1"/>
            <a:r>
              <a:rPr lang="ar-MA" sz="2000" dirty="0" smtClean="0">
                <a:cs typeface="Akhbar MT" pitchFamily="2" charset="-78"/>
              </a:rPr>
              <a:t> </a:t>
            </a:r>
          </a:p>
          <a:p>
            <a:pPr marL="914400" lvl="2" indent="0" algn="r" rtl="1">
              <a:buNone/>
            </a:pP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1737551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762000"/>
            <a:ext cx="11963400" cy="3424107"/>
          </a:xfrm>
        </p:spPr>
        <p:txBody>
          <a:bodyPr>
            <a:noAutofit/>
          </a:bodyPr>
          <a:lstStyle/>
          <a:p>
            <a:pPr lvl="1" algn="r" rtl="1"/>
            <a:r>
              <a:rPr lang="ar-MA" sz="4000" dirty="0" smtClean="0">
                <a:solidFill>
                  <a:srgbClr val="FF0000"/>
                </a:solidFill>
                <a:cs typeface="Akhbar MT" pitchFamily="2" charset="-78"/>
              </a:rPr>
              <a:t>تحضير اليات نقابية وتنظيمية لتمثيل الشباب  </a:t>
            </a:r>
          </a:p>
          <a:p>
            <a:pPr lvl="2" algn="r" rtl="1"/>
            <a:r>
              <a:rPr lang="ar-MA" sz="1800" dirty="0" smtClean="0">
                <a:cs typeface="Akhbar MT" pitchFamily="2" charset="-78"/>
              </a:rPr>
              <a:t> </a:t>
            </a:r>
            <a:r>
              <a:rPr lang="ar-MA" sz="3200" dirty="0" smtClean="0">
                <a:cs typeface="Akhbar MT" pitchFamily="2" charset="-78"/>
              </a:rPr>
              <a:t>الشباب العامل والنقابي يفهم اهمية التنظيم النقابي ( بنية تمكن من ممارسة الديمقراطية النقابية  وتحضير الممارسات والانشطة وذاكرة مؤسساتية  للتداول والقرارات والتنظيم المنظم  والتحدث بشكل جماعي وبصوت واحد  وتسهل عمليات التفاوض الجماعي وبناء علاقات مع اصحاب العمل </a:t>
            </a:r>
          </a:p>
          <a:p>
            <a:pPr lvl="2" algn="r" rtl="1"/>
            <a:r>
              <a:rPr lang="ar-MA" sz="3200" dirty="0" smtClean="0">
                <a:cs typeface="Akhbar MT" pitchFamily="2" charset="-78"/>
              </a:rPr>
              <a:t>التنظيم النقابي عليه انتداب شباب </a:t>
            </a:r>
            <a:r>
              <a:rPr lang="ar-MA" sz="3200" dirty="0" err="1" smtClean="0">
                <a:cs typeface="Akhbar MT" pitchFamily="2" charset="-78"/>
              </a:rPr>
              <a:t>لادارة</a:t>
            </a:r>
            <a:r>
              <a:rPr lang="ar-MA" sz="3200" dirty="0" smtClean="0">
                <a:cs typeface="Akhbar MT" pitchFamily="2" charset="-78"/>
              </a:rPr>
              <a:t> التنظيم الشبابي  مركزيا واقليميا وقطاعيا والمشاركة في </a:t>
            </a:r>
            <a:r>
              <a:rPr lang="ar-MA" sz="3200" dirty="0" err="1" smtClean="0">
                <a:cs typeface="Akhbar MT" pitchFamily="2" charset="-78"/>
              </a:rPr>
              <a:t>في</a:t>
            </a:r>
            <a:r>
              <a:rPr lang="ar-MA" sz="3200" dirty="0" smtClean="0">
                <a:cs typeface="Akhbar MT" pitchFamily="2" charset="-78"/>
              </a:rPr>
              <a:t> جميع المداولات السياسية والاستراتيجية  بهدف ادماج قضايا الشباب  في السياسة  والبرامج النقابية </a:t>
            </a:r>
          </a:p>
          <a:p>
            <a:pPr lvl="2" algn="r" rtl="1"/>
            <a:r>
              <a:rPr lang="ar-MA" sz="3200" dirty="0" smtClean="0">
                <a:cs typeface="Akhbar MT" pitchFamily="2" charset="-78"/>
              </a:rPr>
              <a:t>تفعيل تنظيمات الشباب ( السكرتارية الكونفدرالية للشباب – السكرتارية المحلية للشباب – السكرتارية القطاعية للشباب  ( التداول اتخاد برامج وقرارات وتطوير القوة الاقتراحية والتنظيمية </a:t>
            </a:r>
          </a:p>
          <a:p>
            <a:pPr lvl="2" algn="r" rtl="1"/>
            <a:r>
              <a:rPr lang="ar-MA" sz="3200" dirty="0" smtClean="0">
                <a:cs typeface="Akhbar MT" pitchFamily="2" charset="-78"/>
              </a:rPr>
              <a:t>تحديد </a:t>
            </a:r>
            <a:r>
              <a:rPr lang="ar-MA" sz="3200" dirty="0" err="1" smtClean="0">
                <a:cs typeface="Akhbar MT" pitchFamily="2" charset="-78"/>
              </a:rPr>
              <a:t>كوطا</a:t>
            </a:r>
            <a:r>
              <a:rPr lang="ar-MA" sz="3200" dirty="0" smtClean="0">
                <a:cs typeface="Akhbar MT" pitchFamily="2" charset="-78"/>
              </a:rPr>
              <a:t> للشباب في التنظيمات التنفيذية </a:t>
            </a:r>
          </a:p>
          <a:p>
            <a:pPr marL="914400" lvl="2" indent="0" algn="r" rtl="1">
              <a:buNone/>
            </a:pPr>
            <a:endParaRPr lang="ar-MA" sz="3200" dirty="0" smtClean="0">
              <a:cs typeface="Akhbar MT" pitchFamily="2" charset="-78"/>
            </a:endParaRPr>
          </a:p>
          <a:p>
            <a:pPr marL="914400" lvl="2" indent="0" algn="r" rtl="1">
              <a:buNone/>
            </a:pPr>
            <a:endParaRPr lang="fr-FR" sz="3200" dirty="0">
              <a:cs typeface="Akhbar MT" pitchFamily="2" charset="-78"/>
            </a:endParaRPr>
          </a:p>
        </p:txBody>
      </p:sp>
    </p:spTree>
    <p:extLst>
      <p:ext uri="{BB962C8B-B14F-4D97-AF65-F5344CB8AC3E}">
        <p14:creationId xmlns:p14="http://schemas.microsoft.com/office/powerpoint/2010/main" val="255993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1300293"/>
            <a:ext cx="11963400" cy="3424107"/>
          </a:xfrm>
        </p:spPr>
        <p:txBody>
          <a:bodyPr>
            <a:noAutofit/>
          </a:bodyPr>
          <a:lstStyle/>
          <a:p>
            <a:pPr lvl="1" algn="r" rtl="1"/>
            <a:r>
              <a:rPr lang="ar-MA" sz="3600" dirty="0" smtClean="0">
                <a:solidFill>
                  <a:srgbClr val="FF0000"/>
                </a:solidFill>
                <a:cs typeface="Akhbar MT" pitchFamily="2" charset="-78"/>
              </a:rPr>
              <a:t>تحضير اليات نقابية وتنظيمية لتمثيل الشباب  - التحديات </a:t>
            </a:r>
          </a:p>
          <a:p>
            <a:pPr lvl="2" algn="r" rtl="1"/>
            <a:r>
              <a:rPr lang="ar-MA" sz="3600" dirty="0" smtClean="0">
                <a:cs typeface="Akhbar MT" pitchFamily="2" charset="-78"/>
              </a:rPr>
              <a:t>التحدي 1 : تغيير </a:t>
            </a:r>
            <a:r>
              <a:rPr lang="ar-MA" sz="3600" dirty="0" err="1" smtClean="0">
                <a:cs typeface="Akhbar MT" pitchFamily="2" charset="-78"/>
              </a:rPr>
              <a:t>المسلكات</a:t>
            </a:r>
            <a:r>
              <a:rPr lang="ar-MA" sz="3600" dirty="0" smtClean="0">
                <a:cs typeface="Akhbar MT" pitchFamily="2" charset="-78"/>
              </a:rPr>
              <a:t> والافكار المسبقة </a:t>
            </a:r>
          </a:p>
          <a:p>
            <a:pPr lvl="3" algn="r" rtl="1"/>
            <a:r>
              <a:rPr lang="ar-MA" sz="3600" dirty="0" smtClean="0">
                <a:cs typeface="Akhbar MT" pitchFamily="2" charset="-78"/>
              </a:rPr>
              <a:t>تطوير الحياة الديمقراطية الداخلية ( دفع الشباب للواجهة الاولى </a:t>
            </a:r>
          </a:p>
          <a:p>
            <a:pPr lvl="3" algn="r" rtl="1"/>
            <a:r>
              <a:rPr lang="ar-MA" sz="3600" dirty="0" smtClean="0">
                <a:cs typeface="Akhbar MT" pitchFamily="2" charset="-78"/>
              </a:rPr>
              <a:t>تغيير ثقافة الاقدمية النقابية </a:t>
            </a:r>
          </a:p>
          <a:p>
            <a:pPr marL="1371600" lvl="3" indent="0" algn="r" rtl="1">
              <a:buNone/>
            </a:pPr>
            <a:r>
              <a:rPr lang="ar-MA" sz="3200" dirty="0" smtClean="0">
                <a:solidFill>
                  <a:srgbClr val="FF0000"/>
                </a:solidFill>
                <a:cs typeface="Akhbar MT" pitchFamily="2" charset="-78"/>
              </a:rPr>
              <a:t> </a:t>
            </a:r>
          </a:p>
          <a:p>
            <a:pPr lvl="2" algn="r" rtl="1"/>
            <a:r>
              <a:rPr lang="ar-MA" dirty="0" smtClean="0">
                <a:cs typeface="Akhbar MT" pitchFamily="2" charset="-78"/>
              </a:rPr>
              <a:t> </a:t>
            </a:r>
            <a:endParaRPr lang="ar-MA" sz="2800" dirty="0" smtClean="0">
              <a:cs typeface="Akhbar MT" pitchFamily="2" charset="-78"/>
            </a:endParaRPr>
          </a:p>
          <a:p>
            <a:pPr marL="914400" lvl="2" indent="0" algn="r" rtl="1">
              <a:buNone/>
            </a:pPr>
            <a:endParaRPr lang="fr-FR" sz="2800" dirty="0">
              <a:cs typeface="Akhbar MT" pitchFamily="2" charset="-78"/>
            </a:endParaRPr>
          </a:p>
        </p:txBody>
      </p:sp>
    </p:spTree>
    <p:extLst>
      <p:ext uri="{BB962C8B-B14F-4D97-AF65-F5344CB8AC3E}">
        <p14:creationId xmlns:p14="http://schemas.microsoft.com/office/powerpoint/2010/main" val="3199504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152400"/>
            <a:ext cx="10364451" cy="1596177"/>
          </a:xfrm>
        </p:spPr>
        <p:txBody>
          <a:bodyPr/>
          <a:lstStyle/>
          <a:p>
            <a:r>
              <a:rPr lang="ar-MA" dirty="0" smtClean="0"/>
              <a:t>عناصر برنامج العمل </a:t>
            </a:r>
            <a:r>
              <a:rPr lang="ar-MA" dirty="0" err="1" smtClean="0"/>
              <a:t>لسكرتاريات</a:t>
            </a:r>
            <a:r>
              <a:rPr lang="ar-MA" dirty="0" smtClean="0"/>
              <a:t> الشباب الكونفدرالي + التحديات   </a:t>
            </a:r>
            <a:endParaRPr lang="fr-FR" dirty="0"/>
          </a:p>
        </p:txBody>
      </p:sp>
      <p:sp>
        <p:nvSpPr>
          <p:cNvPr id="3" name="Espace réservé du contenu 2"/>
          <p:cNvSpPr>
            <a:spLocks noGrp="1"/>
          </p:cNvSpPr>
          <p:nvPr>
            <p:ph sz="quarter" idx="13"/>
          </p:nvPr>
        </p:nvSpPr>
        <p:spPr>
          <a:xfrm>
            <a:off x="228600" y="1066800"/>
            <a:ext cx="12877800" cy="3424107"/>
          </a:xfrm>
        </p:spPr>
        <p:txBody>
          <a:bodyPr>
            <a:noAutofit/>
          </a:bodyPr>
          <a:lstStyle/>
          <a:p>
            <a:pPr marL="1371600" lvl="3" indent="0" algn="r" rtl="1">
              <a:buNone/>
            </a:pPr>
            <a:r>
              <a:rPr lang="ar-MA" sz="3600" dirty="0" smtClean="0">
                <a:solidFill>
                  <a:srgbClr val="FF0000"/>
                </a:solidFill>
                <a:cs typeface="Akhbar MT" pitchFamily="2" charset="-78"/>
              </a:rPr>
              <a:t>5 قضايا تحضي بالأولوية النقابية  في استهداف الشباب </a:t>
            </a:r>
          </a:p>
          <a:p>
            <a:pPr marL="1885950" lvl="3" indent="-514350" algn="r" rtl="1">
              <a:buFont typeface="+mj-lt"/>
              <a:buAutoNum type="arabicPeriod"/>
            </a:pPr>
            <a:r>
              <a:rPr lang="ar-MA" sz="3200" dirty="0" smtClean="0">
                <a:cs typeface="Akhbar MT" pitchFamily="2" charset="-78"/>
              </a:rPr>
              <a:t>تنقيب الشباب : تقوية تمثيلة الشباب في الاجهزة التنفيذية والتقريرية ( اقرار نسب محددة </a:t>
            </a:r>
          </a:p>
          <a:p>
            <a:pPr marL="1885950" lvl="3" indent="-514350" algn="r" rtl="1">
              <a:buFont typeface="+mj-lt"/>
              <a:buAutoNum type="arabicPeriod"/>
            </a:pPr>
            <a:r>
              <a:rPr lang="ar-MA" sz="3200" dirty="0" smtClean="0">
                <a:cs typeface="Akhbar MT" pitchFamily="2" charset="-78"/>
              </a:rPr>
              <a:t>قيادة حملات تعبئة في مواقع تواجد الشباب العامل والذي يتم تحضيره للعمل </a:t>
            </a:r>
          </a:p>
          <a:p>
            <a:pPr marL="1885950" lvl="3" indent="-514350" algn="r" rtl="1">
              <a:buFont typeface="+mj-lt"/>
              <a:buAutoNum type="arabicPeriod"/>
            </a:pPr>
            <a:r>
              <a:rPr lang="ar-MA" sz="3200" dirty="0" smtClean="0">
                <a:cs typeface="Akhbar MT" pitchFamily="2" charset="-78"/>
              </a:rPr>
              <a:t>تنظيم دورات تكوينية وجامعات صيفية وندوات وانشطة اجتماعية خاصة بالشباب </a:t>
            </a:r>
          </a:p>
          <a:p>
            <a:pPr marL="1885950" lvl="3" indent="-514350" algn="r" rtl="1">
              <a:buFont typeface="+mj-lt"/>
              <a:buAutoNum type="arabicPeriod"/>
            </a:pPr>
            <a:r>
              <a:rPr lang="ar-MA" sz="3200" dirty="0" smtClean="0">
                <a:cs typeface="Akhbar MT" pitchFamily="2" charset="-78"/>
              </a:rPr>
              <a:t>تحديد الملفات المطلبية والاقتراحية للشباب وادماج ملفاتها في الحوار الوطني والجهوي والاقليمي والقطاعي مع ضرورة التواصل </a:t>
            </a:r>
          </a:p>
          <a:p>
            <a:pPr marL="1885950" lvl="3" indent="-514350" algn="r" rtl="1">
              <a:buFont typeface="+mj-lt"/>
              <a:buAutoNum type="arabicPeriod"/>
            </a:pPr>
            <a:r>
              <a:rPr lang="ar-MA" sz="3200" dirty="0" smtClean="0">
                <a:cs typeface="Akhbar MT" pitchFamily="2" charset="-78"/>
              </a:rPr>
              <a:t>التضامن الشبابي الكونفدرالي و الوطني والدولي تشبيك علاقات مع الشباب في مختلف القطاعات المنظمة نقابيا ومع الشباب في التنظيمات النقابية العربية والدولية والتنظيمات الشبابية الوطنية </a:t>
            </a:r>
          </a:p>
          <a:p>
            <a:pPr marL="1885950" lvl="3" indent="-514350" algn="r" rtl="1">
              <a:buFont typeface="+mj-lt"/>
              <a:buAutoNum type="arabicPeriod"/>
            </a:pPr>
            <a:endParaRPr lang="ar-MA" sz="3600" dirty="0" smtClean="0">
              <a:solidFill>
                <a:srgbClr val="FF0000"/>
              </a:solidFill>
              <a:cs typeface="Akhbar MT" pitchFamily="2" charset="-78"/>
            </a:endParaRPr>
          </a:p>
          <a:p>
            <a:pPr marL="1371600" lvl="3" indent="0" algn="r" rtl="1">
              <a:buNone/>
            </a:pPr>
            <a:endParaRPr lang="ar-MA" sz="3600" dirty="0" smtClean="0">
              <a:solidFill>
                <a:srgbClr val="FF0000"/>
              </a:solidFill>
              <a:cs typeface="Akhbar MT" pitchFamily="2" charset="-78"/>
            </a:endParaRPr>
          </a:p>
          <a:p>
            <a:pPr lvl="2" algn="r" rtl="1"/>
            <a:r>
              <a:rPr lang="ar-MA" sz="1800" dirty="0" smtClean="0">
                <a:cs typeface="Akhbar MT" pitchFamily="2" charset="-78"/>
              </a:rPr>
              <a:t> </a:t>
            </a:r>
            <a:endParaRPr lang="ar-MA" sz="3200" dirty="0" smtClean="0">
              <a:cs typeface="Akhbar MT" pitchFamily="2" charset="-78"/>
            </a:endParaRPr>
          </a:p>
          <a:p>
            <a:pPr marL="914400" lvl="2" indent="0" algn="r" rtl="1">
              <a:buNone/>
            </a:pPr>
            <a:endParaRPr lang="fr-FR" sz="3200" dirty="0">
              <a:cs typeface="Akhbar MT" pitchFamily="2" charset="-78"/>
            </a:endParaRPr>
          </a:p>
        </p:txBody>
      </p:sp>
    </p:spTree>
    <p:extLst>
      <p:ext uri="{BB962C8B-B14F-4D97-AF65-F5344CB8AC3E}">
        <p14:creationId xmlns:p14="http://schemas.microsoft.com/office/powerpoint/2010/main" val="115600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457200" y="685800"/>
            <a:ext cx="11963400" cy="4490907"/>
          </a:xfrm>
        </p:spPr>
        <p:txBody>
          <a:bodyPr>
            <a:noAutofit/>
          </a:bodyPr>
          <a:lstStyle/>
          <a:p>
            <a:pPr marL="914400" lvl="2" indent="0" algn="r" rtl="1">
              <a:buNone/>
            </a:pPr>
            <a:r>
              <a:rPr lang="ar-SA" sz="3200" dirty="0">
                <a:cs typeface="Akhbar MT" pitchFamily="2" charset="-78"/>
              </a:rPr>
              <a:t>2</a:t>
            </a:r>
            <a:r>
              <a:rPr lang="ar-SA" sz="3200" b="1" u="sng" dirty="0">
                <a:solidFill>
                  <a:srgbClr val="FF0000"/>
                </a:solidFill>
                <a:cs typeface="Akhbar MT" pitchFamily="2" charset="-78"/>
              </a:rPr>
              <a:t>. اللاّيقين </a:t>
            </a:r>
            <a:r>
              <a:rPr lang="ar-MA" sz="3200" b="1" u="sng" dirty="0" smtClean="0">
                <a:solidFill>
                  <a:srgbClr val="FF0000"/>
                </a:solidFill>
                <a:cs typeface="Akhbar MT" pitchFamily="2" charset="-78"/>
              </a:rPr>
              <a:t> سبب التوتر </a:t>
            </a:r>
            <a:r>
              <a:rPr lang="ar-SA" sz="3200" dirty="0" smtClean="0">
                <a:cs typeface="Akhbar MT" pitchFamily="2" charset="-78"/>
              </a:rPr>
              <a:t>: </a:t>
            </a:r>
            <a:endParaRPr lang="ar-MA" sz="3200" dirty="0" smtClean="0">
              <a:cs typeface="Akhbar MT" pitchFamily="2" charset="-78"/>
            </a:endParaRPr>
          </a:p>
          <a:p>
            <a:pPr lvl="3" algn="r" rtl="1"/>
            <a:r>
              <a:rPr lang="ar-MA" sz="2800" dirty="0">
                <a:solidFill>
                  <a:srgbClr val="FF0000"/>
                </a:solidFill>
                <a:cs typeface="Akhbar MT" pitchFamily="2" charset="-78"/>
              </a:rPr>
              <a:t>اختلاط في </a:t>
            </a:r>
            <a:r>
              <a:rPr lang="ar-SA" sz="2800" dirty="0">
                <a:solidFill>
                  <a:srgbClr val="FF0000"/>
                </a:solidFill>
                <a:cs typeface="Akhbar MT" pitchFamily="2" charset="-78"/>
              </a:rPr>
              <a:t> المعايير الثقافية تفضي إلى خلف آليات دفاع</a:t>
            </a:r>
            <a:r>
              <a:rPr lang="ar-SA" sz="2800" dirty="0">
                <a:cs typeface="Akhbar MT" pitchFamily="2" charset="-78"/>
              </a:rPr>
              <a:t>. : الحفاظ على هوّيّتنا حين تكون هوية الآخر </a:t>
            </a:r>
            <a:r>
              <a:rPr lang="ar-SA" sz="2800" dirty="0" err="1">
                <a:cs typeface="Akhbar MT" pitchFamily="2" charset="-78"/>
              </a:rPr>
              <a:t>اجتياحيّة</a:t>
            </a:r>
            <a:r>
              <a:rPr lang="ar-SA" sz="2800" dirty="0">
                <a:cs typeface="Akhbar MT" pitchFamily="2" charset="-78"/>
              </a:rPr>
              <a:t>؟</a:t>
            </a:r>
            <a:endParaRPr lang="ar-MA" sz="2800" dirty="0">
              <a:cs typeface="Akhbar MT" pitchFamily="2" charset="-78"/>
            </a:endParaRPr>
          </a:p>
          <a:p>
            <a:pPr lvl="3" algn="r" rtl="1"/>
            <a:r>
              <a:rPr lang="ar-MA" sz="2800" dirty="0">
                <a:cs typeface="Akhbar MT" pitchFamily="2" charset="-78"/>
              </a:rPr>
              <a:t>اللايقين </a:t>
            </a:r>
            <a:r>
              <a:rPr lang="ar-SA" sz="2800" dirty="0">
                <a:cs typeface="Akhbar MT" pitchFamily="2" charset="-78"/>
              </a:rPr>
              <a:t>يعمد قسْم من الشباب إلى </a:t>
            </a:r>
            <a:r>
              <a:rPr lang="ar-SA" sz="2800" dirty="0">
                <a:solidFill>
                  <a:srgbClr val="FF0000"/>
                </a:solidFill>
                <a:cs typeface="Akhbar MT" pitchFamily="2" charset="-78"/>
              </a:rPr>
              <a:t>الاحتماء برموز التقليد والدين</a:t>
            </a:r>
            <a:r>
              <a:rPr lang="ar-SA" sz="2800" dirty="0">
                <a:cs typeface="Akhbar MT" pitchFamily="2" charset="-78"/>
              </a:rPr>
              <a:t>، رموز يعتبرونها قيما موثوقا فيها. قسم آخر من الشباب يعمل على إسماع صوته من خلال الانخراط في الفنّ والرياضة وغيرهما، وقسم ثالث </a:t>
            </a:r>
            <a:r>
              <a:rPr lang="ar-SA" sz="2800" dirty="0">
                <a:solidFill>
                  <a:srgbClr val="FF0000"/>
                </a:solidFill>
                <a:cs typeface="Akhbar MT" pitchFamily="2" charset="-78"/>
              </a:rPr>
              <a:t>يحمل مطالبه إلى الساحة العمومية</a:t>
            </a:r>
            <a:endParaRPr lang="ar-MA" sz="2800" dirty="0" smtClean="0">
              <a:solidFill>
                <a:srgbClr val="FF0000"/>
              </a:solidFill>
              <a:cs typeface="Akhbar MT" pitchFamily="2" charset="-78"/>
            </a:endParaRPr>
          </a:p>
          <a:p>
            <a:pPr lvl="3" algn="r" rtl="1"/>
            <a:r>
              <a:rPr lang="ar-MA" sz="2800" dirty="0" smtClean="0">
                <a:cs typeface="Akhbar MT" pitchFamily="2" charset="-78"/>
              </a:rPr>
              <a:t>إ</a:t>
            </a:r>
            <a:r>
              <a:rPr lang="ar-SA" sz="2800" dirty="0" err="1" smtClean="0">
                <a:cs typeface="Akhbar MT" pitchFamily="2" charset="-78"/>
              </a:rPr>
              <a:t>نعدام</a:t>
            </a:r>
            <a:r>
              <a:rPr lang="ar-SA" sz="2800" dirty="0" smtClean="0">
                <a:cs typeface="Akhbar MT" pitchFamily="2" charset="-78"/>
              </a:rPr>
              <a:t> </a:t>
            </a:r>
            <a:r>
              <a:rPr lang="ar-SA" sz="2800" dirty="0">
                <a:cs typeface="Akhbar MT" pitchFamily="2" charset="-78"/>
              </a:rPr>
              <a:t>اليقين تُجاه الحركيّة الاجتماعية </a:t>
            </a:r>
            <a:r>
              <a:rPr lang="ar-SA" sz="2800" dirty="0">
                <a:solidFill>
                  <a:srgbClr val="FF0000"/>
                </a:solidFill>
                <a:cs typeface="Akhbar MT" pitchFamily="2" charset="-78"/>
              </a:rPr>
              <a:t>وخوف من التقهقر الاجتماعيّ للشباب المنحدر من طبقات متوسّطة.</a:t>
            </a:r>
            <a:br>
              <a:rPr lang="ar-SA" sz="2800" dirty="0">
                <a:solidFill>
                  <a:srgbClr val="FF0000"/>
                </a:solidFill>
                <a:cs typeface="Akhbar MT" pitchFamily="2" charset="-78"/>
              </a:rPr>
            </a:br>
            <a:r>
              <a:rPr lang="ar-SA" sz="2800" dirty="0" smtClean="0">
                <a:cs typeface="Akhbar MT" pitchFamily="2" charset="-78"/>
              </a:rPr>
              <a:t>إنّ </a:t>
            </a:r>
            <a:r>
              <a:rPr lang="ar-SA" sz="2800" dirty="0">
                <a:cs typeface="Akhbar MT" pitchFamily="2" charset="-78"/>
              </a:rPr>
              <a:t>العمل </a:t>
            </a:r>
            <a:r>
              <a:rPr lang="ar-MA" sz="2800" dirty="0" smtClean="0">
                <a:cs typeface="Akhbar MT" pitchFamily="2" charset="-78"/>
              </a:rPr>
              <a:t>= </a:t>
            </a:r>
            <a:r>
              <a:rPr lang="ar-SA" sz="2800" dirty="0" smtClean="0">
                <a:cs typeface="Akhbar MT" pitchFamily="2" charset="-78"/>
              </a:rPr>
              <a:t> </a:t>
            </a:r>
            <a:r>
              <a:rPr lang="ar-SA" sz="2800" dirty="0">
                <a:cs typeface="Akhbar MT" pitchFamily="2" charset="-78"/>
              </a:rPr>
              <a:t>الشعور بالأمن والاندماج الاجتماعيّ في المجتمع وفي العالم. وهناك نسبة هامّة من الشباب التي استفادت من التقدّم الحاصل في مجال التربية والتعليم، لكنها لم تتمكّن من جنْي ثمار تعليمها والولوج إلى سوق الشغل. </a:t>
            </a:r>
            <a:endParaRPr lang="ar-MA" sz="2800" dirty="0" smtClean="0">
              <a:cs typeface="Akhbar MT" pitchFamily="2" charset="-78"/>
            </a:endParaRPr>
          </a:p>
          <a:p>
            <a:pPr lvl="3" algn="r" rtl="1"/>
            <a:r>
              <a:rPr lang="ar-MA" sz="2800" dirty="0">
                <a:cs typeface="Akhbar MT" pitchFamily="2" charset="-78"/>
              </a:rPr>
              <a:t>ف</a:t>
            </a:r>
            <a:r>
              <a:rPr lang="ar-SA" sz="2800" dirty="0" smtClean="0">
                <a:solidFill>
                  <a:srgbClr val="FF0000"/>
                </a:solidFill>
                <a:cs typeface="Akhbar MT" pitchFamily="2" charset="-78"/>
              </a:rPr>
              <a:t>التعليم</a:t>
            </a:r>
            <a:r>
              <a:rPr lang="ar-SA" sz="2800" dirty="0">
                <a:solidFill>
                  <a:srgbClr val="FF0000"/>
                </a:solidFill>
                <a:cs typeface="Akhbar MT" pitchFamily="2" charset="-78"/>
              </a:rPr>
              <a:t>، الذي يُفتَرضُ فيه أنْ يفضي إلى الاندماج الاجتماعيّ </a:t>
            </a:r>
            <a:r>
              <a:rPr lang="ar-SA" sz="2800" dirty="0">
                <a:cs typeface="Akhbar MT" pitchFamily="2" charset="-78"/>
              </a:rPr>
              <a:t>وتطوير الشخصية، وضعيةَ إحباط، وشعورا بالإحباط، في وضعيّة لا يساوي فيها الحصولُ على شهادة </a:t>
            </a:r>
            <a:r>
              <a:rPr lang="ar-SA" sz="2800" dirty="0" err="1">
                <a:cs typeface="Akhbar MT" pitchFamily="2" charset="-78"/>
              </a:rPr>
              <a:t>ارتقاءاً</a:t>
            </a:r>
            <a:r>
              <a:rPr lang="ar-SA" sz="2800" dirty="0">
                <a:cs typeface="Akhbar MT" pitchFamily="2" charset="-78"/>
              </a:rPr>
              <a:t> اجتماعياً بالحصول على العمل.</a:t>
            </a:r>
            <a:br>
              <a:rPr lang="ar-SA" sz="2800" dirty="0">
                <a:cs typeface="Akhbar MT" pitchFamily="2" charset="-78"/>
              </a:rPr>
            </a:br>
            <a:r>
              <a:rPr lang="ar-SA" sz="2800" dirty="0">
                <a:cs typeface="Akhbar MT" pitchFamily="2" charset="-78"/>
              </a:rPr>
              <a:t/>
            </a:r>
            <a:br>
              <a:rPr lang="ar-SA" sz="2800" dirty="0">
                <a:cs typeface="Akhbar MT" pitchFamily="2" charset="-78"/>
              </a:rPr>
            </a:br>
            <a:endParaRPr lang="fr-FR" sz="2800" dirty="0">
              <a:cs typeface="Akhbar MT" pitchFamily="2" charset="-78"/>
            </a:endParaRPr>
          </a:p>
        </p:txBody>
      </p:sp>
    </p:spTree>
    <p:extLst>
      <p:ext uri="{BB962C8B-B14F-4D97-AF65-F5344CB8AC3E}">
        <p14:creationId xmlns:p14="http://schemas.microsoft.com/office/powerpoint/2010/main" val="377953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457200" y="1071693"/>
            <a:ext cx="11963400" cy="4490907"/>
          </a:xfrm>
        </p:spPr>
        <p:txBody>
          <a:bodyPr>
            <a:noAutofit/>
          </a:bodyPr>
          <a:lstStyle/>
          <a:p>
            <a:pPr marL="914400" lvl="2" indent="0" algn="r" rtl="1">
              <a:buNone/>
            </a:pPr>
            <a:r>
              <a:rPr lang="ar-MA" sz="3200" b="1" u="sng" dirty="0" smtClean="0">
                <a:solidFill>
                  <a:srgbClr val="FF0000"/>
                </a:solidFill>
                <a:cs typeface="Akhbar MT" pitchFamily="2" charset="-78"/>
              </a:rPr>
              <a:t>3</a:t>
            </a:r>
            <a:r>
              <a:rPr lang="ar-SA" sz="3200" b="1" u="sng" dirty="0" smtClean="0">
                <a:solidFill>
                  <a:srgbClr val="FF0000"/>
                </a:solidFill>
                <a:cs typeface="Akhbar MT" pitchFamily="2" charset="-78"/>
              </a:rPr>
              <a:t>. </a:t>
            </a:r>
            <a:r>
              <a:rPr lang="ar-SA" sz="3200" b="1" u="sng" dirty="0">
                <a:solidFill>
                  <a:srgbClr val="FF0000"/>
                </a:solidFill>
                <a:cs typeface="Akhbar MT" pitchFamily="2" charset="-78"/>
              </a:rPr>
              <a:t>الثورة الرقمية</a:t>
            </a:r>
            <a:r>
              <a:rPr lang="ar-SA" sz="3200" b="1" dirty="0">
                <a:solidFill>
                  <a:srgbClr val="FF0000"/>
                </a:solidFill>
                <a:cs typeface="Akhbar MT" pitchFamily="2" charset="-78"/>
              </a:rPr>
              <a:t>  </a:t>
            </a:r>
            <a:r>
              <a:rPr lang="ar-SA" sz="2800" dirty="0">
                <a:cs typeface="Akhbar MT" pitchFamily="2" charset="-78"/>
              </a:rPr>
              <a:t>: </a:t>
            </a:r>
            <a:endParaRPr lang="ar-MA" sz="2800" dirty="0" smtClean="0">
              <a:cs typeface="Akhbar MT" pitchFamily="2" charset="-78"/>
            </a:endParaRPr>
          </a:p>
          <a:p>
            <a:pPr lvl="2" algn="r" rtl="1"/>
            <a:r>
              <a:rPr lang="ar-SA" sz="2800" dirty="0" smtClean="0">
                <a:cs typeface="Akhbar MT" pitchFamily="2" charset="-78"/>
              </a:rPr>
              <a:t>الثورة </a:t>
            </a:r>
            <a:r>
              <a:rPr lang="ar-SA" sz="2800" dirty="0">
                <a:cs typeface="Akhbar MT" pitchFamily="2" charset="-78"/>
              </a:rPr>
              <a:t>الرقمية ساهمتْ في إحداث تغيير في </a:t>
            </a:r>
            <a:r>
              <a:rPr lang="ar-SA" sz="2800" dirty="0">
                <a:solidFill>
                  <a:srgbClr val="FF0000"/>
                </a:solidFill>
                <a:cs typeface="Akhbar MT" pitchFamily="2" charset="-78"/>
              </a:rPr>
              <a:t>أشكال العلاقات الاجتماعية وفي أنماط التواصل بين الأفراد والجماعات</a:t>
            </a:r>
            <a:r>
              <a:rPr lang="ar-SA" sz="2800" dirty="0">
                <a:cs typeface="Akhbar MT" pitchFamily="2" charset="-78"/>
              </a:rPr>
              <a:t>. </a:t>
            </a:r>
            <a:endParaRPr lang="ar-MA" sz="2800" dirty="0" smtClean="0">
              <a:cs typeface="Akhbar MT" pitchFamily="2" charset="-78"/>
            </a:endParaRPr>
          </a:p>
          <a:p>
            <a:pPr lvl="2" algn="r" rtl="1"/>
            <a:r>
              <a:rPr lang="ar-SA" sz="2800" dirty="0" smtClean="0">
                <a:cs typeface="Akhbar MT" pitchFamily="2" charset="-78"/>
              </a:rPr>
              <a:t>جيل </a:t>
            </a:r>
            <a:r>
              <a:rPr lang="ar-SA" sz="2800" dirty="0">
                <a:cs typeface="Akhbar MT" pitchFamily="2" charset="-78"/>
              </a:rPr>
              <a:t>منخرط اجتماعيّا في صيغة التواصل عبْر </a:t>
            </a:r>
            <a:r>
              <a:rPr lang="ar-SA" sz="2800" dirty="0" smtClean="0">
                <a:cs typeface="Akhbar MT" pitchFamily="2" charset="-78"/>
              </a:rPr>
              <a:t>الأنترنيت،</a:t>
            </a:r>
            <a:r>
              <a:rPr lang="ar-MA" sz="2800" dirty="0" smtClean="0">
                <a:cs typeface="Akhbar MT" pitchFamily="2" charset="-78"/>
              </a:rPr>
              <a:t> </a:t>
            </a:r>
            <a:r>
              <a:rPr lang="ar-MA" sz="2800" dirty="0" smtClean="0">
                <a:solidFill>
                  <a:srgbClr val="FF0000"/>
                </a:solidFill>
                <a:cs typeface="Akhbar MT" pitchFamily="2" charset="-78"/>
              </a:rPr>
              <a:t>كواقع </a:t>
            </a:r>
            <a:r>
              <a:rPr lang="ar-SA" sz="2800" dirty="0" smtClean="0">
                <a:solidFill>
                  <a:srgbClr val="FF0000"/>
                </a:solidFill>
                <a:cs typeface="Akhbar MT" pitchFamily="2" charset="-78"/>
              </a:rPr>
              <a:t>اجتماعيّ </a:t>
            </a:r>
            <a:r>
              <a:rPr lang="ar-SA" sz="2800" dirty="0">
                <a:solidFill>
                  <a:srgbClr val="FF0000"/>
                </a:solidFill>
                <a:cs typeface="Akhbar MT" pitchFamily="2" charset="-78"/>
              </a:rPr>
              <a:t>وفضاء </a:t>
            </a:r>
            <a:r>
              <a:rPr lang="ar-SA" sz="2800" dirty="0" smtClean="0">
                <a:solidFill>
                  <a:srgbClr val="FF0000"/>
                </a:solidFill>
                <a:cs typeface="Akhbar MT" pitchFamily="2" charset="-78"/>
              </a:rPr>
              <a:t>جديد </a:t>
            </a:r>
            <a:r>
              <a:rPr lang="ar-SA" sz="2800" dirty="0">
                <a:solidFill>
                  <a:srgbClr val="FF0000"/>
                </a:solidFill>
                <a:cs typeface="Akhbar MT" pitchFamily="2" charset="-78"/>
              </a:rPr>
              <a:t>للانخراط الاجتماعيّ </a:t>
            </a:r>
            <a:endParaRPr lang="ar-MA" sz="2800" dirty="0" smtClean="0">
              <a:solidFill>
                <a:srgbClr val="FF0000"/>
              </a:solidFill>
              <a:cs typeface="Akhbar MT" pitchFamily="2" charset="-78"/>
            </a:endParaRPr>
          </a:p>
          <a:p>
            <a:pPr lvl="2" algn="r" rtl="1"/>
            <a:r>
              <a:rPr lang="ar-SA" sz="2800" dirty="0" smtClean="0">
                <a:cs typeface="Akhbar MT" pitchFamily="2" charset="-78"/>
              </a:rPr>
              <a:t>يسمح </a:t>
            </a:r>
            <a:r>
              <a:rPr lang="ar-SA" sz="2800" dirty="0">
                <a:cs typeface="Akhbar MT" pitchFamily="2" charset="-78"/>
              </a:rPr>
              <a:t>بربْط علاقات بأفراد آخرين، يصبح </a:t>
            </a:r>
            <a:r>
              <a:rPr lang="ar-SA" sz="2800" dirty="0">
                <a:solidFill>
                  <a:srgbClr val="FF0000"/>
                </a:solidFill>
                <a:cs typeface="Akhbar MT" pitchFamily="2" charset="-78"/>
              </a:rPr>
              <a:t>الشابّ قاطنا لفضاء جديد مع شكل جديد من التنشئة </a:t>
            </a:r>
            <a:r>
              <a:rPr lang="ar-SA" sz="2800" dirty="0" smtClean="0">
                <a:solidFill>
                  <a:srgbClr val="FF0000"/>
                </a:solidFill>
                <a:cs typeface="Akhbar MT" pitchFamily="2" charset="-78"/>
              </a:rPr>
              <a:t>الاجتماعية</a:t>
            </a:r>
            <a:r>
              <a:rPr lang="ar-SA" sz="2800" dirty="0" smtClean="0">
                <a:cs typeface="Akhbar MT" pitchFamily="2" charset="-78"/>
              </a:rPr>
              <a:t>.</a:t>
            </a:r>
            <a:endParaRPr lang="ar-MA" sz="2800" dirty="0">
              <a:cs typeface="Akhbar MT" pitchFamily="2" charset="-78"/>
            </a:endParaRPr>
          </a:p>
          <a:p>
            <a:pPr lvl="2" algn="r" rtl="1"/>
            <a:r>
              <a:rPr lang="ar-SA" sz="2800" dirty="0" smtClean="0">
                <a:cs typeface="Akhbar MT" pitchFamily="2" charset="-78"/>
              </a:rPr>
              <a:t>العلاقة </a:t>
            </a:r>
            <a:r>
              <a:rPr lang="ar-SA" sz="2800" dirty="0">
                <a:cs typeface="Akhbar MT" pitchFamily="2" charset="-78"/>
              </a:rPr>
              <a:t>بين أفراد العائلة أمْرا قائما ومكتسبا، فإنّ العلاقات التي تُربط بين أشخاص لا يرتبطون ببعضهم البعض من قبلُ بأيّ رابط، هي علاقات يساعد عليها الحاسوب، </a:t>
            </a:r>
            <a:r>
              <a:rPr lang="ar-SA" sz="2800" dirty="0">
                <a:solidFill>
                  <a:srgbClr val="FF0000"/>
                </a:solidFill>
                <a:cs typeface="Akhbar MT" pitchFamily="2" charset="-78"/>
              </a:rPr>
              <a:t>وتُبْنى في إطار فضاء وثقافة </a:t>
            </a:r>
            <a:r>
              <a:rPr lang="ar-SA" sz="2800" dirty="0" smtClean="0">
                <a:solidFill>
                  <a:srgbClr val="FF0000"/>
                </a:solidFill>
                <a:cs typeface="Akhbar MT" pitchFamily="2" charset="-78"/>
              </a:rPr>
              <a:t>رقمييْن</a:t>
            </a:r>
            <a:r>
              <a:rPr lang="ar-SA" sz="2800" dirty="0" smtClean="0">
                <a:cs typeface="Akhbar MT" pitchFamily="2" charset="-78"/>
              </a:rPr>
              <a:t>.</a:t>
            </a:r>
            <a:endParaRPr lang="ar-MA" sz="2800" dirty="0">
              <a:cs typeface="Akhbar MT" pitchFamily="2" charset="-78"/>
            </a:endParaRPr>
          </a:p>
          <a:p>
            <a:pPr lvl="2" algn="r" rtl="1"/>
            <a:r>
              <a:rPr lang="ar-SA" sz="2800" dirty="0" smtClean="0">
                <a:cs typeface="Akhbar MT" pitchFamily="2" charset="-78"/>
              </a:rPr>
              <a:t>العلاقة  </a:t>
            </a:r>
            <a:r>
              <a:rPr lang="ar-SA" sz="2800" dirty="0">
                <a:cs typeface="Akhbar MT" pitchFamily="2" charset="-78"/>
              </a:rPr>
              <a:t>الشباب </a:t>
            </a:r>
            <a:r>
              <a:rPr lang="ar-SA" sz="2800" dirty="0" smtClean="0">
                <a:cs typeface="Akhbar MT" pitchFamily="2" charset="-78"/>
              </a:rPr>
              <a:t> </a:t>
            </a:r>
            <a:r>
              <a:rPr lang="ar-SA" sz="2800" dirty="0">
                <a:cs typeface="Akhbar MT" pitchFamily="2" charset="-78"/>
              </a:rPr>
              <a:t>بالأنترنيت </a:t>
            </a:r>
            <a:r>
              <a:rPr lang="ar-SA" sz="2800" dirty="0" smtClean="0">
                <a:cs typeface="Akhbar MT" pitchFamily="2" charset="-78"/>
              </a:rPr>
              <a:t>تحقّق </a:t>
            </a:r>
            <a:r>
              <a:rPr lang="ar-SA" sz="2800" dirty="0">
                <a:solidFill>
                  <a:srgbClr val="FF0000"/>
                </a:solidFill>
                <a:cs typeface="Akhbar MT" pitchFamily="2" charset="-78"/>
              </a:rPr>
              <a:t>عمليّة </a:t>
            </a:r>
            <a:r>
              <a:rPr lang="ar-SA" sz="2800" dirty="0" err="1">
                <a:solidFill>
                  <a:srgbClr val="FF0000"/>
                </a:solidFill>
                <a:cs typeface="Akhbar MT" pitchFamily="2" charset="-78"/>
              </a:rPr>
              <a:t>الفرْدنة</a:t>
            </a:r>
            <a:r>
              <a:rPr lang="ar-SA" sz="2800" dirty="0">
                <a:solidFill>
                  <a:srgbClr val="FF0000"/>
                </a:solidFill>
                <a:cs typeface="Akhbar MT" pitchFamily="2" charset="-78"/>
              </a:rPr>
              <a:t> والاستقلالية. لمْ يعد الشّاب مرتبطا فقط بالمجموعات الواقعية التي ينتمي إليها </a:t>
            </a:r>
            <a:r>
              <a:rPr lang="ar-SA" sz="2800" dirty="0" smtClean="0">
                <a:solidFill>
                  <a:srgbClr val="FF0000"/>
                </a:solidFill>
                <a:cs typeface="Akhbar MT" pitchFamily="2" charset="-78"/>
              </a:rPr>
              <a:t>كالأسرة</a:t>
            </a:r>
            <a:r>
              <a:rPr lang="ar-MA" sz="2800" dirty="0" smtClean="0">
                <a:solidFill>
                  <a:srgbClr val="FF0000"/>
                </a:solidFill>
                <a:cs typeface="Akhbar MT" pitchFamily="2" charset="-78"/>
              </a:rPr>
              <a:t> او النقابة او الحزب </a:t>
            </a:r>
            <a:r>
              <a:rPr lang="ar-SA" sz="2800" dirty="0" smtClean="0">
                <a:cs typeface="Akhbar MT" pitchFamily="2" charset="-78"/>
              </a:rPr>
              <a:t>، </a:t>
            </a:r>
            <a:r>
              <a:rPr lang="ar-SA" sz="2800" dirty="0">
                <a:cs typeface="Akhbar MT" pitchFamily="2" charset="-78"/>
              </a:rPr>
              <a:t>وإنما </a:t>
            </a:r>
            <a:r>
              <a:rPr lang="ar-MA" sz="2800" dirty="0" smtClean="0">
                <a:cs typeface="Akhbar MT" pitchFamily="2" charset="-78"/>
              </a:rPr>
              <a:t>اصبح</a:t>
            </a:r>
            <a:r>
              <a:rPr lang="ar-SA" sz="2800" dirty="0" smtClean="0">
                <a:cs typeface="Akhbar MT" pitchFamily="2" charset="-78"/>
              </a:rPr>
              <a:t> </a:t>
            </a:r>
            <a:r>
              <a:rPr lang="ar-SA" sz="2800" dirty="0">
                <a:cs typeface="Akhbar MT" pitchFamily="2" charset="-78"/>
              </a:rPr>
              <a:t>فردا حرّا، علاقات أُخرى </a:t>
            </a:r>
            <a:r>
              <a:rPr lang="ar-SA" sz="2800" dirty="0" err="1">
                <a:cs typeface="Akhbar MT" pitchFamily="2" charset="-78"/>
              </a:rPr>
              <a:t>و»صداقات</a:t>
            </a:r>
            <a:r>
              <a:rPr lang="ar-SA" sz="2800" dirty="0">
                <a:cs typeface="Akhbar MT" pitchFamily="2" charset="-78"/>
              </a:rPr>
              <a:t>» </a:t>
            </a:r>
            <a:r>
              <a:rPr lang="ar-SA" sz="2800" dirty="0" err="1">
                <a:cs typeface="Akhbar MT" pitchFamily="2" charset="-78"/>
              </a:rPr>
              <a:t>ب»مساعدة</a:t>
            </a:r>
            <a:r>
              <a:rPr lang="ar-SA" sz="2800" dirty="0">
                <a:cs typeface="Akhbar MT" pitchFamily="2" charset="-78"/>
              </a:rPr>
              <a:t> الحاسوب» داخل الفضاء الرقميّ، ومن هنا خلق له </a:t>
            </a:r>
            <a:r>
              <a:rPr lang="ar-SA" sz="2800" dirty="0">
                <a:solidFill>
                  <a:srgbClr val="FF0000"/>
                </a:solidFill>
                <a:cs typeface="Akhbar MT" pitchFamily="2" charset="-78"/>
              </a:rPr>
              <a:t>«معنى للعشيرة الافتراضيّة». </a:t>
            </a:r>
            <a:r>
              <a:rPr lang="ar-SA" sz="2800" dirty="0">
                <a:cs typeface="Akhbar MT" pitchFamily="2" charset="-78"/>
              </a:rPr>
              <a:t>وهذه العشيرة الافتراضية تمنح لح معنى </a:t>
            </a:r>
            <a:r>
              <a:rPr lang="ar-SA" sz="2800" dirty="0" smtClean="0">
                <a:cs typeface="Akhbar MT" pitchFamily="2" charset="-78"/>
              </a:rPr>
              <a:t>للانتماء</a:t>
            </a:r>
            <a:endParaRPr lang="fr-FR" sz="2800" dirty="0">
              <a:cs typeface="Akhbar MT" pitchFamily="2" charset="-78"/>
            </a:endParaRPr>
          </a:p>
          <a:p>
            <a:pPr marL="914400" lvl="2" indent="0" algn="r" rtl="1">
              <a:buNone/>
            </a:pPr>
            <a:r>
              <a:rPr lang="ar-SA" sz="2800" dirty="0">
                <a:cs typeface="Akhbar MT" pitchFamily="2" charset="-78"/>
              </a:rPr>
              <a:t/>
            </a:r>
            <a:br>
              <a:rPr lang="ar-SA" sz="2800" dirty="0">
                <a:cs typeface="Akhbar MT" pitchFamily="2" charset="-78"/>
              </a:rPr>
            </a:br>
            <a:r>
              <a:rPr lang="ar-SA" sz="2800" dirty="0">
                <a:cs typeface="Akhbar MT" pitchFamily="2" charset="-78"/>
              </a:rPr>
              <a:t/>
            </a:r>
            <a:br>
              <a:rPr lang="ar-SA" sz="2800" dirty="0">
                <a:cs typeface="Akhbar MT" pitchFamily="2" charset="-78"/>
              </a:rPr>
            </a:br>
            <a:endParaRPr lang="fr-FR" sz="2800" dirty="0">
              <a:cs typeface="Akhbar MT" pitchFamily="2" charset="-78"/>
            </a:endParaRPr>
          </a:p>
        </p:txBody>
      </p:sp>
    </p:spTree>
    <p:extLst>
      <p:ext uri="{BB962C8B-B14F-4D97-AF65-F5344CB8AC3E}">
        <p14:creationId xmlns:p14="http://schemas.microsoft.com/office/powerpoint/2010/main" val="400355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457200" y="533400"/>
            <a:ext cx="11963400" cy="4490907"/>
          </a:xfrm>
        </p:spPr>
        <p:txBody>
          <a:bodyPr>
            <a:noAutofit/>
          </a:bodyPr>
          <a:lstStyle/>
          <a:p>
            <a:pPr marL="914400" lvl="2" indent="0" algn="r" rtl="1">
              <a:buNone/>
            </a:pPr>
            <a:r>
              <a:rPr lang="ar-MA" sz="3200" b="1" u="sng" dirty="0" smtClean="0">
                <a:solidFill>
                  <a:srgbClr val="FF0000"/>
                </a:solidFill>
                <a:cs typeface="Akhbar MT" pitchFamily="2" charset="-78"/>
              </a:rPr>
              <a:t>4</a:t>
            </a:r>
            <a:r>
              <a:rPr lang="ar-SA" sz="3200" b="1" u="sng" dirty="0" smtClean="0">
                <a:solidFill>
                  <a:srgbClr val="FF0000"/>
                </a:solidFill>
                <a:cs typeface="Akhbar MT" pitchFamily="2" charset="-78"/>
              </a:rPr>
              <a:t>. </a:t>
            </a:r>
            <a:r>
              <a:rPr lang="ar-MA" sz="3200" b="1" u="sng" dirty="0" smtClean="0">
                <a:solidFill>
                  <a:srgbClr val="FF0000"/>
                </a:solidFill>
                <a:cs typeface="Akhbar MT" pitchFamily="2" charset="-78"/>
              </a:rPr>
              <a:t>سيطرة </a:t>
            </a:r>
            <a:r>
              <a:rPr lang="ar-SA" sz="3200" b="1" u="sng" dirty="0" smtClean="0">
                <a:solidFill>
                  <a:srgbClr val="FF0000"/>
                </a:solidFill>
                <a:cs typeface="Akhbar MT" pitchFamily="2" charset="-78"/>
              </a:rPr>
              <a:t> </a:t>
            </a:r>
            <a:r>
              <a:rPr lang="ar-SA" sz="3200" b="1" u="sng" dirty="0">
                <a:solidFill>
                  <a:srgbClr val="FF0000"/>
                </a:solidFill>
                <a:cs typeface="Akhbar MT" pitchFamily="2" charset="-78"/>
              </a:rPr>
              <a:t>سوق القيم</a:t>
            </a:r>
            <a:r>
              <a:rPr lang="ar-SA" sz="3200" dirty="0">
                <a:solidFill>
                  <a:srgbClr val="FF0000"/>
                </a:solidFill>
                <a:cs typeface="Akhbar MT" pitchFamily="2" charset="-78"/>
              </a:rPr>
              <a:t> : </a:t>
            </a:r>
            <a:endParaRPr lang="ar-MA" sz="3200" dirty="0" smtClean="0">
              <a:solidFill>
                <a:srgbClr val="FF0000"/>
              </a:solidFill>
              <a:cs typeface="Akhbar MT" pitchFamily="2" charset="-78"/>
            </a:endParaRPr>
          </a:p>
          <a:p>
            <a:pPr lvl="2" algn="r" rtl="1"/>
            <a:r>
              <a:rPr lang="ar-SA" sz="2800" dirty="0" smtClean="0">
                <a:cs typeface="Akhbar MT" pitchFamily="2" charset="-78"/>
              </a:rPr>
              <a:t>ظاهرة </a:t>
            </a:r>
            <a:r>
              <a:rPr lang="ar-SA" sz="2800" dirty="0">
                <a:cs typeface="Akhbar MT" pitchFamily="2" charset="-78"/>
              </a:rPr>
              <a:t>أخرى تتصل بالتحوّلات التي يعرفها المجتمع، هي </a:t>
            </a:r>
            <a:r>
              <a:rPr lang="ar-SA" sz="2800" dirty="0">
                <a:solidFill>
                  <a:srgbClr val="FF0000"/>
                </a:solidFill>
                <a:cs typeface="Akhbar MT" pitchFamily="2" charset="-78"/>
              </a:rPr>
              <a:t>ظاهرة دوران-انتشار القيم داخل سوق واسع للقيم</a:t>
            </a:r>
            <a:r>
              <a:rPr lang="ar-SA" sz="2800" dirty="0">
                <a:cs typeface="Akhbar MT" pitchFamily="2" charset="-78"/>
              </a:rPr>
              <a:t>. </a:t>
            </a:r>
            <a:r>
              <a:rPr lang="ar-SA" sz="2800" dirty="0" smtClean="0">
                <a:cs typeface="Akhbar MT" pitchFamily="2" charset="-78"/>
              </a:rPr>
              <a:t>إنّ </a:t>
            </a:r>
            <a:r>
              <a:rPr lang="ar-SA" sz="2800" dirty="0">
                <a:cs typeface="Akhbar MT" pitchFamily="2" charset="-78"/>
              </a:rPr>
              <a:t>التحوّل الكبير يكمن في سيرورة معقّدة حيث القيم التقليدية والقيم الجديدة يعاد صهرهما وتشكيلهما وأحيانا </a:t>
            </a:r>
            <a:r>
              <a:rPr lang="ar-SA" sz="2800" dirty="0" smtClean="0">
                <a:cs typeface="Akhbar MT" pitchFamily="2" charset="-78"/>
              </a:rPr>
              <a:t>تهْجينهما.</a:t>
            </a:r>
            <a:endParaRPr lang="ar-MA" sz="2800" dirty="0" smtClean="0">
              <a:cs typeface="Akhbar MT" pitchFamily="2" charset="-78"/>
            </a:endParaRPr>
          </a:p>
          <a:p>
            <a:pPr lvl="2" algn="r" rtl="1"/>
            <a:r>
              <a:rPr lang="ar-SA" sz="2800" dirty="0" smtClean="0">
                <a:cs typeface="Akhbar MT" pitchFamily="2" charset="-78"/>
              </a:rPr>
              <a:t>لقد </a:t>
            </a:r>
            <a:r>
              <a:rPr lang="ar-SA" sz="2800" dirty="0">
                <a:cs typeface="Akhbar MT" pitchFamily="2" charset="-78"/>
              </a:rPr>
              <a:t>جرتْ عملية التطبيع الاجتماعيّ للشباب داخل المجتمع في سياق مطبوع بما </a:t>
            </a:r>
            <a:r>
              <a:rPr lang="ar-SA" sz="2800" dirty="0" smtClean="0">
                <a:cs typeface="Akhbar MT" pitchFamily="2" charset="-78"/>
              </a:rPr>
              <a:t>يلي:</a:t>
            </a:r>
            <a:endParaRPr lang="ar-MA" sz="2800" dirty="0">
              <a:cs typeface="Akhbar MT" pitchFamily="2" charset="-78"/>
            </a:endParaRPr>
          </a:p>
          <a:p>
            <a:pPr lvl="3" algn="r" rtl="1"/>
            <a:r>
              <a:rPr lang="ar-SA" sz="2400" dirty="0" smtClean="0">
                <a:cs typeface="Akhbar MT" pitchFamily="2" charset="-78"/>
              </a:rPr>
              <a:t>لم </a:t>
            </a:r>
            <a:r>
              <a:rPr lang="ar-SA" sz="2400" dirty="0">
                <a:cs typeface="Akhbar MT" pitchFamily="2" charset="-78"/>
              </a:rPr>
              <a:t>يعدْ نسق القيم دائما نسقا منسجما. لقد بات السياق الاجتماعيّ </a:t>
            </a:r>
            <a:r>
              <a:rPr lang="ar-SA" sz="2400" dirty="0" smtClean="0">
                <a:cs typeface="Akhbar MT" pitchFamily="2" charset="-78"/>
              </a:rPr>
              <a:t>موجّها </a:t>
            </a:r>
            <a:r>
              <a:rPr lang="ar-SA" sz="2400" dirty="0">
                <a:cs typeface="Akhbar MT" pitchFamily="2" charset="-78"/>
              </a:rPr>
              <a:t>لاختيار القيم. في بعض الحالات تغدو </a:t>
            </a:r>
            <a:r>
              <a:rPr lang="ar-SA" sz="2400" dirty="0">
                <a:solidFill>
                  <a:srgbClr val="FF0000"/>
                </a:solidFill>
                <a:cs typeface="Akhbar MT" pitchFamily="2" charset="-78"/>
              </a:rPr>
              <a:t>القيم التقليدية وسيلة للدفاع الذاتي من أجل مواجهة الآخر على أرضية </a:t>
            </a:r>
            <a:r>
              <a:rPr lang="ar-SA" sz="2400" dirty="0" smtClean="0">
                <a:solidFill>
                  <a:srgbClr val="FF0000"/>
                </a:solidFill>
                <a:cs typeface="Akhbar MT" pitchFamily="2" charset="-78"/>
              </a:rPr>
              <a:t>القيم.</a:t>
            </a:r>
            <a:endParaRPr lang="ar-MA" sz="2400" dirty="0">
              <a:solidFill>
                <a:srgbClr val="FF0000"/>
              </a:solidFill>
              <a:cs typeface="Akhbar MT" pitchFamily="2" charset="-78"/>
            </a:endParaRPr>
          </a:p>
          <a:p>
            <a:pPr lvl="3" algn="r" rtl="1"/>
            <a:r>
              <a:rPr lang="ar-SA" sz="2400" dirty="0" smtClean="0">
                <a:cs typeface="Akhbar MT" pitchFamily="2" charset="-78"/>
              </a:rPr>
              <a:t>أصبحت </a:t>
            </a:r>
            <a:r>
              <a:rPr lang="ar-SA" sz="2400" dirty="0">
                <a:cs typeface="Akhbar MT" pitchFamily="2" charset="-78"/>
              </a:rPr>
              <a:t>قنوات إنتاج القيم متعدّدة: </a:t>
            </a:r>
            <a:r>
              <a:rPr lang="ar-SA" sz="2400" dirty="0">
                <a:solidFill>
                  <a:srgbClr val="FF0000"/>
                </a:solidFill>
                <a:cs typeface="Akhbar MT" pitchFamily="2" charset="-78"/>
              </a:rPr>
              <a:t>الدين، المدرسة، وسائط الإعلام، العالم الافتراضي </a:t>
            </a:r>
            <a:r>
              <a:rPr lang="ar-SA" sz="2400" dirty="0">
                <a:cs typeface="Akhbar MT" pitchFamily="2" charset="-78"/>
              </a:rPr>
              <a:t>الخ. وهذا يمنح للأفراد والجماعات لائحة من الاختيارات الاستراتيجيّة </a:t>
            </a:r>
            <a:r>
              <a:rPr lang="ar-SA" sz="2400" dirty="0" smtClean="0">
                <a:cs typeface="Akhbar MT" pitchFamily="2" charset="-78"/>
              </a:rPr>
              <a:t>للقيم.</a:t>
            </a:r>
            <a:endParaRPr lang="ar-MA" sz="2400" dirty="0">
              <a:cs typeface="Akhbar MT" pitchFamily="2" charset="-78"/>
            </a:endParaRPr>
          </a:p>
          <a:p>
            <a:pPr lvl="3" algn="r" rtl="1"/>
            <a:r>
              <a:rPr lang="ar-SA" sz="2400" dirty="0" smtClean="0">
                <a:cs typeface="Akhbar MT" pitchFamily="2" charset="-78"/>
              </a:rPr>
              <a:t>هناك </a:t>
            </a:r>
            <a:r>
              <a:rPr lang="ar-SA" sz="2400" dirty="0">
                <a:cs typeface="Akhbar MT" pitchFamily="2" charset="-78"/>
              </a:rPr>
              <a:t>تعدد لأطر التطبيع الاجتماعي للقيم هو الذي يؤطّر الفرد. وقد أزيحت العائلة اليوم من طرف أطر أخرى للانتماء بالنسبة للشباب: الأصدقاء والأشخاص الافتراضيّون عبر الأنترنيت. ومن ثمّ، </a:t>
            </a:r>
            <a:r>
              <a:rPr lang="ar-SA" sz="2400" dirty="0">
                <a:solidFill>
                  <a:srgbClr val="FF0000"/>
                </a:solidFill>
                <a:cs typeface="Akhbar MT" pitchFamily="2" charset="-78"/>
              </a:rPr>
              <a:t>فإنّ الشباب صار خاضعا لتنشئة اجتماعيّة </a:t>
            </a:r>
            <a:r>
              <a:rPr lang="ar-SA" sz="2400" dirty="0" smtClean="0">
                <a:solidFill>
                  <a:srgbClr val="FF0000"/>
                </a:solidFill>
                <a:cs typeface="Akhbar MT" pitchFamily="2" charset="-78"/>
              </a:rPr>
              <a:t>متعددة.</a:t>
            </a:r>
            <a:endParaRPr lang="ar-MA" sz="2400" dirty="0">
              <a:solidFill>
                <a:srgbClr val="FF0000"/>
              </a:solidFill>
              <a:cs typeface="Akhbar MT" pitchFamily="2" charset="-78"/>
            </a:endParaRPr>
          </a:p>
          <a:p>
            <a:pPr lvl="3" algn="r" rtl="1"/>
            <a:r>
              <a:rPr lang="ar-SA" sz="2400" dirty="0" smtClean="0">
                <a:cs typeface="Akhbar MT" pitchFamily="2" charset="-78"/>
              </a:rPr>
              <a:t>الشباب</a:t>
            </a:r>
            <a:r>
              <a:rPr lang="ar-MA" sz="2400" dirty="0">
                <a:cs typeface="Akhbar MT" pitchFamily="2" charset="-78"/>
              </a:rPr>
              <a:t> </a:t>
            </a:r>
            <a:r>
              <a:rPr lang="ar-MA" sz="2400" dirty="0" smtClean="0">
                <a:cs typeface="Akhbar MT" pitchFamily="2" charset="-78"/>
              </a:rPr>
              <a:t>يجد</a:t>
            </a:r>
            <a:r>
              <a:rPr lang="ar-SA" sz="2400" dirty="0" smtClean="0">
                <a:cs typeface="Akhbar MT" pitchFamily="2" charset="-78"/>
              </a:rPr>
              <a:t> </a:t>
            </a:r>
            <a:r>
              <a:rPr lang="ar-SA" sz="2400" dirty="0">
                <a:cs typeface="Akhbar MT" pitchFamily="2" charset="-78"/>
              </a:rPr>
              <a:t>نفسه </a:t>
            </a:r>
            <a:r>
              <a:rPr lang="ar-SA" sz="2400" dirty="0">
                <a:solidFill>
                  <a:srgbClr val="FF0000"/>
                </a:solidFill>
                <a:cs typeface="Akhbar MT" pitchFamily="2" charset="-78"/>
              </a:rPr>
              <a:t>أمام قيم متنافسة</a:t>
            </a:r>
            <a:r>
              <a:rPr lang="ar-SA" sz="2400" dirty="0">
                <a:cs typeface="Akhbar MT" pitchFamily="2" charset="-78"/>
              </a:rPr>
              <a:t>، مع تعدّد لقنوات إنتاجها. وهذا لا يمرّ دون أنْ يخلق توتّرات ومفاوضات حول القيم، لأنّ الشباب لم يعد إزاء خزّان واحد للقيم، </a:t>
            </a:r>
            <a:r>
              <a:rPr lang="ar-SA" sz="2400" dirty="0" smtClean="0">
                <a:cs typeface="Akhbar MT" pitchFamily="2" charset="-78"/>
              </a:rPr>
              <a:t> </a:t>
            </a:r>
            <a:r>
              <a:rPr lang="ar-SA" sz="2400" dirty="0">
                <a:cs typeface="Akhbar MT" pitchFamily="2" charset="-78"/>
              </a:rPr>
              <a:t>تعدّد لخزّانات القيم </a:t>
            </a:r>
            <a:r>
              <a:rPr lang="ar-SA" sz="2400" dirty="0" smtClean="0">
                <a:cs typeface="Akhbar MT" pitchFamily="2" charset="-78"/>
              </a:rPr>
              <a:t> </a:t>
            </a:r>
            <a:r>
              <a:rPr lang="ar-SA" sz="2400" dirty="0">
                <a:cs typeface="Akhbar MT" pitchFamily="2" charset="-78"/>
              </a:rPr>
              <a:t>تسمح </a:t>
            </a:r>
            <a:r>
              <a:rPr lang="ar-SA" sz="2400" dirty="0" smtClean="0">
                <a:cs typeface="Akhbar MT" pitchFamily="2" charset="-78"/>
              </a:rPr>
              <a:t>باختيار </a:t>
            </a:r>
            <a:r>
              <a:rPr lang="ar-SA" sz="2400" dirty="0">
                <a:cs typeface="Akhbar MT" pitchFamily="2" charset="-78"/>
              </a:rPr>
              <a:t>طريقة التلاؤم مع واحدة منها أو أكثر.</a:t>
            </a:r>
            <a:endParaRPr lang="fr-FR" sz="2400" dirty="0">
              <a:cs typeface="Akhbar MT" pitchFamily="2" charset="-78"/>
            </a:endParaRPr>
          </a:p>
          <a:p>
            <a:pPr marL="914400" lvl="2" indent="0" algn="r" rtl="1">
              <a:buNone/>
            </a:pPr>
            <a:r>
              <a:rPr lang="ar-SA" sz="2800" dirty="0">
                <a:cs typeface="Akhbar MT" pitchFamily="2" charset="-78"/>
              </a:rPr>
              <a:t/>
            </a:r>
            <a:br>
              <a:rPr lang="ar-SA" sz="2800" dirty="0">
                <a:cs typeface="Akhbar MT" pitchFamily="2" charset="-78"/>
              </a:rPr>
            </a:br>
            <a:r>
              <a:rPr lang="ar-SA" sz="2800" dirty="0">
                <a:cs typeface="Akhbar MT" pitchFamily="2" charset="-78"/>
              </a:rPr>
              <a:t/>
            </a:r>
            <a:br>
              <a:rPr lang="ar-SA" sz="2800" dirty="0">
                <a:cs typeface="Akhbar MT" pitchFamily="2" charset="-78"/>
              </a:rPr>
            </a:br>
            <a:endParaRPr lang="fr-FR" sz="2800" dirty="0">
              <a:cs typeface="Akhbar MT" pitchFamily="2" charset="-78"/>
            </a:endParaRPr>
          </a:p>
        </p:txBody>
      </p:sp>
    </p:spTree>
    <p:extLst>
      <p:ext uri="{BB962C8B-B14F-4D97-AF65-F5344CB8AC3E}">
        <p14:creationId xmlns:p14="http://schemas.microsoft.com/office/powerpoint/2010/main" val="245709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مقدمة التحولات المجتمعية والشباب </a:t>
            </a:r>
            <a:endParaRPr lang="fr-FR" dirty="0"/>
          </a:p>
        </p:txBody>
      </p:sp>
      <p:sp>
        <p:nvSpPr>
          <p:cNvPr id="3" name="Espace réservé du contenu 2"/>
          <p:cNvSpPr>
            <a:spLocks noGrp="1"/>
          </p:cNvSpPr>
          <p:nvPr>
            <p:ph sz="quarter" idx="13"/>
          </p:nvPr>
        </p:nvSpPr>
        <p:spPr>
          <a:xfrm>
            <a:off x="457200" y="762000"/>
            <a:ext cx="11734800" cy="4490907"/>
          </a:xfrm>
        </p:spPr>
        <p:txBody>
          <a:bodyPr>
            <a:noAutofit/>
          </a:bodyPr>
          <a:lstStyle/>
          <a:p>
            <a:pPr marL="914400" lvl="2" indent="0" algn="r" rtl="1">
              <a:buNone/>
            </a:pPr>
            <a:r>
              <a:rPr lang="ar-MA" sz="3600" b="1" u="sng" dirty="0" smtClean="0">
                <a:solidFill>
                  <a:srgbClr val="FF0000"/>
                </a:solidFill>
                <a:cs typeface="Akhbar MT" pitchFamily="2" charset="-78"/>
              </a:rPr>
              <a:t>5 </a:t>
            </a:r>
            <a:r>
              <a:rPr lang="ar-SA" sz="3600" b="1" u="sng" dirty="0" smtClean="0">
                <a:solidFill>
                  <a:srgbClr val="FF0000"/>
                </a:solidFill>
                <a:cs typeface="Akhbar MT" pitchFamily="2" charset="-78"/>
              </a:rPr>
              <a:t>. </a:t>
            </a:r>
            <a:r>
              <a:rPr lang="ar-SA" sz="3600" b="1" u="sng" dirty="0">
                <a:solidFill>
                  <a:srgbClr val="FF0000"/>
                </a:solidFill>
                <a:cs typeface="Akhbar MT" pitchFamily="2" charset="-78"/>
              </a:rPr>
              <a:t>تراجع </a:t>
            </a:r>
            <a:r>
              <a:rPr lang="ar-SA" sz="3600" b="1" u="sng" dirty="0" smtClean="0">
                <a:solidFill>
                  <a:srgbClr val="FF0000"/>
                </a:solidFill>
                <a:cs typeface="Akhbar MT" pitchFamily="2" charset="-78"/>
              </a:rPr>
              <a:t>سلطة</a:t>
            </a:r>
            <a:r>
              <a:rPr lang="ar-MA" sz="3600" b="1" u="sng" dirty="0" smtClean="0">
                <a:solidFill>
                  <a:srgbClr val="FF0000"/>
                </a:solidFill>
                <a:cs typeface="Akhbar MT" pitchFamily="2" charset="-78"/>
              </a:rPr>
              <a:t> الاسرة </a:t>
            </a:r>
            <a:r>
              <a:rPr lang="ar-SA" sz="3600" dirty="0" smtClean="0">
                <a:cs typeface="Akhbar MT" pitchFamily="2" charset="-78"/>
              </a:rPr>
              <a:t>: </a:t>
            </a:r>
            <a:r>
              <a:rPr lang="ar-SA" sz="3600" dirty="0">
                <a:cs typeface="Akhbar MT" pitchFamily="2" charset="-78"/>
              </a:rPr>
              <a:t>صورة سلطة </a:t>
            </a:r>
            <a:r>
              <a:rPr lang="ar-SA" sz="3600" dirty="0" smtClean="0">
                <a:cs typeface="Akhbar MT" pitchFamily="2" charset="-78"/>
              </a:rPr>
              <a:t>الأب</a:t>
            </a:r>
            <a:r>
              <a:rPr lang="ar-MA" sz="3600" dirty="0" smtClean="0">
                <a:cs typeface="Akhbar MT" pitchFamily="2" charset="-78"/>
              </a:rPr>
              <a:t> والاسرة </a:t>
            </a:r>
            <a:r>
              <a:rPr lang="ar-SA" sz="3600" dirty="0" smtClean="0">
                <a:cs typeface="Akhbar MT" pitchFamily="2" charset="-78"/>
              </a:rPr>
              <a:t> </a:t>
            </a:r>
            <a:r>
              <a:rPr lang="ar-SA" sz="3600" dirty="0">
                <a:cs typeface="Akhbar MT" pitchFamily="2" charset="-78"/>
              </a:rPr>
              <a:t>موضوع مراجعة : على المستوى </a:t>
            </a:r>
            <a:r>
              <a:rPr lang="ar-SA" sz="3600" dirty="0" err="1">
                <a:cs typeface="Akhbar MT" pitchFamily="2" charset="-78"/>
              </a:rPr>
              <a:t>الميكروسوسيولوجي</a:t>
            </a:r>
            <a:r>
              <a:rPr lang="ar-SA" sz="3600" dirty="0">
                <a:cs typeface="Akhbar MT" pitchFamily="2" charset="-78"/>
              </a:rPr>
              <a:t>، </a:t>
            </a:r>
            <a:endParaRPr lang="ar-MA" sz="3600" dirty="0" smtClean="0">
              <a:cs typeface="Akhbar MT" pitchFamily="2" charset="-78"/>
            </a:endParaRPr>
          </a:p>
          <a:p>
            <a:pPr lvl="2" algn="r" rtl="1"/>
            <a:r>
              <a:rPr lang="ar-SA" sz="3600" dirty="0" smtClean="0">
                <a:cs typeface="Akhbar MT" pitchFamily="2" charset="-78"/>
              </a:rPr>
              <a:t>إن </a:t>
            </a:r>
            <a:r>
              <a:rPr lang="ar-SA" sz="3600" dirty="0">
                <a:cs typeface="Akhbar MT" pitchFamily="2" charset="-78"/>
              </a:rPr>
              <a:t>نقل فئة من الشباب لسلطة الأب </a:t>
            </a:r>
            <a:r>
              <a:rPr lang="ar-SA" sz="3600" dirty="0">
                <a:solidFill>
                  <a:srgbClr val="FF0000"/>
                </a:solidFill>
                <a:cs typeface="Akhbar MT" pitchFamily="2" charset="-78"/>
              </a:rPr>
              <a:t>نحو المرشد الديني، </a:t>
            </a:r>
            <a:r>
              <a:rPr lang="ar-SA" sz="3600" dirty="0" smtClean="0">
                <a:solidFill>
                  <a:srgbClr val="FF0000"/>
                </a:solidFill>
                <a:cs typeface="Akhbar MT" pitchFamily="2" charset="-78"/>
              </a:rPr>
              <a:t>التفكير في</a:t>
            </a:r>
            <a:r>
              <a:rPr lang="ar-MA" sz="3600" dirty="0" smtClean="0">
                <a:solidFill>
                  <a:srgbClr val="FF0000"/>
                </a:solidFill>
                <a:cs typeface="Akhbar MT" pitchFamily="2" charset="-78"/>
              </a:rPr>
              <a:t> الموضوع </a:t>
            </a:r>
            <a:r>
              <a:rPr lang="ar-SA" sz="3600" dirty="0" smtClean="0">
                <a:cs typeface="Akhbar MT" pitchFamily="2" charset="-78"/>
              </a:rPr>
              <a:t>.</a:t>
            </a:r>
            <a:endParaRPr lang="ar-MA" sz="3600" dirty="0">
              <a:cs typeface="Akhbar MT" pitchFamily="2" charset="-78"/>
            </a:endParaRPr>
          </a:p>
          <a:p>
            <a:pPr lvl="2" algn="r" rtl="1"/>
            <a:r>
              <a:rPr lang="ar-SA" sz="3600" dirty="0" smtClean="0">
                <a:cs typeface="Akhbar MT" pitchFamily="2" charset="-78"/>
              </a:rPr>
              <a:t>الوصول </a:t>
            </a:r>
            <a:r>
              <a:rPr lang="ar-SA" sz="3600" dirty="0">
                <a:cs typeface="Akhbar MT" pitchFamily="2" charset="-78"/>
              </a:rPr>
              <a:t>إلى التعليم هو الذي سمح لجزء من الشباب </a:t>
            </a:r>
            <a:r>
              <a:rPr lang="ar-SA" sz="3600" dirty="0">
                <a:solidFill>
                  <a:srgbClr val="FF0000"/>
                </a:solidFill>
                <a:cs typeface="Akhbar MT" pitchFamily="2" charset="-78"/>
              </a:rPr>
              <a:t>أن يزعم بأولوية حصوله على المعرفة الدينية. فإذا كان تديّن والديه موجّها بالعقيدة، فإن تديّن الأبناء المتعلمين يعتبر موجها بالمعرفة </a:t>
            </a:r>
            <a:r>
              <a:rPr lang="ar-SA" sz="3600" dirty="0">
                <a:cs typeface="Akhbar MT" pitchFamily="2" charset="-78"/>
              </a:rPr>
              <a:t>التي تلقّوها في المدرسة، وعبر الكتب التي يوفرها السوق، الكتب </a:t>
            </a:r>
            <a:r>
              <a:rPr lang="ar-SA" sz="3600" dirty="0" smtClean="0">
                <a:cs typeface="Akhbar MT" pitchFamily="2" charset="-78"/>
              </a:rPr>
              <a:t>الدينية</a:t>
            </a:r>
            <a:r>
              <a:rPr lang="ar-MA" sz="3600" dirty="0" smtClean="0">
                <a:cs typeface="Akhbar MT" pitchFamily="2" charset="-78"/>
              </a:rPr>
              <a:t> والقنوات الاعلامية ووسائل التواصل </a:t>
            </a:r>
            <a:r>
              <a:rPr lang="ar-SA" sz="3600" dirty="0" smtClean="0">
                <a:cs typeface="Akhbar MT" pitchFamily="2" charset="-78"/>
              </a:rPr>
              <a:t> </a:t>
            </a:r>
            <a:r>
              <a:rPr lang="ar-SA" sz="3600" dirty="0">
                <a:cs typeface="Akhbar MT" pitchFamily="2" charset="-78"/>
              </a:rPr>
              <a:t>الأكثر انتشارا. فعبر جيل جديد بكامله نجد أنفسنا أمام بروز أشكال تديّن جديدة ليست غريبة عن التكثيف التعليمي وعن نمط التنشئة الدينية الذي تقدّمه المدرسة.</a:t>
            </a:r>
            <a:endParaRPr lang="fr-FR" sz="3600" dirty="0">
              <a:cs typeface="Akhbar MT" pitchFamily="2" charset="-78"/>
            </a:endParaRPr>
          </a:p>
          <a:p>
            <a:pPr marL="914400" lvl="2" indent="0" algn="r" rtl="1">
              <a:buNone/>
            </a:pPr>
            <a:r>
              <a:rPr lang="ar-SA" sz="3600" dirty="0">
                <a:cs typeface="Akhbar MT" pitchFamily="2" charset="-78"/>
              </a:rPr>
              <a:t/>
            </a:r>
            <a:br>
              <a:rPr lang="ar-SA" sz="3600" dirty="0">
                <a:cs typeface="Akhbar MT" pitchFamily="2" charset="-78"/>
              </a:rPr>
            </a:br>
            <a:r>
              <a:rPr lang="ar-SA" sz="3600" dirty="0">
                <a:cs typeface="Akhbar MT" pitchFamily="2" charset="-78"/>
              </a:rPr>
              <a:t/>
            </a:r>
            <a:br>
              <a:rPr lang="ar-SA" sz="3600" dirty="0">
                <a:cs typeface="Akhbar MT" pitchFamily="2" charset="-78"/>
              </a:rPr>
            </a:br>
            <a:endParaRPr lang="fr-FR" sz="3600" dirty="0">
              <a:cs typeface="Akhbar MT" pitchFamily="2" charset="-78"/>
            </a:endParaRPr>
          </a:p>
        </p:txBody>
      </p:sp>
    </p:spTree>
    <p:extLst>
      <p:ext uri="{BB962C8B-B14F-4D97-AF65-F5344CB8AC3E}">
        <p14:creationId xmlns:p14="http://schemas.microsoft.com/office/powerpoint/2010/main" val="270994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3810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228600" y="685800"/>
            <a:ext cx="11506200" cy="4490907"/>
          </a:xfrm>
        </p:spPr>
        <p:txBody>
          <a:bodyPr>
            <a:noAutofit/>
          </a:bodyPr>
          <a:lstStyle/>
          <a:p>
            <a:pPr algn="r" rtl="1"/>
            <a:r>
              <a:rPr lang="ar-SA" sz="3200" dirty="0" smtClean="0">
                <a:cs typeface="Akhbar MT" pitchFamily="2" charset="-78"/>
              </a:rPr>
              <a:t>التحوّلات </a:t>
            </a:r>
            <a:r>
              <a:rPr lang="ar-SA" sz="3200" dirty="0">
                <a:cs typeface="Akhbar MT" pitchFamily="2" charset="-78"/>
              </a:rPr>
              <a:t>الكبرى التي قلبتْ في العمق نمطَ التنشئة الاجتماعية للشباب، خضع هؤلاء لتحوّل عميق بالقياس إلى شباب </a:t>
            </a:r>
            <a:br>
              <a:rPr lang="ar-SA" sz="3200" dirty="0">
                <a:cs typeface="Akhbar MT" pitchFamily="2" charset="-78"/>
              </a:rPr>
            </a:br>
            <a:r>
              <a:rPr lang="ar-SA" sz="3200" dirty="0">
                <a:cs typeface="Akhbar MT" pitchFamily="2" charset="-78"/>
              </a:rPr>
              <a:t>1</a:t>
            </a:r>
            <a:r>
              <a:rPr lang="ar-SA" sz="3600" b="1" u="sng" dirty="0">
                <a:solidFill>
                  <a:srgbClr val="FF0000"/>
                </a:solidFill>
                <a:cs typeface="Akhbar MT" pitchFamily="2" charset="-78"/>
              </a:rPr>
              <a:t>. أخذ الكلمة</a:t>
            </a:r>
            <a:r>
              <a:rPr lang="ar-SA" sz="3600" b="1" dirty="0">
                <a:solidFill>
                  <a:srgbClr val="FF0000"/>
                </a:solidFill>
                <a:cs typeface="Akhbar MT" pitchFamily="2" charset="-78"/>
              </a:rPr>
              <a:t> </a:t>
            </a:r>
            <a:r>
              <a:rPr lang="ar-SA" sz="3200" dirty="0">
                <a:cs typeface="Akhbar MT" pitchFamily="2" charset="-78"/>
              </a:rPr>
              <a:t>: </a:t>
            </a:r>
            <a:endParaRPr lang="ar-MA" sz="3200" dirty="0" smtClean="0">
              <a:cs typeface="Akhbar MT" pitchFamily="2" charset="-78"/>
            </a:endParaRPr>
          </a:p>
          <a:p>
            <a:pPr lvl="1" algn="r" rtl="1"/>
            <a:r>
              <a:rPr lang="ar-SA" sz="2800" dirty="0" smtClean="0">
                <a:cs typeface="Akhbar MT" pitchFamily="2" charset="-78"/>
              </a:rPr>
              <a:t>من </a:t>
            </a:r>
            <a:r>
              <a:rPr lang="ar-SA" sz="2800" dirty="0">
                <a:cs typeface="Akhbar MT" pitchFamily="2" charset="-78"/>
              </a:rPr>
              <a:t>بين الآثار البارزة لهذه التحولات على الشباب، </a:t>
            </a:r>
            <a:r>
              <a:rPr lang="ar-SA" sz="2800" dirty="0">
                <a:solidFill>
                  <a:srgbClr val="FF0000"/>
                </a:solidFill>
                <a:cs typeface="Akhbar MT" pitchFamily="2" charset="-78"/>
              </a:rPr>
              <a:t>هي إمكانية تناول الشباب للكلمة. </a:t>
            </a:r>
            <a:r>
              <a:rPr lang="ar-SA" sz="2800" dirty="0" smtClean="0">
                <a:solidFill>
                  <a:srgbClr val="FF0000"/>
                </a:solidFill>
                <a:cs typeface="Akhbar MT" pitchFamily="2" charset="-78"/>
              </a:rPr>
              <a:t>من </a:t>
            </a:r>
            <a:r>
              <a:rPr lang="ar-SA" sz="2800" dirty="0">
                <a:solidFill>
                  <a:srgbClr val="FF0000"/>
                </a:solidFill>
                <a:cs typeface="Akhbar MT" pitchFamily="2" charset="-78"/>
              </a:rPr>
              <a:t>أجل التعبير عن نفسه في إطار ليبرالية تعززها وسائل الاتصال. </a:t>
            </a:r>
            <a:endParaRPr lang="ar-MA" sz="2800" dirty="0">
              <a:solidFill>
                <a:srgbClr val="FF0000"/>
              </a:solidFill>
              <a:cs typeface="Akhbar MT" pitchFamily="2" charset="-78"/>
            </a:endParaRPr>
          </a:p>
          <a:p>
            <a:pPr lvl="1" algn="r" rtl="1"/>
            <a:r>
              <a:rPr lang="ar-MA" sz="2800" dirty="0">
                <a:cs typeface="Akhbar MT" pitchFamily="2" charset="-78"/>
              </a:rPr>
              <a:t>ت</a:t>
            </a:r>
            <a:r>
              <a:rPr lang="ar-SA" sz="2800" dirty="0" smtClean="0">
                <a:cs typeface="Akhbar MT" pitchFamily="2" charset="-78"/>
              </a:rPr>
              <a:t>خذ </a:t>
            </a:r>
            <a:r>
              <a:rPr lang="ar-SA" sz="2800" dirty="0">
                <a:cs typeface="Akhbar MT" pitchFamily="2" charset="-78"/>
              </a:rPr>
              <a:t>أشكالا مختلفة عبْر الفنون، وإنتاج ثقافة </a:t>
            </a:r>
            <a:r>
              <a:rPr lang="ar-SA" sz="2800" dirty="0" err="1">
                <a:cs typeface="Akhbar MT" pitchFamily="2" charset="-78"/>
              </a:rPr>
              <a:t>شبايبة</a:t>
            </a:r>
            <a:r>
              <a:rPr lang="ar-SA" sz="2800" dirty="0">
                <a:cs typeface="Akhbar MT" pitchFamily="2" charset="-78"/>
              </a:rPr>
              <a:t>، </a:t>
            </a:r>
            <a:r>
              <a:rPr lang="ar-SA" sz="2800" dirty="0" smtClean="0">
                <a:solidFill>
                  <a:srgbClr val="FF0000"/>
                </a:solidFill>
                <a:cs typeface="Akhbar MT" pitchFamily="2" charset="-78"/>
              </a:rPr>
              <a:t>الاندفاع </a:t>
            </a:r>
            <a:r>
              <a:rPr lang="ar-SA" sz="2800" dirty="0">
                <a:solidFill>
                  <a:srgbClr val="FF0000"/>
                </a:solidFill>
                <a:cs typeface="Akhbar MT" pitchFamily="2" charset="-78"/>
              </a:rPr>
              <a:t>الاحتجاجيّ</a:t>
            </a:r>
            <a:r>
              <a:rPr lang="ar-SA" sz="2800" dirty="0">
                <a:cs typeface="Akhbar MT" pitchFamily="2" charset="-78"/>
              </a:rPr>
              <a:t>. هذا الأخير الذي أصبح واحدا من العلامات المميّزة لشباب العقود الأخيرة، </a:t>
            </a:r>
            <a:endParaRPr lang="ar-MA" sz="2800" dirty="0">
              <a:cs typeface="Akhbar MT" pitchFamily="2" charset="-78"/>
            </a:endParaRPr>
          </a:p>
          <a:p>
            <a:pPr lvl="1" algn="r" rtl="1"/>
            <a:r>
              <a:rPr lang="ar-SA" sz="2800" dirty="0" smtClean="0">
                <a:cs typeface="Akhbar MT" pitchFamily="2" charset="-78"/>
              </a:rPr>
              <a:t>فالشباب </a:t>
            </a:r>
            <a:r>
              <a:rPr lang="ar-SA" sz="2800" dirty="0">
                <a:cs typeface="Akhbar MT" pitchFamily="2" charset="-78"/>
              </a:rPr>
              <a:t>هي الفئة الاجتماعية التي </a:t>
            </a:r>
            <a:r>
              <a:rPr lang="ar-SA" sz="2800" dirty="0">
                <a:solidFill>
                  <a:srgbClr val="FF0000"/>
                </a:solidFill>
                <a:cs typeface="Akhbar MT" pitchFamily="2" charset="-78"/>
              </a:rPr>
              <a:t>تتقدم الأحداث عند كل عملية احتجاج. إنّ الاحتجاجات والمظاهرات في ساحات عواصم </a:t>
            </a:r>
            <a:r>
              <a:rPr lang="ar-SA" sz="2800" dirty="0">
                <a:cs typeface="Akhbar MT" pitchFamily="2" charset="-78"/>
              </a:rPr>
              <a:t>عدد من البلدان: «ساحة التحرير» في القاهرة، «ساحة التقسيم» بإسطنبول، «ساحة برادو» بمدريد، «شارع محمد الخامس» بالرباط (احتجاجات الشباب المعطّل الحاصل على شهادات) يقوم بها شباب «ساخط» يحمل مطالبه إلى الفضاء العموميّ.</a:t>
            </a:r>
            <a:br>
              <a:rPr lang="ar-SA" sz="2800" dirty="0">
                <a:cs typeface="Akhbar MT" pitchFamily="2" charset="-78"/>
              </a:rPr>
            </a:br>
            <a:r>
              <a:rPr lang="ar-SA" sz="6000" dirty="0">
                <a:cs typeface="Akhbar MT" pitchFamily="2" charset="-78"/>
              </a:rPr>
              <a:t/>
            </a:r>
            <a:br>
              <a:rPr lang="ar-SA" sz="6000" dirty="0">
                <a:cs typeface="Akhbar MT" pitchFamily="2" charset="-78"/>
              </a:rPr>
            </a:br>
            <a:r>
              <a:rPr lang="ar-SA" sz="6000" dirty="0">
                <a:cs typeface="Akhbar MT" pitchFamily="2" charset="-78"/>
              </a:rPr>
              <a:t/>
            </a:r>
            <a:br>
              <a:rPr lang="ar-SA" sz="6000" dirty="0">
                <a:cs typeface="Akhbar MT" pitchFamily="2" charset="-78"/>
              </a:rPr>
            </a:br>
            <a:endParaRPr lang="fr-FR" sz="6000" dirty="0">
              <a:cs typeface="Akhbar MT" pitchFamily="2" charset="-78"/>
            </a:endParaRPr>
          </a:p>
        </p:txBody>
      </p:sp>
    </p:spTree>
    <p:extLst>
      <p:ext uri="{BB962C8B-B14F-4D97-AF65-F5344CB8AC3E}">
        <p14:creationId xmlns:p14="http://schemas.microsoft.com/office/powerpoint/2010/main" val="179936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228600"/>
            <a:ext cx="10364451" cy="1596177"/>
          </a:xfrm>
        </p:spPr>
        <p:txBody>
          <a:bodyPr/>
          <a:lstStyle/>
          <a:p>
            <a:r>
              <a:rPr lang="ar-MA" dirty="0" smtClean="0"/>
              <a:t>الشباب في تحول سريع </a:t>
            </a:r>
            <a:endParaRPr lang="fr-FR" dirty="0"/>
          </a:p>
        </p:txBody>
      </p:sp>
      <p:sp>
        <p:nvSpPr>
          <p:cNvPr id="3" name="Espace réservé du contenu 2"/>
          <p:cNvSpPr>
            <a:spLocks noGrp="1"/>
          </p:cNvSpPr>
          <p:nvPr>
            <p:ph sz="quarter" idx="13"/>
          </p:nvPr>
        </p:nvSpPr>
        <p:spPr>
          <a:xfrm>
            <a:off x="228600" y="381000"/>
            <a:ext cx="11506200" cy="4490907"/>
          </a:xfrm>
        </p:spPr>
        <p:txBody>
          <a:bodyPr>
            <a:noAutofit/>
          </a:bodyPr>
          <a:lstStyle/>
          <a:p>
            <a:pPr marL="0" indent="0" algn="r" rtl="1">
              <a:buNone/>
            </a:pPr>
            <a:r>
              <a:rPr lang="ar-MA" sz="3600" b="1" u="sng" dirty="0" smtClean="0">
                <a:solidFill>
                  <a:srgbClr val="FF0000"/>
                </a:solidFill>
                <a:cs typeface="Akhbar MT" pitchFamily="2" charset="-78"/>
              </a:rPr>
              <a:t>2</a:t>
            </a:r>
            <a:r>
              <a:rPr lang="ar-SA" sz="3600" b="1" u="sng" dirty="0" smtClean="0">
                <a:solidFill>
                  <a:srgbClr val="FF0000"/>
                </a:solidFill>
                <a:cs typeface="Akhbar MT" pitchFamily="2" charset="-78"/>
              </a:rPr>
              <a:t>. </a:t>
            </a:r>
            <a:r>
              <a:rPr lang="ar-SA" sz="3600" b="1" u="sng" dirty="0">
                <a:solidFill>
                  <a:srgbClr val="FF0000"/>
                </a:solidFill>
                <a:cs typeface="Akhbar MT" pitchFamily="2" charset="-78"/>
              </a:rPr>
              <a:t>احتلال الفضاء العموميّ</a:t>
            </a:r>
            <a:r>
              <a:rPr lang="ar-SA" sz="3600" dirty="0">
                <a:solidFill>
                  <a:srgbClr val="FF0000"/>
                </a:solidFill>
                <a:cs typeface="Akhbar MT" pitchFamily="2" charset="-78"/>
              </a:rPr>
              <a:t> </a:t>
            </a:r>
            <a:r>
              <a:rPr lang="ar-SA" sz="3600" dirty="0" smtClean="0">
                <a:solidFill>
                  <a:srgbClr val="FF0000"/>
                </a:solidFill>
                <a:cs typeface="Akhbar MT" pitchFamily="2" charset="-78"/>
              </a:rPr>
              <a:t>:</a:t>
            </a:r>
            <a:endParaRPr lang="ar-MA" sz="3600" dirty="0" smtClean="0">
              <a:solidFill>
                <a:srgbClr val="FF0000"/>
              </a:solidFill>
              <a:cs typeface="Akhbar MT" pitchFamily="2" charset="-78"/>
            </a:endParaRPr>
          </a:p>
          <a:p>
            <a:pPr algn="r" rtl="1"/>
            <a:r>
              <a:rPr lang="ar-SA" sz="3600" dirty="0" smtClean="0">
                <a:cs typeface="Akhbar MT" pitchFamily="2" charset="-78"/>
              </a:rPr>
              <a:t> </a:t>
            </a:r>
            <a:r>
              <a:rPr lang="ar-SA" sz="3600" dirty="0">
                <a:cs typeface="Akhbar MT" pitchFamily="2" charset="-78"/>
              </a:rPr>
              <a:t>لقد انتقل احتجاج الشباب، </a:t>
            </a:r>
            <a:r>
              <a:rPr lang="ar-SA" sz="3600" dirty="0" smtClean="0">
                <a:solidFill>
                  <a:srgbClr val="FF0000"/>
                </a:solidFill>
                <a:cs typeface="Akhbar MT" pitchFamily="2" charset="-78"/>
              </a:rPr>
              <a:t>إلى </a:t>
            </a:r>
            <a:r>
              <a:rPr lang="ar-SA" sz="3600" dirty="0">
                <a:solidFill>
                  <a:srgbClr val="FF0000"/>
                </a:solidFill>
                <a:cs typeface="Akhbar MT" pitchFamily="2" charset="-78"/>
              </a:rPr>
              <a:t>الفضاء العمومي، </a:t>
            </a:r>
            <a:r>
              <a:rPr lang="ar-SA" sz="3600" dirty="0" smtClean="0">
                <a:solidFill>
                  <a:srgbClr val="FF0000"/>
                </a:solidFill>
                <a:cs typeface="Akhbar MT" pitchFamily="2" charset="-78"/>
              </a:rPr>
              <a:t>مفتوحا </a:t>
            </a:r>
            <a:r>
              <a:rPr lang="ar-SA" sz="3600" dirty="0">
                <a:solidFill>
                  <a:srgbClr val="FF0000"/>
                </a:solidFill>
                <a:cs typeface="Akhbar MT" pitchFamily="2" charset="-78"/>
              </a:rPr>
              <a:t>ضدّ أشكال أخرى للسلطة</a:t>
            </a:r>
            <a:r>
              <a:rPr lang="ar-SA" sz="3600" dirty="0">
                <a:cs typeface="Akhbar MT" pitchFamily="2" charset="-78"/>
              </a:rPr>
              <a:t>: مثل الاحتجاج على قانون أو قرار حكوميّ أو سياسية أو فكرة أو إيديولوجيا، وجميع أنواع المطالب الاجتماعية </a:t>
            </a:r>
            <a:r>
              <a:rPr lang="ar-SA" sz="3600" dirty="0" smtClean="0">
                <a:cs typeface="Akhbar MT" pitchFamily="2" charset="-78"/>
              </a:rPr>
              <a:t>الخ.</a:t>
            </a:r>
            <a:endParaRPr lang="ar-MA" sz="3600" dirty="0" smtClean="0">
              <a:cs typeface="Akhbar MT" pitchFamily="2" charset="-78"/>
            </a:endParaRPr>
          </a:p>
          <a:p>
            <a:pPr algn="r" rtl="1"/>
            <a:r>
              <a:rPr lang="ar-SA" sz="3600" dirty="0" smtClean="0">
                <a:cs typeface="Akhbar MT" pitchFamily="2" charset="-78"/>
              </a:rPr>
              <a:t>المعطلين </a:t>
            </a:r>
            <a:r>
              <a:rPr lang="ar-SA" sz="3600" dirty="0">
                <a:cs typeface="Akhbar MT" pitchFamily="2" charset="-78"/>
              </a:rPr>
              <a:t>من أصحاب الشهادات الجامعية بالمغرب</a:t>
            </a:r>
            <a:r>
              <a:rPr lang="ar-SA" sz="3600" dirty="0">
                <a:solidFill>
                  <a:srgbClr val="FF0000"/>
                </a:solidFill>
                <a:cs typeface="Akhbar MT" pitchFamily="2" charset="-78"/>
              </a:rPr>
              <a:t>، </a:t>
            </a:r>
            <a:r>
              <a:rPr lang="ar-SA" sz="3600" dirty="0" smtClean="0">
                <a:solidFill>
                  <a:srgbClr val="FF0000"/>
                </a:solidFill>
                <a:cs typeface="Akhbar MT" pitchFamily="2" charset="-78"/>
              </a:rPr>
              <a:t>أدّت </a:t>
            </a:r>
            <a:r>
              <a:rPr lang="ar-SA" sz="3600" dirty="0">
                <a:solidFill>
                  <a:srgbClr val="FF0000"/>
                </a:solidFill>
                <a:cs typeface="Akhbar MT" pitchFamily="2" charset="-78"/>
              </a:rPr>
              <a:t>إلى الحطّ من قيمة ومصداقيّة الشهادة الجامعية داخل المجتمع، </a:t>
            </a:r>
            <a:r>
              <a:rPr lang="ar-MA" sz="3600" dirty="0">
                <a:solidFill>
                  <a:srgbClr val="FF0000"/>
                </a:solidFill>
                <a:cs typeface="Akhbar MT" pitchFamily="2" charset="-78"/>
              </a:rPr>
              <a:t>و</a:t>
            </a:r>
            <a:r>
              <a:rPr lang="ar-SA" sz="3600" dirty="0" smtClean="0">
                <a:solidFill>
                  <a:srgbClr val="FF0000"/>
                </a:solidFill>
                <a:cs typeface="Akhbar MT" pitchFamily="2" charset="-78"/>
              </a:rPr>
              <a:t> </a:t>
            </a:r>
            <a:r>
              <a:rPr lang="ar-SA" sz="3600" dirty="0">
                <a:solidFill>
                  <a:srgbClr val="FF0000"/>
                </a:solidFill>
                <a:cs typeface="Akhbar MT" pitchFamily="2" charset="-78"/>
              </a:rPr>
              <a:t>إحباطات كثيرة في صفوف الحاصلين عليها</a:t>
            </a:r>
            <a:r>
              <a:rPr lang="ar-SA" sz="3600" dirty="0" smtClean="0">
                <a:solidFill>
                  <a:srgbClr val="FF0000"/>
                </a:solidFill>
                <a:cs typeface="Akhbar MT" pitchFamily="2" charset="-78"/>
              </a:rPr>
              <a:t>.</a:t>
            </a:r>
            <a:endParaRPr lang="ar-MA" sz="3600" dirty="0" smtClean="0">
              <a:solidFill>
                <a:srgbClr val="FF0000"/>
              </a:solidFill>
              <a:cs typeface="Akhbar MT" pitchFamily="2" charset="-78"/>
            </a:endParaRPr>
          </a:p>
          <a:p>
            <a:pPr algn="r" rtl="1"/>
            <a:r>
              <a:rPr lang="ar-SA" sz="3600" dirty="0" smtClean="0">
                <a:cs typeface="Akhbar MT" pitchFamily="2" charset="-78"/>
              </a:rPr>
              <a:t> </a:t>
            </a:r>
            <a:r>
              <a:rPr lang="ar-SA" sz="3600" dirty="0">
                <a:cs typeface="Akhbar MT" pitchFamily="2" charset="-78"/>
              </a:rPr>
              <a:t>الشباب، الذي يعتبر نفسه بمثابة نخبة متعلّمة في المجتمع، </a:t>
            </a:r>
            <a:r>
              <a:rPr lang="ar-SA" sz="3600" dirty="0">
                <a:solidFill>
                  <a:srgbClr val="FF0000"/>
                </a:solidFill>
                <a:cs typeface="Akhbar MT" pitchFamily="2" charset="-78"/>
              </a:rPr>
              <a:t>حاصلة على شهادة يقلّل من شأنها سوق الشغل</a:t>
            </a:r>
            <a:r>
              <a:rPr lang="ar-SA" sz="3600" dirty="0">
                <a:cs typeface="Akhbar MT" pitchFamily="2" charset="-78"/>
              </a:rPr>
              <a:t>، يعبّر عن مخاطر النظام الاقتصادي والاجتماعي، ويزيد من فقدان ثقة الشباب في هذا </a:t>
            </a:r>
            <a:r>
              <a:rPr lang="ar-SA" sz="3600" dirty="0" smtClean="0">
                <a:cs typeface="Akhbar MT" pitchFamily="2" charset="-78"/>
              </a:rPr>
              <a:t>النظام</a:t>
            </a:r>
            <a:endParaRPr lang="ar-MA" sz="3600" dirty="0" smtClean="0">
              <a:cs typeface="Akhbar MT" pitchFamily="2" charset="-78"/>
            </a:endParaRPr>
          </a:p>
          <a:p>
            <a:pPr marL="0" indent="0" algn="r" rtl="1">
              <a:buNone/>
            </a:pPr>
            <a:r>
              <a:rPr lang="ar-SA" sz="3600" dirty="0">
                <a:cs typeface="Akhbar MT" pitchFamily="2" charset="-78"/>
              </a:rPr>
              <a:t/>
            </a:r>
            <a:br>
              <a:rPr lang="ar-SA" sz="3600" dirty="0">
                <a:cs typeface="Akhbar MT" pitchFamily="2" charset="-78"/>
              </a:rPr>
            </a:br>
            <a:r>
              <a:rPr lang="ar-SA" sz="7200" dirty="0">
                <a:cs typeface="Akhbar MT" pitchFamily="2" charset="-78"/>
              </a:rPr>
              <a:t/>
            </a:r>
            <a:br>
              <a:rPr lang="ar-SA" sz="7200" dirty="0">
                <a:cs typeface="Akhbar MT" pitchFamily="2" charset="-78"/>
              </a:rPr>
            </a:br>
            <a:r>
              <a:rPr lang="ar-SA" sz="7200" dirty="0">
                <a:cs typeface="Akhbar MT" pitchFamily="2" charset="-78"/>
              </a:rPr>
              <a:t/>
            </a:r>
            <a:br>
              <a:rPr lang="ar-SA" sz="7200" dirty="0">
                <a:cs typeface="Akhbar MT" pitchFamily="2" charset="-78"/>
              </a:rPr>
            </a:br>
            <a:endParaRPr lang="fr-FR" sz="7200" dirty="0">
              <a:cs typeface="Akhbar MT" pitchFamily="2" charset="-78"/>
            </a:endParaRPr>
          </a:p>
        </p:txBody>
      </p:sp>
    </p:spTree>
    <p:extLst>
      <p:ext uri="{BB962C8B-B14F-4D97-AF65-F5344CB8AC3E}">
        <p14:creationId xmlns:p14="http://schemas.microsoft.com/office/powerpoint/2010/main" val="3180101588"/>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Droplet_16x9</Template>
  <TotalTime>8035</TotalTime>
  <Words>3365</Words>
  <Application>Microsoft Office PowerPoint</Application>
  <PresentationFormat>Personnalisé</PresentationFormat>
  <Paragraphs>294</Paragraphs>
  <Slides>33</Slides>
  <Notes>1</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Ronds dans l’eau</vt:lpstr>
      <vt:lpstr>التحولات المجتمعية  ورهانات التنظيم النقابي للشباب  ضرورة إحداث وتفعيل سكرتاريات الشباب </vt:lpstr>
      <vt:lpstr>مقدمة التحولات المجتمعية والشباب </vt:lpstr>
      <vt:lpstr>مقدمة التحولات المجتمعية والشباب </vt:lpstr>
      <vt:lpstr>مقدمة التحولات المجتمعية والشباب </vt:lpstr>
      <vt:lpstr>مقدمة التحولات المجتمعية والشباب </vt:lpstr>
      <vt:lpstr>مقدمة التحولات المجتمعية والشباب </vt:lpstr>
      <vt:lpstr>مقدمة التحولات المجتمعية والشباب </vt:lpstr>
      <vt:lpstr>الشباب في تحول سريع </vt:lpstr>
      <vt:lpstr>الشباب في تحول سريع </vt:lpstr>
      <vt:lpstr>الشباب في تحول سريع </vt:lpstr>
      <vt:lpstr>الشباب في تحول سريع </vt:lpstr>
      <vt:lpstr>الشباب في تحول سريع </vt:lpstr>
      <vt:lpstr>الشباب في تحول سريع </vt:lpstr>
      <vt:lpstr>الشباب في تحول سريع </vt:lpstr>
      <vt:lpstr>ضرورة تنظيم الشباب النقابي </vt:lpstr>
      <vt:lpstr>Présentation PowerPoint</vt:lpstr>
      <vt:lpstr>ضرورة تنظيم الشباب النقابي </vt:lpstr>
      <vt:lpstr>ضرورة تنظيم الشباب النقابي </vt:lpstr>
      <vt:lpstr>عناصر تشخيص وضعية الشباب </vt:lpstr>
      <vt:lpstr>المهمات الاساسية لسكرتارية الشباب + التحديات</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لسكوتاريات الشباب الكونفدرالي + التحديات  </vt:lpstr>
      <vt:lpstr>عناصر برنامج العمل لسكوتاريات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lpstr>عناصر برنامج العمل لسكرتاريات الشباب الكونفدرالي + التحديات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amouriabdelmajid@yahoo.fr</dc:creator>
  <cp:lastModifiedBy>Abdelmjid</cp:lastModifiedBy>
  <cp:revision>302</cp:revision>
  <cp:lastPrinted>2018-05-10T16:25:25Z</cp:lastPrinted>
  <dcterms:created xsi:type="dcterms:W3CDTF">2015-10-03T21:29:26Z</dcterms:created>
  <dcterms:modified xsi:type="dcterms:W3CDTF">2018-07-26T19:25:23Z</dcterms:modified>
</cp:coreProperties>
</file>