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351C7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9625" y="0"/>
            <a:ext cx="914374" cy="9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51C7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vimeo.com/26521926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avencoin.org" TargetMode="External"/><Relationship Id="rId4" Type="http://schemas.openxmlformats.org/officeDocument/2006/relationships/hyperlink" Target="https://discord.gg/jn6uhur" TargetMode="External"/><Relationship Id="rId9" Type="http://schemas.openxmlformats.org/officeDocument/2006/relationships/hyperlink" Target="https://twitter.com/ravencoin" TargetMode="External"/><Relationship Id="rId5" Type="http://schemas.openxmlformats.org/officeDocument/2006/relationships/hyperlink" Target="https://t.me/RavencoinDev" TargetMode="External"/><Relationship Id="rId6" Type="http://schemas.openxmlformats.org/officeDocument/2006/relationships/hyperlink" Target="https://ravencointalk.org" TargetMode="External"/><Relationship Id="rId7" Type="http://schemas.openxmlformats.org/officeDocument/2006/relationships/hyperlink" Target="https://bitcointalk.org/index.php?topic=3238497" TargetMode="External"/><Relationship Id="rId8" Type="http://schemas.openxmlformats.org/officeDocument/2006/relationships/hyperlink" Target="https://raven.wiki/wiki/Ravencoin_Wik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vnstats.inf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oundcloud.com/user-762939034/ravencoin-song" TargetMode="External"/><Relationship Id="rId4" Type="http://schemas.openxmlformats.org/officeDocument/2006/relationships/hyperlink" Target="https://vimeo.com/258651150" TargetMode="External"/><Relationship Id="rId5" Type="http://schemas.openxmlformats.org/officeDocument/2006/relationships/hyperlink" Target="https://vimeo.com/265219266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rypto-bridge.org/" TargetMode="External"/><Relationship Id="rId4" Type="http://schemas.openxmlformats.org/officeDocument/2006/relationships/hyperlink" Target="https://nanex.c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0" cy="34122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524375" y="4636575"/>
            <a:ext cx="4619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Feeling Good Ravencoin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1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What is mining?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6675" y="1132825"/>
            <a:ext cx="8724900" cy="96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436050" y="754175"/>
            <a:ext cx="2271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Block Header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606825" y="1606375"/>
            <a:ext cx="2177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68225" y="1132825"/>
            <a:ext cx="2177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&lt;version&gt;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445625" y="1148575"/>
            <a:ext cx="65160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&lt;previous block hash&gt;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0000000000000000007e8a29f052ac2870045ae3970270f9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7da00919b8e86287</a:t>
            </a:r>
            <a:endParaRPr sz="900"/>
          </a:p>
        </p:txBody>
      </p:sp>
      <p:sp>
        <p:nvSpPr>
          <p:cNvPr id="138" name="Shape 138"/>
          <p:cNvSpPr/>
          <p:nvPr/>
        </p:nvSpPr>
        <p:spPr>
          <a:xfrm>
            <a:off x="2445625" y="1606375"/>
            <a:ext cx="2177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36675" y="1606375"/>
            <a:ext cx="2177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&lt;merkle root of tx&gt;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784225" y="1606375"/>
            <a:ext cx="2177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Nonce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Shape 141"/>
          <p:cNvCxnSpPr/>
          <p:nvPr/>
        </p:nvCxnSpPr>
        <p:spPr>
          <a:xfrm>
            <a:off x="126225" y="3862350"/>
            <a:ext cx="8930100" cy="1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>
            <a:off x="126225" y="3688800"/>
            <a:ext cx="0" cy="36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9041625" y="3688800"/>
            <a:ext cx="0" cy="363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-44650" y="3281275"/>
            <a:ext cx="347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8378600" y="3265375"/>
            <a:ext cx="677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baseline="30000" lang="en" sz="1800">
                <a:solidFill>
                  <a:srgbClr val="FFFFFF"/>
                </a:solidFill>
              </a:rPr>
              <a:t>256</a:t>
            </a:r>
            <a:endParaRPr baseline="30000" sz="180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8378600" y="4112225"/>
            <a:ext cx="735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~10</a:t>
            </a:r>
            <a:r>
              <a:rPr baseline="30000" lang="en" sz="1800">
                <a:solidFill>
                  <a:srgbClr val="FFFFFF"/>
                </a:solidFill>
              </a:rPr>
              <a:t>77</a:t>
            </a:r>
            <a:endParaRPr baseline="30000" sz="1800">
              <a:solidFill>
                <a:srgbClr val="FFFFFF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552225" y="2257100"/>
            <a:ext cx="1801500" cy="118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Hash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160475" y="3704700"/>
            <a:ext cx="230400" cy="331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522000" y="1630375"/>
            <a:ext cx="347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150" name="Shape 150"/>
          <p:cNvSpPr/>
          <p:nvPr/>
        </p:nvSpPr>
        <p:spPr>
          <a:xfrm>
            <a:off x="7313875" y="3761775"/>
            <a:ext cx="148500" cy="193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522000" y="1637425"/>
            <a:ext cx="347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52" name="Shape 152"/>
          <p:cNvSpPr/>
          <p:nvPr/>
        </p:nvSpPr>
        <p:spPr>
          <a:xfrm>
            <a:off x="984875" y="3761775"/>
            <a:ext cx="148500" cy="193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564300" y="1637425"/>
            <a:ext cx="347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8177750" y="3761775"/>
            <a:ext cx="148500" cy="193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545050" y="1637425"/>
            <a:ext cx="347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156" name="Shape 156"/>
          <p:cNvSpPr/>
          <p:nvPr/>
        </p:nvSpPr>
        <p:spPr>
          <a:xfrm>
            <a:off x="2828200" y="3773700"/>
            <a:ext cx="148500" cy="193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7538575" y="1637425"/>
            <a:ext cx="1191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5832439</a:t>
            </a:r>
            <a:endParaRPr sz="1800"/>
          </a:p>
        </p:txBody>
      </p:sp>
      <p:sp>
        <p:nvSpPr>
          <p:cNvPr id="158" name="Shape 158"/>
          <p:cNvSpPr/>
          <p:nvPr/>
        </p:nvSpPr>
        <p:spPr>
          <a:xfrm>
            <a:off x="227275" y="3761775"/>
            <a:ext cx="148500" cy="193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79775" y="2339127"/>
            <a:ext cx="195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Winner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282450" y="2999875"/>
            <a:ext cx="1485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695275"/>
            <a:ext cx="46980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SHA256x2  - Bitcoin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X11 - Dash - 2014 - Evan Duffield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0=blake 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1=bmw 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2=groestl 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3=jh </a:t>
            </a:r>
            <a:endParaRPr>
              <a:solidFill>
                <a:srgbClr val="FF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4=keccak </a:t>
            </a:r>
            <a:endParaRPr>
              <a:solidFill>
                <a:srgbClr val="FF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257750" y="1663000"/>
            <a:ext cx="37977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5=skein</a:t>
            </a:r>
            <a:endParaRPr sz="1800"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6=luffa </a:t>
            </a:r>
            <a:endParaRPr sz="1800"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7=cubehash </a:t>
            </a:r>
            <a:endParaRPr sz="1800"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8=shavite </a:t>
            </a:r>
            <a:endParaRPr sz="1800"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9=simd </a:t>
            </a:r>
            <a:endParaRPr sz="1800">
              <a:solidFill>
                <a:srgbClr val="FFFF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00"/>
                </a:solidFill>
              </a:rPr>
              <a:t>A=echo 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X11 - Dash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X13 - DeepOnion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X15 - HtmlCoin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X17 - Verge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x16r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0=blake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1=bmw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2=groestl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3=jh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4=keccak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5=skein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36325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6=luffa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7=cubehash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8=shavite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9=simd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A=echo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B=hamsi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41480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C=fugue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D=shabal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E=whirlpool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F=sha512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219150" y="1152475"/>
            <a:ext cx="1709100" cy="411600"/>
          </a:xfrm>
          <a:prstGeom prst="rect">
            <a:avLst/>
          </a:prstGeom>
          <a:solidFill>
            <a:srgbClr val="351C75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373925" y="3235325"/>
            <a:ext cx="1709100" cy="411600"/>
          </a:xfrm>
          <a:prstGeom prst="rect">
            <a:avLst/>
          </a:prstGeom>
          <a:solidFill>
            <a:srgbClr val="351C75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414800" y="1721875"/>
            <a:ext cx="1709100" cy="411600"/>
          </a:xfrm>
          <a:prstGeom prst="rect">
            <a:avLst/>
          </a:prstGeom>
          <a:solidFill>
            <a:srgbClr val="351C75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373925" y="1721875"/>
            <a:ext cx="1709100" cy="411600"/>
          </a:xfrm>
          <a:prstGeom prst="rect">
            <a:avLst/>
          </a:prstGeom>
          <a:solidFill>
            <a:srgbClr val="351C75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x16r - Rotates on bytes of previous block hash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0=blake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1=bmw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2=groestl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3=jh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4=keccak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5=skein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43945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6=luffa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7=cubehash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8=shavite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9=simd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A=echo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B=hamsi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414800" y="1152475"/>
            <a:ext cx="15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C=fugue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D=shabal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E=whirlpool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F=sha512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0" y="4159100"/>
            <a:ext cx="9144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Previous Block Hash: 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0000000000000000007e8a29f052ac2870045ae3970270f97da00919b8e86287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0" y="4159100"/>
            <a:ext cx="9144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Previous Block Hash: 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0000000000000000007e8a29f052ac2870045ae3970270f9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7da00919b8e86287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Shape 194"/>
          <p:cNvCxnSpPr/>
          <p:nvPr/>
        </p:nvCxnSpPr>
        <p:spPr>
          <a:xfrm flipH="1">
            <a:off x="6741925" y="3979175"/>
            <a:ext cx="47400" cy="60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6894325" y="3979175"/>
            <a:ext cx="47400" cy="60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7046725" y="3979175"/>
            <a:ext cx="47400" cy="60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Shape 197"/>
          <p:cNvCxnSpPr/>
          <p:nvPr/>
        </p:nvCxnSpPr>
        <p:spPr>
          <a:xfrm flipH="1">
            <a:off x="7275325" y="3979175"/>
            <a:ext cx="47400" cy="60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Shape 198"/>
          <p:cNvCxnSpPr/>
          <p:nvPr/>
        </p:nvCxnSpPr>
        <p:spPr>
          <a:xfrm flipH="1">
            <a:off x="7161025" y="3979175"/>
            <a:ext cx="47400" cy="60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Ravencoin Community (the best)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Ravencoin.org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Ravencoin Discord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Ravencoin Telegram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RavencoinTalk.org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Announcement on Reddit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Raven.wiki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Ravencoin Twitter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Stats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https://rvnstats.info</a:t>
            </a:r>
            <a:r>
              <a:rPr lang="en" sz="3000"/>
              <a:t>  </a:t>
            </a:r>
            <a:r>
              <a:rPr lang="en" sz="1400"/>
              <a:t>(Mark Henrie)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~1.9 TH/s Mining on network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~1,006,000,000 RVN issued through mining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~20,000 Difficulty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Songs by RavenCoinGirl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Ravencoin Song</a:t>
            </a:r>
            <a:endParaRPr sz="4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Fly Like a Raven (Coin)</a:t>
            </a:r>
            <a:endParaRPr sz="4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5"/>
              </a:rPr>
              <a:t>Feeling Good Ravencoin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What's Next?</a:t>
            </a:r>
            <a:endParaRPr sz="9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2 - Assets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500 RVN, create your own token</a:t>
            </a:r>
            <a:endParaRPr sz="36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Token name - Must be unique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tokens - From 1 to 92 billion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divisible? - From not divisible to 8 decimal places (0.00000001)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Reissuable?</a:t>
            </a:r>
            <a:endParaRPr sz="2400"/>
          </a:p>
        </p:txBody>
      </p:sp>
      <p:sp>
        <p:nvSpPr>
          <p:cNvPr id="228" name="Shape 228"/>
          <p:cNvSpPr txBox="1"/>
          <p:nvPr/>
        </p:nvSpPr>
        <p:spPr>
          <a:xfrm>
            <a:off x="0" y="4844700"/>
            <a:ext cx="2422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LEMONADESTAND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1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Presenter - Tron Black</a:t>
            </a:r>
            <a:endParaRPr sz="3600"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21931" l="12736" r="24981" t="9641"/>
          <a:stretch/>
        </p:blipFill>
        <p:spPr>
          <a:xfrm>
            <a:off x="311700" y="999950"/>
            <a:ext cx="2598228" cy="38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751800" y="1282600"/>
            <a:ext cx="50805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Crypto Developer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 Principal Developer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Medici Ventures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Ravencoin Lead Developer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for Ravencoin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772600"/>
            <a:ext cx="4199976" cy="23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219" y="1619463"/>
            <a:ext cx="4327531" cy="267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2b - Sub-assets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100 RVN, c</a:t>
            </a:r>
            <a:r>
              <a:rPr lang="en" sz="3600"/>
              <a:t>reate a sub-token</a:t>
            </a:r>
            <a:endParaRPr sz="36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Token name - Must be unique when combined with token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tokens - From 1 to 92 billion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divisible? - From not divisible to 8 decimal places (0.00000001)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Reissuable?</a:t>
            </a:r>
            <a:endParaRPr sz="2400"/>
          </a:p>
        </p:txBody>
      </p:sp>
      <p:sp>
        <p:nvSpPr>
          <p:cNvPr id="242" name="Shape 242"/>
          <p:cNvSpPr txBox="1"/>
          <p:nvPr/>
        </p:nvSpPr>
        <p:spPr>
          <a:xfrm>
            <a:off x="0" y="4844700"/>
            <a:ext cx="3004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LEMONADESTAND/GIFTOFLEMONADE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3 - Dividends (Rewards)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Pay your token holders in RVN*</a:t>
            </a:r>
            <a:endParaRPr sz="3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Turn your profits into RVN and send out to all holders of your token by percentage held.</a:t>
            </a:r>
            <a:endParaRPr sz="3600"/>
          </a:p>
        </p:txBody>
      </p:sp>
      <p:sp>
        <p:nvSpPr>
          <p:cNvPr id="249" name="Shape 249"/>
          <p:cNvSpPr txBox="1"/>
          <p:nvPr/>
        </p:nvSpPr>
        <p:spPr>
          <a:xfrm>
            <a:off x="313450" y="4670475"/>
            <a:ext cx="54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 Where permitted by law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4 - Unique Assets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one-of-a-kind assets.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ART#VenusDeMilo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CAR#&lt;VIN number&gt;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COOLGAME#SwordOfThor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Uses are limited only by the imagination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5 - Messaging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85225" y="1152475"/>
            <a:ext cx="88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Broadcast a message to all of your token holders.</a:t>
            </a:r>
            <a:endParaRPr sz="3000"/>
          </a:p>
          <a:p>
            <a:pPr indent="-419100" lvl="0" marL="914400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 information about your token.</a:t>
            </a:r>
            <a:endParaRPr sz="3000"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 alerts </a:t>
            </a:r>
            <a:r>
              <a:rPr lang="en" sz="3000"/>
              <a:t>relevant</a:t>
            </a:r>
            <a:r>
              <a:rPr lang="en" sz="3000"/>
              <a:t> to your project.</a:t>
            </a:r>
            <a:endParaRPr sz="3000"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 information about a shareholder vote.</a:t>
            </a:r>
            <a:endParaRPr sz="3000"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 Raven messaging for other systems.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2" name="Shape 262"/>
          <p:cNvSpPr txBox="1"/>
          <p:nvPr/>
        </p:nvSpPr>
        <p:spPr>
          <a:xfrm>
            <a:off x="0" y="4844700"/>
            <a:ext cx="1541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LEMONADESTAND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6 - Voting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85225" y="1152475"/>
            <a:ext cx="88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Issue a special vote token to every holder of your token.</a:t>
            </a:r>
            <a:endParaRPr sz="3000"/>
          </a:p>
          <a:p>
            <a:pPr indent="-419100" lvl="0" marL="914400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Send to &lt;address X&gt; to vote for X proposal</a:t>
            </a:r>
            <a:endParaRPr sz="3000"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" sz="3000">
                <a:solidFill>
                  <a:schemeClr val="lt1"/>
                </a:solidFill>
              </a:rPr>
              <a:t>Send to &lt;address Y&gt; to vote for Y proposal</a:t>
            </a:r>
            <a:endParaRPr sz="30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Second tier web voting can be built on top of this protocol.</a:t>
            </a:r>
            <a:endParaRPr sz="30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9" name="Shape 269"/>
          <p:cNvSpPr txBox="1"/>
          <p:nvPr/>
        </p:nvSpPr>
        <p:spPr>
          <a:xfrm>
            <a:off x="0" y="4844700"/>
            <a:ext cx="2422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LEMONADESTAND^VOTE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Phase 7 - Compatible Mode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85225" y="1152475"/>
            <a:ext cx="88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Allows newly created assets to appear exactly like RVN, LTC, or Bitcoin for easy integration into exchanges, wallets, explorers, etc.</a:t>
            </a:r>
            <a:endParaRPr sz="30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Speeds adoption into the larger crypto ecosystem.</a:t>
            </a:r>
            <a:endParaRPr sz="30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76" name="Shape 276"/>
          <p:cNvSpPr txBox="1"/>
          <p:nvPr/>
        </p:nvSpPr>
        <p:spPr>
          <a:xfrm>
            <a:off x="0" y="4844700"/>
            <a:ext cx="24222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How to buy Ravencoin?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85225" y="1152475"/>
            <a:ext cx="88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CryptoBridge -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https://crypto-bridge.org/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Nanex -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https://nanex.co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1604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047275" y="794075"/>
            <a:ext cx="36606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Q&amp;A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6077250" y="1816850"/>
            <a:ext cx="3066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Scan for a link to the presentation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800" y="2286050"/>
            <a:ext cx="2737025" cy="2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What is Ravencoin?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A crypto-currency based on a fork of bitcoin that will be a platform for anyone to create their own asset.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60850" y="217550"/>
            <a:ext cx="8243100" cy="3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The </a:t>
            </a:r>
            <a:r>
              <a:rPr lang="en" sz="3600">
                <a:solidFill>
                  <a:srgbClr val="FFFFFF"/>
                </a:solidFill>
              </a:rPr>
              <a:t>Ravencoin Phase 1 Team</a:t>
            </a:r>
            <a:endParaRPr sz="36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Tron Black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Denny Becker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Tyler Perkins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Jonathan Dolan</a:t>
            </a:r>
            <a:endParaRPr sz="3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Tai Chrysostom</a:t>
            </a:r>
            <a:endParaRPr sz="3000">
              <a:solidFill>
                <a:srgbClr val="FFFFFF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0" y="4225500"/>
            <a:ext cx="9144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B26B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25" y="0"/>
            <a:ext cx="914374" cy="9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60850" y="217550"/>
            <a:ext cx="82431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The Current Ravencoin Dev Team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Tron Black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Jesse Empey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Corbin Fox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Mark Ney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Jeremy Anderson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Cade Call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Daben Steele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4225500"/>
            <a:ext cx="9144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</a:rPr>
              <a:t>There are lots more people involved, at Overstock, and </a:t>
            </a:r>
            <a:endParaRPr sz="2000"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</a:rPr>
              <a:t>worldwide, as this is a community project.</a:t>
            </a:r>
            <a:endParaRPr sz="2000">
              <a:solidFill>
                <a:srgbClr val="F6B26B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25" y="0"/>
            <a:ext cx="914374" cy="9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25" y="0"/>
            <a:ext cx="914374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11700" y="1100875"/>
            <a:ext cx="5493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Oct 11, 2017 - First Public Announcement at MIT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Shape 9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Raven Highlights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11700" y="1621675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Oct 25, 2017 - </a:t>
            </a:r>
            <a:r>
              <a:rPr lang="en" sz="1800">
                <a:solidFill>
                  <a:srgbClr val="FFFFFF"/>
                </a:solidFill>
              </a:rPr>
              <a:t>Announcement at Texas Bitcoin Conference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11700" y="215895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Oct 31, 2017 - </a:t>
            </a:r>
            <a:r>
              <a:rPr lang="en" sz="1800">
                <a:solidFill>
                  <a:srgbClr val="FFFFFF"/>
                </a:solidFill>
              </a:rPr>
              <a:t>Medium Post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11700" y="2696225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Dec 21, 2017 - </a:t>
            </a:r>
            <a:r>
              <a:rPr lang="en" sz="1800">
                <a:solidFill>
                  <a:srgbClr val="FFFFFF"/>
                </a:solidFill>
              </a:rPr>
              <a:t>Mentioned at the Free State Blockchain Conference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54900" y="3233500"/>
            <a:ext cx="84342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Jan 3, 2018 - </a:t>
            </a:r>
            <a:r>
              <a:rPr lang="en" sz="2300">
                <a:solidFill>
                  <a:srgbClr val="FFFFFF"/>
                </a:solidFill>
              </a:rPr>
              <a:t>Genesis block created and Ravencoin launched</a:t>
            </a:r>
            <a:endParaRPr sz="23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Code released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pre-mine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Twitter announcements (@BruceFenton and @Ravencoin)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Mining begins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50" y="220975"/>
            <a:ext cx="1785175" cy="1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04988" y="2138100"/>
            <a:ext cx="29235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21 </a:t>
            </a:r>
            <a:r>
              <a:rPr b="1" lang="en" sz="2400">
                <a:solidFill>
                  <a:srgbClr val="FFFFFF"/>
                </a:solidFill>
              </a:rPr>
              <a:t>m</a:t>
            </a:r>
            <a:r>
              <a:rPr lang="en" sz="2400">
                <a:solidFill>
                  <a:srgbClr val="FFFFFF"/>
                </a:solidFill>
              </a:rPr>
              <a:t>illion coins</a:t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10 minute blocks</a:t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SHA256 Mining</a:t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50 BTC Reward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442" y="186688"/>
            <a:ext cx="1853741" cy="18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336550" y="2138100"/>
            <a:ext cx="29235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21 </a:t>
            </a:r>
            <a:r>
              <a:rPr b="1" lang="en" sz="2400">
                <a:solidFill>
                  <a:srgbClr val="FFFFFF"/>
                </a:solidFill>
              </a:rPr>
              <a:t>b</a:t>
            </a:r>
            <a:r>
              <a:rPr lang="en" sz="2400">
                <a:solidFill>
                  <a:srgbClr val="FFFFFF"/>
                </a:solidFill>
              </a:rPr>
              <a:t>illion coins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Shape 103"/>
          <p:cNvSpPr txBox="1"/>
          <p:nvPr/>
        </p:nvSpPr>
        <p:spPr>
          <a:xfrm>
            <a:off x="5336550" y="2863975"/>
            <a:ext cx="29235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 minute blocks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336550" y="3582575"/>
            <a:ext cx="29235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X16r</a:t>
            </a:r>
            <a:r>
              <a:rPr lang="en" sz="2400">
                <a:solidFill>
                  <a:srgbClr val="FFFFFF"/>
                </a:solidFill>
              </a:rPr>
              <a:t> Mining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5" name="Shape 105"/>
          <p:cNvSpPr txBox="1"/>
          <p:nvPr/>
        </p:nvSpPr>
        <p:spPr>
          <a:xfrm>
            <a:off x="5336550" y="4301175"/>
            <a:ext cx="29235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5000 RVN Reward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25" y="0"/>
            <a:ext cx="914374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</a:rPr>
              <a:t>After Launch </a:t>
            </a:r>
            <a:r>
              <a:rPr lang="en">
                <a:solidFill>
                  <a:srgbClr val="F6B26B"/>
                </a:solidFill>
              </a:rPr>
              <a:t>Raven Highlights</a:t>
            </a:r>
            <a:endParaRPr>
              <a:solidFill>
                <a:srgbClr val="F6B26B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11700" y="554875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Jan 9 - Community run Telegram and Discord channels go live.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11700" y="93975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Jan 14 - Community member creates ANN on Bitcointalk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00825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Jan 16 - First RVN mining pool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311700" y="1858025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Jan 25 - Whitepaper for X16r released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CoinTelegraph Article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11700" y="24715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Jan 28 - First </a:t>
            </a:r>
            <a:r>
              <a:rPr i="1" lang="en" sz="1800">
                <a:solidFill>
                  <a:srgbClr val="FFFFFF"/>
                </a:solidFill>
              </a:rPr>
              <a:t>"Ravencoin Song"</a:t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11700" y="29287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Feb 16 - First Ravencoin Meetup in NH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11700" y="33097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Mar</a:t>
            </a:r>
            <a:r>
              <a:rPr lang="en" sz="1800">
                <a:solidFill>
                  <a:srgbClr val="FFFFFF"/>
                </a:solidFill>
              </a:rPr>
              <a:t> 4 - RVN added to exchanges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11700" y="36907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Mar 7 - Second Ravencoin song </a:t>
            </a:r>
            <a:r>
              <a:rPr i="1" lang="en" sz="1800">
                <a:solidFill>
                  <a:srgbClr val="FFFFFF"/>
                </a:solidFill>
              </a:rPr>
              <a:t>"Fly Like A Raven"</a:t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11700" y="40717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Apr</a:t>
            </a:r>
            <a:r>
              <a:rPr lang="en" sz="1800">
                <a:solidFill>
                  <a:srgbClr val="FFFFFF"/>
                </a:solidFill>
              </a:rPr>
              <a:t> 3 - Roadmap released</a:t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11700" y="4452700"/>
            <a:ext cx="7438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Apr 8</a:t>
            </a:r>
            <a:r>
              <a:rPr lang="en" sz="1800">
                <a:solidFill>
                  <a:srgbClr val="FFFFFF"/>
                </a:solidFill>
              </a:rPr>
              <a:t> - Third song </a:t>
            </a:r>
            <a:r>
              <a:rPr i="1" lang="en" sz="1800">
                <a:solidFill>
                  <a:srgbClr val="FFFFFF"/>
                </a:solidFill>
              </a:rPr>
              <a:t>"Feeling Good with Ravencoin"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X16r - Where did it come from?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259850"/>
            <a:ext cx="50946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