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Montserrat"/>
      <p:bold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slide" Target="slides/slide7.xml"/><Relationship Id="rId15" Type="http://schemas.openxmlformats.org/officeDocument/2006/relationships/font" Target="fonts/CenturyGothic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18" Type="http://schemas.openxmlformats.org/officeDocument/2006/relationships/font" Target="fonts/CenturyGothic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-read the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-each introduce ourselves</a:t>
            </a:r>
            <a:endParaRPr/>
          </a:p>
        </p:txBody>
      </p:sp>
      <p:sp>
        <p:nvSpPr>
          <p:cNvPr id="345" name="Google Shape;3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-the purpose of the snapshot: to give the deputy sec of commerce the highlights, what they should take away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-the pain point: 460 hours/year spent on creating these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(speak about EID as “us”, problems as ours)</a:t>
            </a:r>
            <a:endParaRPr/>
          </a:p>
        </p:txBody>
      </p:sp>
      <p:sp>
        <p:nvSpPr>
          <p:cNvPr id="352" name="Google Shape;3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cb5a573b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cb5a573b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8cb5a573b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 attention to the database set up, that it is pulling in all of the data so that EID does not manually have to do that.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-analysts can spend more time on analysis, less on just reporting</a:t>
            </a:r>
            <a:endParaRPr/>
          </a:p>
        </p:txBody>
      </p:sp>
      <p:sp>
        <p:nvSpPr>
          <p:cNvPr id="391" name="Google Shape;3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e658e564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e658e564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-mention the metrics available: values, Y/Y change, percent change, Y/Y percent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-mention the graph types: bar, line, dot</a:t>
            </a:r>
            <a:endParaRPr/>
          </a:p>
        </p:txBody>
      </p:sp>
      <p:sp>
        <p:nvSpPr>
          <p:cNvPr id="410" name="Google Shape;410;g8e658e564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-indicator filter to prepopulate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-manual functionality adding data 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-for each source: most recent value, pch, Y/Y pch, last time change was this extreme, overall record of change in this direction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-putting the census data in context with other stats AND history</a:t>
            </a:r>
            <a:endParaRPr/>
          </a:p>
        </p:txBody>
      </p:sp>
      <p:sp>
        <p:nvSpPr>
          <p:cNvPr id="420" name="Google Shape;4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r>
              <a:rPr lang="en-US"/>
              <a:t>next steps- fine-tuning tool and adding functionality, incorporating sensitive prerelease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-emphasis: paves the way for EID goal of economy-wide snapshot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-both the centralized DB and the web app for data vis/table-making can be applied to other projects, saving time/money there as well</a:t>
            </a:r>
            <a:endParaRPr/>
          </a:p>
        </p:txBody>
      </p:sp>
      <p:sp>
        <p:nvSpPr>
          <p:cNvPr id="427" name="Google Shape;4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-Blue">
  <p:cSld name="Title Page-Blue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69925" y="862359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entury Gothic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69925" y="3145536"/>
            <a:ext cx="4572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6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1" name="Google Shape;21;p2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2"/>
          <p:cNvSpPr txBox="1"/>
          <p:nvPr>
            <p:ph idx="2" type="body"/>
          </p:nvPr>
        </p:nvSpPr>
        <p:spPr>
          <a:xfrm>
            <a:off x="669924" y="2551176"/>
            <a:ext cx="10241280" cy="60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2"/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12">
          <p15:clr>
            <a:srgbClr val="FBAE40"/>
          </p15:clr>
        </p15:guide>
        <p15:guide id="2" orient="horz" pos="17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 Title &amp; Content-Teal">
  <p:cSld name="Title Sub Title &amp; Content-Teal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666568" y="741789"/>
            <a:ext cx="6400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Century Gothic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668948" y="2090139"/>
            <a:ext cx="6400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663537" y="2933099"/>
            <a:ext cx="6400800" cy="273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‒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2" name="Google Shape;10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5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1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04" name="Google Shape;104;p11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 Title &amp; Content-Red">
  <p:cSld name="Title Sub Title &amp; Content-Red">
    <p:bg>
      <p:bgPr>
        <a:solidFill>
          <a:schemeClr val="accent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666569" y="741789"/>
            <a:ext cx="6400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Century Gothic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664808" y="2092694"/>
            <a:ext cx="6400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2"/>
          <p:cNvSpPr txBox="1"/>
          <p:nvPr>
            <p:ph idx="2" type="body"/>
          </p:nvPr>
        </p:nvSpPr>
        <p:spPr>
          <a:xfrm>
            <a:off x="667512" y="2933273"/>
            <a:ext cx="6400800" cy="273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‒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2" name="Google Shape;1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8591"/>
            <a:ext cx="1022956" cy="690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2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14" name="Google Shape;114;p12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" name="Google Shape;11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 Title &amp; Content-Green">
  <p:cSld name="Title Sub Title &amp; Content-Green">
    <p:bg>
      <p:bgPr>
        <a:solidFill>
          <a:schemeClr val="accent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666569" y="741789"/>
            <a:ext cx="6400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664808" y="2092694"/>
            <a:ext cx="6400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13"/>
          <p:cNvSpPr txBox="1"/>
          <p:nvPr>
            <p:ph idx="2" type="body"/>
          </p:nvPr>
        </p:nvSpPr>
        <p:spPr>
          <a:xfrm>
            <a:off x="667512" y="2933273"/>
            <a:ext cx="6400800" cy="273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‒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2" name="Google Shape;122;p13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23" name="Google Shape;123;p13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4" name="Google Shape;124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6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-Blue" type="title">
  <p:cSld name="TITLE"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ctrTitle"/>
          </p:nvPr>
        </p:nvSpPr>
        <p:spPr>
          <a:xfrm>
            <a:off x="669925" y="1058863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entury Gothic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669925" y="3139861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6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4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33" name="Google Shape;133;p14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4"/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-Teal">
  <p:cSld name="Divider-Teal">
    <p:bg>
      <p:bgPr>
        <a:solidFill>
          <a:schemeClr val="accen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ctrTitle"/>
          </p:nvPr>
        </p:nvSpPr>
        <p:spPr>
          <a:xfrm>
            <a:off x="669925" y="1058863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Century Gothic"/>
              <a:buNone/>
              <a:defRPr sz="4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" type="subTitle"/>
          </p:nvPr>
        </p:nvSpPr>
        <p:spPr>
          <a:xfrm>
            <a:off x="669925" y="3139861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5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5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1" name="Google Shape;141;p15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5"/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-Red">
  <p:cSld name="Divider-Red">
    <p:bg>
      <p:bgPr>
        <a:solidFill>
          <a:schemeClr val="accent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669925" y="1058863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Century Gothic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" type="subTitle"/>
          </p:nvPr>
        </p:nvSpPr>
        <p:spPr>
          <a:xfrm>
            <a:off x="669925" y="3139861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8591"/>
            <a:ext cx="1022956" cy="690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6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9" name="Google Shape;149;p16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16"/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-Green">
  <p:cSld name="Divider-Green">
    <p:bg>
      <p:bgPr>
        <a:solidFill>
          <a:schemeClr val="accent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ctrTitle"/>
          </p:nvPr>
        </p:nvSpPr>
        <p:spPr>
          <a:xfrm>
            <a:off x="669925" y="1058863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669925" y="3139861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55" name="Google Shape;155;p17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56" name="Google Shape;156;p17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Google Shape;157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 Text &amp; Picture-Blue">
  <p:cSld name="Title 3 Text &amp; Picture-Blue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665661" y="82141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entury Gothic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670106" y="1577848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4338116" y="1574673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65" name="Google Shape;165;p18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Google Shape;166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18"/>
          <p:cNvSpPr txBox="1"/>
          <p:nvPr>
            <p:ph idx="3" type="body"/>
          </p:nvPr>
        </p:nvSpPr>
        <p:spPr>
          <a:xfrm>
            <a:off x="7995716" y="1577848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8"/>
          <p:cNvSpPr/>
          <p:nvPr>
            <p:ph idx="4" type="pic"/>
          </p:nvPr>
        </p:nvSpPr>
        <p:spPr>
          <a:xfrm>
            <a:off x="768350" y="2659063"/>
            <a:ext cx="10648950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6" cy="69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 Text &amp; Picture-Teal">
  <p:cSld name="Title 3 Text &amp; Picture-Teal">
    <p:bg>
      <p:bgPr>
        <a:solidFill>
          <a:schemeClr val="accen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65661" y="82141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Century Gothic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670106" y="1577848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4338116" y="1574673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6" name="Google Shape;176;p19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77" name="Google Shape;177;p19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Google Shape;178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19"/>
          <p:cNvSpPr txBox="1"/>
          <p:nvPr>
            <p:ph idx="3" type="body"/>
          </p:nvPr>
        </p:nvSpPr>
        <p:spPr>
          <a:xfrm>
            <a:off x="7995716" y="1577848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9"/>
          <p:cNvSpPr/>
          <p:nvPr>
            <p:ph idx="4" type="pic"/>
          </p:nvPr>
        </p:nvSpPr>
        <p:spPr>
          <a:xfrm>
            <a:off x="768350" y="2659063"/>
            <a:ext cx="10648950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 Text &amp; Picture-Red">
  <p:cSld name="Title 3 Text &amp; Picture-Red">
    <p:bg>
      <p:bgPr>
        <a:solidFill>
          <a:schemeClr val="accent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665661" y="82141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Century Gothic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670106" y="1577848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2" type="body"/>
          </p:nvPr>
        </p:nvSpPr>
        <p:spPr>
          <a:xfrm>
            <a:off x="4338116" y="1574673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8" name="Google Shape;188;p20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89" name="Google Shape;189;p20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20"/>
          <p:cNvSpPr txBox="1"/>
          <p:nvPr>
            <p:ph idx="3" type="body"/>
          </p:nvPr>
        </p:nvSpPr>
        <p:spPr>
          <a:xfrm>
            <a:off x="7995716" y="1577848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0"/>
          <p:cNvSpPr/>
          <p:nvPr>
            <p:ph idx="4" type="pic"/>
          </p:nvPr>
        </p:nvSpPr>
        <p:spPr>
          <a:xfrm>
            <a:off x="768350" y="2659063"/>
            <a:ext cx="10648950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8591"/>
            <a:ext cx="1022956" cy="69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Blue" type="obj">
  <p:cSld name="OBJECT">
    <p:bg>
      <p:bgPr>
        <a:solidFill>
          <a:schemeClr val="accen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67512" y="738414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549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67512" y="2547917"/>
            <a:ext cx="10707189" cy="301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6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3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30" name="Google Shape;30;p3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Google Shape;3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 Text &amp; Picture-Green">
  <p:cSld name="Title 3 Text &amp; Picture-Green">
    <p:bg>
      <p:bgPr>
        <a:solidFill>
          <a:schemeClr val="accent4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665661" y="82141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670106" y="1577848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2" type="body"/>
          </p:nvPr>
        </p:nvSpPr>
        <p:spPr>
          <a:xfrm>
            <a:off x="4338116" y="1574673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0" name="Google Shape;200;p21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01" name="Google Shape;201;p21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6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>
            <p:ph idx="3" type="body"/>
          </p:nvPr>
        </p:nvSpPr>
        <p:spPr>
          <a:xfrm>
            <a:off x="7995716" y="1577848"/>
            <a:ext cx="3466919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1"/>
          <p:cNvSpPr/>
          <p:nvPr>
            <p:ph idx="4" type="pic"/>
          </p:nvPr>
        </p:nvSpPr>
        <p:spPr>
          <a:xfrm>
            <a:off x="768350" y="2659063"/>
            <a:ext cx="10648950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 Text &amp; Picture-Blue">
  <p:cSld name="Title Left Text &amp; Picture-Blue">
    <p:bg>
      <p:bgPr>
        <a:solidFill>
          <a:schemeClr val="accen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>
            <p:ph idx="2" type="pic"/>
          </p:nvPr>
        </p:nvSpPr>
        <p:spPr>
          <a:xfrm>
            <a:off x="6252210" y="723900"/>
            <a:ext cx="5184775" cy="467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670426" y="735240"/>
            <a:ext cx="58303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5493"/>
              </a:buClr>
              <a:buSzPts val="48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670079" y="2580478"/>
            <a:ext cx="5582130" cy="3505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3461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6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2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14" name="Google Shape;214;p22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" name="Google Shape;21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22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 Text &amp; Picture-Teal">
  <p:cSld name="Title Left Text &amp; Picture-Teal"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>
            <p:ph idx="2" type="pic"/>
          </p:nvPr>
        </p:nvSpPr>
        <p:spPr>
          <a:xfrm>
            <a:off x="6252210" y="723900"/>
            <a:ext cx="5184775" cy="467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670426" y="735240"/>
            <a:ext cx="58303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Century Gothic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670079" y="2580478"/>
            <a:ext cx="5582130" cy="3505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3461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22" name="Google Shape;222;p23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23" name="Google Shape;223;p23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" name="Google Shape;22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23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 Text &amp; Picture-Red">
  <p:cSld name="Title Left Text &amp; Picture-Red">
    <p:bg>
      <p:bgPr>
        <a:solidFill>
          <a:schemeClr val="accent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>
            <p:ph idx="2" type="pic"/>
          </p:nvPr>
        </p:nvSpPr>
        <p:spPr>
          <a:xfrm>
            <a:off x="6252210" y="723900"/>
            <a:ext cx="5184775" cy="467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670426" y="735240"/>
            <a:ext cx="58303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Century Gothic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670079" y="2580478"/>
            <a:ext cx="5582130" cy="3505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3461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2" name="Google Shape;232;p24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33" name="Google Shape;233;p24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24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4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8591"/>
            <a:ext cx="1022956" cy="69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 Text &amp; Picture-Green">
  <p:cSld name="Title Left Text &amp; Picture-Green">
    <p:bg>
      <p:bgPr>
        <a:solidFill>
          <a:schemeClr val="accent4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>
            <p:ph idx="2" type="pic"/>
          </p:nvPr>
        </p:nvSpPr>
        <p:spPr>
          <a:xfrm>
            <a:off x="6252210" y="723900"/>
            <a:ext cx="5184775" cy="467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type="title"/>
          </p:nvPr>
        </p:nvSpPr>
        <p:spPr>
          <a:xfrm>
            <a:off x="670426" y="735240"/>
            <a:ext cx="58303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670079" y="2580478"/>
            <a:ext cx="5582130" cy="3505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3461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2pPr>
            <a:lvl3pPr indent="-3048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‒"/>
              <a:defRPr/>
            </a:lvl4pPr>
            <a:lvl5pPr indent="-2921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2" name="Google Shape;242;p25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43" name="Google Shape;243;p25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4" name="Google Shape;244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5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ly-Blue">
  <p:cSld name="Picture only-Blue">
    <p:bg>
      <p:bgPr>
        <a:solidFill>
          <a:schemeClr val="accen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>
            <p:ph idx="2" type="pic"/>
          </p:nvPr>
        </p:nvSpPr>
        <p:spPr>
          <a:xfrm>
            <a:off x="188976" y="192087"/>
            <a:ext cx="1181404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6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26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52" name="Google Shape;252;p26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" name="Google Shape;25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26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ly-Teal">
  <p:cSld name="Picture only-Teal">
    <p:bg>
      <p:bgPr>
        <a:solidFill>
          <a:schemeClr val="accen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>
            <p:ph idx="2" type="pic"/>
          </p:nvPr>
        </p:nvSpPr>
        <p:spPr>
          <a:xfrm>
            <a:off x="188976" y="192087"/>
            <a:ext cx="1181404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5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7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60" name="Google Shape;260;p27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1" name="Google Shape;261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27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ly-Red">
  <p:cSld name="Picture only-Red"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>
            <p:ph idx="2" type="pic"/>
          </p:nvPr>
        </p:nvSpPr>
        <p:spPr>
          <a:xfrm>
            <a:off x="188976" y="192087"/>
            <a:ext cx="1181404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6" name="Google Shape;2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8591"/>
            <a:ext cx="1022956" cy="690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8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68" name="Google Shape;268;p28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28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ly-Green">
  <p:cSld name="Picture only-Green">
    <p:bg>
      <p:bgPr>
        <a:solidFill>
          <a:schemeClr val="accent4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/>
          <p:nvPr>
            <p:ph idx="2" type="pic"/>
          </p:nvPr>
        </p:nvSpPr>
        <p:spPr>
          <a:xfrm>
            <a:off x="188976" y="192087"/>
            <a:ext cx="1181404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74" name="Google Shape;274;p29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75" name="Google Shape;275;p29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Google Shape;276;p2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6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-Blue" type="titleOnly">
  <p:cSld name="TITLE_ONLY">
    <p:bg>
      <p:bgPr>
        <a:solidFill>
          <a:schemeClr val="accen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667512" y="738414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entury Gothic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6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30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84" name="Google Shape;284;p30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" name="Google Shape;28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6" name="Google Shape;286;p30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-Teal">
  <p:cSld name="Title Page-Teal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ctrTitle"/>
          </p:nvPr>
        </p:nvSpPr>
        <p:spPr>
          <a:xfrm>
            <a:off x="669925" y="862359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Century Gothic"/>
              <a:buNone/>
              <a:defRPr sz="4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669925" y="3145536"/>
            <a:ext cx="4572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37" name="Google Shape;37;p4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38" name="Google Shape;38;p4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3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669924" y="2551176"/>
            <a:ext cx="10241280" cy="60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12">
          <p15:clr>
            <a:srgbClr val="FBAE40"/>
          </p15:clr>
        </p15:guide>
        <p15:guide id="2" orient="horz" pos="177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-Teal">
  <p:cSld name="Title Only-Teal">
    <p:bg>
      <p:bgPr>
        <a:solidFill>
          <a:schemeClr val="accen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667512" y="738414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Century Gothic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5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31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92" name="Google Shape;292;p31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3" name="Google Shape;29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31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-Red">
  <p:cSld name="Title Only-Red">
    <p:bg>
      <p:bgPr>
        <a:solidFill>
          <a:schemeClr val="accent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667512" y="738414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Century Gothic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8591"/>
            <a:ext cx="1022956" cy="690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2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300" name="Google Shape;300;p32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1" name="Google Shape;301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32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-Green">
  <p:cSld name="Title Only-Green">
    <p:bg>
      <p:bgPr>
        <a:solidFill>
          <a:schemeClr val="accent4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667512" y="738414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6" name="Google Shape;306;p33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307" name="Google Shape;307;p33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8" name="Google Shape;308;p3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6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-Blue">
  <p:cSld name="Blank-Blue">
    <p:bg>
      <p:bgPr>
        <a:solidFill>
          <a:schemeClr val="accen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6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34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315" name="Google Shape;315;p34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6" name="Google Shape;316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p34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4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-Teal">
  <p:cSld name="Blank-Teal">
    <p:bg>
      <p:bgPr>
        <a:solidFill>
          <a:schemeClr val="accen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5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35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322" name="Google Shape;322;p35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3" name="Google Shape;32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35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5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-Red">
  <p:cSld name="Blank-Red">
    <p:bg>
      <p:bgPr>
        <a:solidFill>
          <a:schemeClr val="accent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8591"/>
            <a:ext cx="1022956" cy="690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36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329" name="Google Shape;329;p36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0" name="Google Shape;33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36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-Green">
  <p:cSld name="Blank-Green">
    <p:bg>
      <p:bgPr>
        <a:solidFill>
          <a:schemeClr val="accent4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7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335" name="Google Shape;335;p37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6" name="Google Shape;336;p3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6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8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-Red">
  <p:cSld name="Title Page-Red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ctrTitle"/>
          </p:nvPr>
        </p:nvSpPr>
        <p:spPr>
          <a:xfrm>
            <a:off x="669925" y="862359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Century Gothic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669925" y="3145536"/>
            <a:ext cx="4572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46" name="Google Shape;46;p5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47" name="Google Shape;47;p5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Google Shape;48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669924" y="2551176"/>
            <a:ext cx="10241280" cy="60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8591"/>
            <a:ext cx="1022956" cy="69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12">
          <p15:clr>
            <a:srgbClr val="FBAE40"/>
          </p15:clr>
        </p15:guide>
        <p15:guide id="2" orient="horz" pos="17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-Green">
  <p:cSld name="Title Page-Green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ctrTitle"/>
          </p:nvPr>
        </p:nvSpPr>
        <p:spPr>
          <a:xfrm>
            <a:off x="669925" y="862359"/>
            <a:ext cx="102409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669925" y="3145536"/>
            <a:ext cx="4572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55" name="Google Shape;55;p6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56" name="Google Shape;56;p6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669924" y="2551176"/>
            <a:ext cx="10241280" cy="60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12">
          <p15:clr>
            <a:srgbClr val="FBAE40"/>
          </p15:clr>
        </p15:guide>
        <p15:guide id="2" orient="horz" pos="17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Teal">
  <p:cSld name="Title and Content-Teal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667512" y="738414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Century Gothic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667512" y="2547917"/>
            <a:ext cx="10707189" cy="301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5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7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66" name="Google Shape;66;p7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" name="Google Shape;6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Red">
  <p:cSld name="Title and Content-Red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667512" y="738414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Century Gothic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667512" y="2547917"/>
            <a:ext cx="10707189" cy="301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8591"/>
            <a:ext cx="1022956" cy="690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8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75" name="Google Shape;75;p8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" name="Google Shape;7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Green">
  <p:cSld name="Title and Content-Green">
    <p:bg>
      <p:bgPr>
        <a:solidFill>
          <a:schemeClr val="accent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667512" y="738414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667512" y="2547917"/>
            <a:ext cx="10707189" cy="301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83" name="Google Shape;83;p9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291" y="5869782"/>
            <a:ext cx="1022955" cy="69006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 Title &amp; Content-Blue">
  <p:cSld name="Title Sub Title &amp; Content-Blue"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666569" y="741789"/>
            <a:ext cx="6400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entury Gothic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64808" y="2092694"/>
            <a:ext cx="6400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0"/>
          <p:cNvSpPr txBox="1"/>
          <p:nvPr>
            <p:ph idx="2" type="body"/>
          </p:nvPr>
        </p:nvSpPr>
        <p:spPr>
          <a:xfrm>
            <a:off x="667512" y="2933273"/>
            <a:ext cx="6400800" cy="273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‒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5291" y="5869782"/>
            <a:ext cx="1022956" cy="69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0"/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94" name="Google Shape;94;p10"/>
            <p:cNvSpPr/>
            <p:nvPr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" name="Google Shape;9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0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90092" y="188913"/>
            <a:ext cx="11811408" cy="647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46611" y="738414"/>
            <a:ext cx="10707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5493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21549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46611" y="2547917"/>
            <a:ext cx="10707189" cy="40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59108" y="6250861"/>
            <a:ext cx="147668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2020CENSUS.GOV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301" y="526976"/>
            <a:ext cx="5769376" cy="29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>
            <p:ph idx="2" type="body"/>
          </p:nvPr>
        </p:nvSpPr>
        <p:spPr>
          <a:xfrm>
            <a:off x="827867" y="3782289"/>
            <a:ext cx="1024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/>
              <a:t>Out-data-ed: Automating the Indicator Snapshot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Catherine Du, Eliot Stanton, Jordan Graves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Supervised by Rebecca Hutchinson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Economic Indicators Division (EID)</a:t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1124485" y="5907703"/>
            <a:ext cx="8940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opinions and conclusions expressed herein are those of the authors and do not necessarily represent the views of the U.S. Census Bureau.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idx="12" type="sldNum"/>
          </p:nvPr>
        </p:nvSpPr>
        <p:spPr>
          <a:xfrm>
            <a:off x="321469" y="6192041"/>
            <a:ext cx="61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Calibri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 txBox="1"/>
          <p:nvPr>
            <p:ph idx="1" type="body"/>
          </p:nvPr>
        </p:nvSpPr>
        <p:spPr>
          <a:xfrm>
            <a:off x="6528250" y="2503200"/>
            <a:ext cx="4081200" cy="29961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2054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u="sng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Labor-intensive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Decentralized data sources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Reporting data &gt; analysis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/>
        </p:nvSpPr>
        <p:spPr>
          <a:xfrm>
            <a:off x="709125" y="1189900"/>
            <a:ext cx="1083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Before a release, most indicators produce an internal snapshot for the Deputy Secretary of Commerce, situating their data in the broader economy.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 txBox="1"/>
          <p:nvPr>
            <p:ph type="title"/>
          </p:nvPr>
        </p:nvSpPr>
        <p:spPr>
          <a:xfrm>
            <a:off x="709128" y="386582"/>
            <a:ext cx="729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5493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Intro to EID and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Issue: </a:t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1027723" y="5117463"/>
            <a:ext cx="2146200" cy="597000"/>
          </a:xfrm>
          <a:prstGeom prst="roundRect">
            <a:avLst>
              <a:gd fmla="val 16667" name="adj"/>
            </a:avLst>
          </a:prstGeom>
          <a:solidFill>
            <a:srgbClr val="215493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Internal Census Data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0"/>
          <p:cNvSpPr txBox="1"/>
          <p:nvPr>
            <p:ph type="title"/>
          </p:nvPr>
        </p:nvSpPr>
        <p:spPr>
          <a:xfrm>
            <a:off x="451925" y="2207850"/>
            <a:ext cx="2069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5493"/>
              </a:buClr>
              <a:buSzPts val="3600"/>
              <a:buFont typeface="Calibri"/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Original Process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3421521" y="5865850"/>
            <a:ext cx="441600" cy="597000"/>
          </a:xfrm>
          <a:prstGeom prst="roundRect">
            <a:avLst>
              <a:gd fmla="val 16667" name="adj"/>
            </a:avLst>
          </a:prstGeom>
          <a:solidFill>
            <a:srgbClr val="215493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4636496" y="5865850"/>
            <a:ext cx="441600" cy="597000"/>
          </a:xfrm>
          <a:prstGeom prst="roundRect">
            <a:avLst>
              <a:gd fmla="val 16667" name="adj"/>
            </a:avLst>
          </a:prstGeom>
          <a:solidFill>
            <a:srgbClr val="215493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5185846" y="5865850"/>
            <a:ext cx="441600" cy="597000"/>
          </a:xfrm>
          <a:prstGeom prst="roundRect">
            <a:avLst>
              <a:gd fmla="val 16667" name="adj"/>
            </a:avLst>
          </a:prstGeom>
          <a:solidFill>
            <a:srgbClr val="215493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4029008" y="5865850"/>
            <a:ext cx="441600" cy="597000"/>
          </a:xfrm>
          <a:prstGeom prst="roundRect">
            <a:avLst>
              <a:gd fmla="val 16667" name="adj"/>
            </a:avLst>
          </a:prstGeom>
          <a:solidFill>
            <a:srgbClr val="215493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3375325" y="5086700"/>
            <a:ext cx="2310900" cy="1292700"/>
          </a:xfrm>
          <a:prstGeom prst="blockArc">
            <a:avLst>
              <a:gd fmla="val 10800755" name="adj1"/>
              <a:gd fmla="val 21474311" name="adj2"/>
              <a:gd fmla="val 36208" name="adj3"/>
            </a:avLst>
          </a:prstGeom>
          <a:solidFill>
            <a:srgbClr val="2154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External Sources</a:t>
            </a:r>
            <a:endParaRPr/>
          </a:p>
        </p:txBody>
      </p:sp>
      <p:sp>
        <p:nvSpPr>
          <p:cNvPr id="365" name="Google Shape;365;p40"/>
          <p:cNvSpPr txBox="1"/>
          <p:nvPr/>
        </p:nvSpPr>
        <p:spPr>
          <a:xfrm>
            <a:off x="2632375" y="4106325"/>
            <a:ext cx="173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5493"/>
                </a:solidFill>
                <a:latin typeface="Calibri"/>
                <a:ea typeface="Calibri"/>
                <a:cs typeface="Calibri"/>
                <a:sym typeface="Calibri"/>
              </a:rPr>
              <a:t>Indicator Teams</a:t>
            </a:r>
            <a:endParaRPr sz="1800">
              <a:solidFill>
                <a:srgbClr val="2154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549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2507121" y="3046450"/>
            <a:ext cx="441600" cy="597000"/>
          </a:xfrm>
          <a:prstGeom prst="roundRect">
            <a:avLst>
              <a:gd fmla="val 16667" name="adj"/>
            </a:avLst>
          </a:prstGeom>
          <a:solidFill>
            <a:srgbClr val="5B94D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3722096" y="3046450"/>
            <a:ext cx="441600" cy="597000"/>
          </a:xfrm>
          <a:prstGeom prst="roundRect">
            <a:avLst>
              <a:gd fmla="val 16667" name="adj"/>
            </a:avLst>
          </a:prstGeom>
          <a:solidFill>
            <a:srgbClr val="5B94D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8" name="Google Shape;368;p40"/>
          <p:cNvSpPr/>
          <p:nvPr/>
        </p:nvSpPr>
        <p:spPr>
          <a:xfrm>
            <a:off x="4271446" y="3046450"/>
            <a:ext cx="441600" cy="597000"/>
          </a:xfrm>
          <a:prstGeom prst="roundRect">
            <a:avLst>
              <a:gd fmla="val 16667" name="adj"/>
            </a:avLst>
          </a:prstGeom>
          <a:solidFill>
            <a:srgbClr val="5B94D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3114608" y="3046450"/>
            <a:ext cx="441600" cy="597000"/>
          </a:xfrm>
          <a:prstGeom prst="roundRect">
            <a:avLst>
              <a:gd fmla="val 16667" name="adj"/>
            </a:avLst>
          </a:prstGeom>
          <a:solidFill>
            <a:srgbClr val="5B94D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>
            <a:off x="2460925" y="2267300"/>
            <a:ext cx="2310900" cy="1292700"/>
          </a:xfrm>
          <a:prstGeom prst="blockArc">
            <a:avLst>
              <a:gd fmla="val 10800755" name="adj1"/>
              <a:gd fmla="val 21474311" name="adj2"/>
              <a:gd fmla="val 36208" name="adj3"/>
            </a:avLst>
          </a:prstGeom>
          <a:solidFill>
            <a:srgbClr val="5B94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Excel Files</a:t>
            </a:r>
            <a:endParaRPr/>
          </a:p>
        </p:txBody>
      </p:sp>
      <p:cxnSp>
        <p:nvCxnSpPr>
          <p:cNvPr id="371" name="Google Shape;371;p40"/>
          <p:cNvCxnSpPr/>
          <p:nvPr/>
        </p:nvCxnSpPr>
        <p:spPr>
          <a:xfrm flipH="1">
            <a:off x="2650800" y="4575850"/>
            <a:ext cx="449700" cy="345600"/>
          </a:xfrm>
          <a:prstGeom prst="straightConnector1">
            <a:avLst/>
          </a:prstGeom>
          <a:noFill/>
          <a:ln cap="flat" cmpd="sng" w="9525">
            <a:solidFill>
              <a:srgbClr val="21549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0"/>
          <p:cNvCxnSpPr/>
          <p:nvPr/>
        </p:nvCxnSpPr>
        <p:spPr>
          <a:xfrm>
            <a:off x="3557700" y="4575850"/>
            <a:ext cx="326700" cy="368700"/>
          </a:xfrm>
          <a:prstGeom prst="straightConnector1">
            <a:avLst/>
          </a:prstGeom>
          <a:noFill/>
          <a:ln cap="flat" cmpd="sng" w="9525">
            <a:solidFill>
              <a:srgbClr val="21549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0"/>
          <p:cNvCxnSpPr>
            <a:stCxn id="365" idx="0"/>
          </p:cNvCxnSpPr>
          <p:nvPr/>
        </p:nvCxnSpPr>
        <p:spPr>
          <a:xfrm flipH="1" rot="10800000">
            <a:off x="3501775" y="3819525"/>
            <a:ext cx="90000" cy="286800"/>
          </a:xfrm>
          <a:prstGeom prst="straightConnector1">
            <a:avLst/>
          </a:prstGeom>
          <a:noFill/>
          <a:ln cap="flat" cmpd="sng" w="9525">
            <a:solidFill>
              <a:srgbClr val="21549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321475" y="461721"/>
            <a:ext cx="10707300" cy="82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Snapshot</a:t>
            </a:r>
            <a:endParaRPr/>
          </a:p>
        </p:txBody>
      </p:sp>
      <p:sp>
        <p:nvSpPr>
          <p:cNvPr id="380" name="Google Shape;380;p41"/>
          <p:cNvSpPr txBox="1"/>
          <p:nvPr>
            <p:ph idx="12" type="sldNum"/>
          </p:nvPr>
        </p:nvSpPr>
        <p:spPr>
          <a:xfrm>
            <a:off x="321469" y="6192041"/>
            <a:ext cx="616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924" y="624088"/>
            <a:ext cx="5590274" cy="39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51" y="2883277"/>
            <a:ext cx="5110674" cy="22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/>
          <p:nvPr/>
        </p:nvSpPr>
        <p:spPr>
          <a:xfrm>
            <a:off x="3877400" y="5674900"/>
            <a:ext cx="173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5493"/>
                </a:solidFill>
                <a:latin typeface="Calibri"/>
                <a:ea typeface="Calibri"/>
                <a:cs typeface="Calibri"/>
                <a:sym typeface="Calibri"/>
              </a:rPr>
              <a:t>Data table</a:t>
            </a:r>
            <a:endParaRPr sz="1800">
              <a:solidFill>
                <a:srgbClr val="2154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549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3455300" y="1670375"/>
            <a:ext cx="216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5493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1800">
              <a:solidFill>
                <a:srgbClr val="2154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549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6974100" y="5255550"/>
            <a:ext cx="196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5493"/>
                </a:solidFill>
                <a:latin typeface="Calibri"/>
                <a:ea typeface="Calibri"/>
                <a:cs typeface="Calibri"/>
                <a:sym typeface="Calibri"/>
              </a:rPr>
              <a:t>Paragraph of text</a:t>
            </a:r>
            <a:endParaRPr>
              <a:solidFill>
                <a:srgbClr val="21549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6" name="Google Shape;386;p41"/>
          <p:cNvCxnSpPr/>
          <p:nvPr/>
        </p:nvCxnSpPr>
        <p:spPr>
          <a:xfrm flipH="1" rot="10800000">
            <a:off x="8219350" y="4807350"/>
            <a:ext cx="241200" cy="448200"/>
          </a:xfrm>
          <a:prstGeom prst="straightConnector1">
            <a:avLst/>
          </a:prstGeom>
          <a:noFill/>
          <a:ln cap="flat" cmpd="sng" w="9525">
            <a:solidFill>
              <a:srgbClr val="21549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41"/>
          <p:cNvCxnSpPr/>
          <p:nvPr/>
        </p:nvCxnSpPr>
        <p:spPr>
          <a:xfrm flipH="1" rot="10800000">
            <a:off x="4644425" y="1561775"/>
            <a:ext cx="597600" cy="108600"/>
          </a:xfrm>
          <a:prstGeom prst="straightConnector1">
            <a:avLst/>
          </a:prstGeom>
          <a:noFill/>
          <a:ln cap="flat" cmpd="sng" w="9525">
            <a:solidFill>
              <a:srgbClr val="21549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1"/>
          <p:cNvCxnSpPr/>
          <p:nvPr/>
        </p:nvCxnSpPr>
        <p:spPr>
          <a:xfrm rot="10800000">
            <a:off x="3381375" y="5331400"/>
            <a:ext cx="543300" cy="426600"/>
          </a:xfrm>
          <a:prstGeom prst="straightConnector1">
            <a:avLst/>
          </a:prstGeom>
          <a:noFill/>
          <a:ln cap="flat" cmpd="sng" w="9525">
            <a:solidFill>
              <a:srgbClr val="21549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Calibri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2"/>
          <p:cNvSpPr txBox="1"/>
          <p:nvPr>
            <p:ph type="title"/>
          </p:nvPr>
        </p:nvSpPr>
        <p:spPr>
          <a:xfrm>
            <a:off x="629603" y="380982"/>
            <a:ext cx="729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5493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629599" y="1135564"/>
            <a:ext cx="10316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 web app → dashboard for building visualizations, tables, and text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MySQL database → centralized data source, automatic updates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2"/>
          <p:cNvSpPr/>
          <p:nvPr/>
        </p:nvSpPr>
        <p:spPr>
          <a:xfrm>
            <a:off x="6215873" y="3738747"/>
            <a:ext cx="2146200" cy="597000"/>
          </a:xfrm>
          <a:prstGeom prst="roundRect">
            <a:avLst>
              <a:gd fmla="val 16667" name="adj"/>
            </a:avLst>
          </a:prstGeom>
          <a:solidFill>
            <a:srgbClr val="5B94D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Dash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6215873" y="4692706"/>
            <a:ext cx="2146200" cy="597000"/>
          </a:xfrm>
          <a:prstGeom prst="roundRect">
            <a:avLst>
              <a:gd fmla="val 16667" name="adj"/>
            </a:avLst>
          </a:prstGeom>
          <a:solidFill>
            <a:srgbClr val="215493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DB</a:t>
            </a:r>
            <a:endParaRPr/>
          </a:p>
        </p:txBody>
      </p:sp>
      <p:cxnSp>
        <p:nvCxnSpPr>
          <p:cNvPr id="398" name="Google Shape;398;p42"/>
          <p:cNvCxnSpPr/>
          <p:nvPr/>
        </p:nvCxnSpPr>
        <p:spPr>
          <a:xfrm>
            <a:off x="6215873" y="4514176"/>
            <a:ext cx="3276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399" name="Google Shape;399;p42"/>
          <p:cNvPicPr preferRelativeResize="0"/>
          <p:nvPr/>
        </p:nvPicPr>
        <p:blipFill rotWithShape="1">
          <a:blip r:embed="rId3">
            <a:alphaModFix/>
          </a:blip>
          <a:srcRect b="11230" l="10217" r="-1044" t="13902"/>
          <a:stretch/>
        </p:blipFill>
        <p:spPr>
          <a:xfrm>
            <a:off x="8470656" y="4514178"/>
            <a:ext cx="1298142" cy="7460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2"/>
          <p:cNvSpPr txBox="1"/>
          <p:nvPr>
            <p:ph type="title"/>
          </p:nvPr>
        </p:nvSpPr>
        <p:spPr>
          <a:xfrm>
            <a:off x="6215875" y="2468575"/>
            <a:ext cx="4025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5493"/>
              </a:buClr>
              <a:buSzPts val="3600"/>
              <a:buFont typeface="Calibri"/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Snapshot Automation Tool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6442375" y="2979750"/>
            <a:ext cx="168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15493"/>
                </a:solidFill>
                <a:latin typeface="Calibri"/>
                <a:ea typeface="Calibri"/>
                <a:cs typeface="Calibri"/>
                <a:sym typeface="Calibri"/>
              </a:rPr>
              <a:t>Indicator Teams</a:t>
            </a:r>
            <a:endParaRPr sz="1800">
              <a:solidFill>
                <a:srgbClr val="2154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549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2" name="Google Shape;402;p42"/>
          <p:cNvCxnSpPr/>
          <p:nvPr/>
        </p:nvCxnSpPr>
        <p:spPr>
          <a:xfrm>
            <a:off x="6982600" y="3438000"/>
            <a:ext cx="0" cy="207600"/>
          </a:xfrm>
          <a:prstGeom prst="straightConnector1">
            <a:avLst/>
          </a:prstGeom>
          <a:noFill/>
          <a:ln cap="flat" cmpd="sng" w="9525">
            <a:solidFill>
              <a:srgbClr val="21549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2"/>
          <p:cNvCxnSpPr/>
          <p:nvPr/>
        </p:nvCxnSpPr>
        <p:spPr>
          <a:xfrm>
            <a:off x="7595350" y="3438000"/>
            <a:ext cx="0" cy="207600"/>
          </a:xfrm>
          <a:prstGeom prst="straightConnector1">
            <a:avLst/>
          </a:prstGeom>
          <a:noFill/>
          <a:ln cap="flat" cmpd="sng" w="9525">
            <a:solidFill>
              <a:srgbClr val="21549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2"/>
          <p:cNvCxnSpPr/>
          <p:nvPr/>
        </p:nvCxnSpPr>
        <p:spPr>
          <a:xfrm>
            <a:off x="7288975" y="3438000"/>
            <a:ext cx="0" cy="207600"/>
          </a:xfrm>
          <a:prstGeom prst="straightConnector1">
            <a:avLst/>
          </a:prstGeom>
          <a:noFill/>
          <a:ln cap="flat" cmpd="sng" w="9525">
            <a:solidFill>
              <a:srgbClr val="21549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42"/>
          <p:cNvSpPr txBox="1"/>
          <p:nvPr>
            <p:ph idx="1" type="body"/>
          </p:nvPr>
        </p:nvSpPr>
        <p:spPr>
          <a:xfrm>
            <a:off x="1132900" y="2530700"/>
            <a:ext cx="4081200" cy="29961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2054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>
                <a:latin typeface="Calibri"/>
                <a:ea typeface="Calibri"/>
                <a:cs typeface="Calibri"/>
                <a:sym typeface="Calibri"/>
              </a:rPr>
              <a:t>Resulting Benefits</a:t>
            </a:r>
            <a:endParaRPr u="sng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Save time and money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Easy access to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Increased productivity</a:t>
            </a:r>
            <a:endParaRPr/>
          </a:p>
        </p:txBody>
      </p:sp>
      <p:pic>
        <p:nvPicPr>
          <p:cNvPr id="406" name="Google Shape;4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225" y="3738750"/>
            <a:ext cx="616251" cy="61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idx="12" type="sldNum"/>
          </p:nvPr>
        </p:nvSpPr>
        <p:spPr>
          <a:xfrm>
            <a:off x="321469" y="6192041"/>
            <a:ext cx="616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3" name="Google Shape;413;p43"/>
          <p:cNvPicPr preferRelativeResize="0"/>
          <p:nvPr/>
        </p:nvPicPr>
        <p:blipFill rotWithShape="1">
          <a:blip r:embed="rId3">
            <a:alphaModFix/>
          </a:blip>
          <a:srcRect b="75613" l="0" r="0" t="0"/>
          <a:stretch/>
        </p:blipFill>
        <p:spPr>
          <a:xfrm>
            <a:off x="4461625" y="380700"/>
            <a:ext cx="7197977" cy="115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3"/>
          <p:cNvPicPr preferRelativeResize="0"/>
          <p:nvPr/>
        </p:nvPicPr>
        <p:blipFill rotWithShape="1">
          <a:blip r:embed="rId4">
            <a:alphaModFix/>
          </a:blip>
          <a:srcRect b="0" l="49" r="49" t="0"/>
          <a:stretch/>
        </p:blipFill>
        <p:spPr>
          <a:xfrm>
            <a:off x="587825" y="277150"/>
            <a:ext cx="3873800" cy="57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3"/>
          <p:cNvPicPr preferRelativeResize="0"/>
          <p:nvPr/>
        </p:nvPicPr>
        <p:blipFill rotWithShape="1">
          <a:blip r:embed="rId5">
            <a:alphaModFix/>
          </a:blip>
          <a:srcRect b="0" l="0" r="0" t="28428"/>
          <a:stretch/>
        </p:blipFill>
        <p:spPr>
          <a:xfrm>
            <a:off x="4461625" y="1413325"/>
            <a:ext cx="7197977" cy="33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/>
          <p:nvPr/>
        </p:nvSpPr>
        <p:spPr>
          <a:xfrm>
            <a:off x="11415450" y="4162375"/>
            <a:ext cx="403800" cy="8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3"/>
          <p:cNvSpPr txBox="1"/>
          <p:nvPr>
            <p:ph idx="4294967295" type="title"/>
          </p:nvPr>
        </p:nvSpPr>
        <p:spPr>
          <a:xfrm>
            <a:off x="5791558" y="5427650"/>
            <a:ext cx="27837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5493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Tool Demo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44"/>
          <p:cNvPicPr preferRelativeResize="0"/>
          <p:nvPr/>
        </p:nvPicPr>
        <p:blipFill rotWithShape="1">
          <a:blip r:embed="rId3">
            <a:alphaModFix/>
          </a:blip>
          <a:srcRect b="0" l="0" r="45103" t="0"/>
          <a:stretch/>
        </p:blipFill>
        <p:spPr>
          <a:xfrm>
            <a:off x="485491" y="341675"/>
            <a:ext cx="5579136" cy="107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00" y="914075"/>
            <a:ext cx="7319048" cy="18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00" y="2675325"/>
            <a:ext cx="11443650" cy="29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/>
          <p:nvPr>
            <p:ph idx="12" type="sldNum"/>
          </p:nvPr>
        </p:nvSpPr>
        <p:spPr>
          <a:xfrm>
            <a:off x="321469" y="6192041"/>
            <a:ext cx="6162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Calibri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g;base64,%20/9j/4AAQSkZJRgABAQEAYABgAAD/2wBDAAUDBAQEAwUEBAQFBQUGBwwIBwcHBw8LCwkMEQ8SEhEPERETFhwXExQaFRERGCEYGh0dHx8fExciJCIeJBweHx7/2wBDAQUFBQcGBw4ICA4eFBEUHh4eHh4eHh4eHh4eHh4eHh4eHh4eHh4eHh4eHh4eHh4eHh4eHh4eHh4eHh4eHh4eHh7/wAARCACNAK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rxH4r/E66e7uND8OzCKGMlJ7tD8znuEPYe9AHSfEr4np4b1WDTtKht7+Zctdbn4QdlyO9VtF+NWh3G1NUsbqxbuyjzFH5c14MSWYsxJJOSSckmkoA+xdPvrPULSO7srmOeCRdyujZBFQ6fq+l6hu+w6hbXBU7SI5ASDXyTaX99aKVtb25gUggrHKygg9eBxUMMkkEgkgkeKQdGRip/MUAfZVFfMPh74g+MtPmigtdTkuwzBUhuF8zcScADvXtPw41/wAWa1dXkfiLRF02OBF2HawLsc+vsP1oA7Wiik3LvC7huIzjPOKAFoopGZVUszBQOpJoAWigEEZBBHqKqy6lYQ3kdnLeQJcyZ2RFxuP4VMpxirydiowlJ2irlqiiiqJCiiigAqO6uILW2kubmVIoY13O7nAUepqSud+Ju3/hANa3YA+yN1oA8/8Ail8UrOTTpdH8M3DSyTDbNdrwqL3CnuT614pQOlFABRRRQAUUUUAa3g0ovi7R2k5QXsWf++hX1vXyBoCs2vacqHDG7ix/32K+vl+6PpQBS1/UotH0a61KYEpAm7A7noB+JIrwK/8AE+tXmuf2w17JFcqf3ew4VF/ugele3ePdNvdW8LXdhYCMzSBeHOMgEHA9+K+fr21ubG6e1u4HgmQ4ZHGCK/PuMsRiYVacY3ULXv8A3r9/I+94QoYeVKpKVnO9vl6eZ0N34+8VXDq39pGHb2jQAH61Q1nxRr2rxiK+1GV4x/AvyKfrjrWNRXx9TMMXVTjOrJp+bPraeAwtNpwpxTXkjVsfEWu2MJhtdWu44yMbd+QPpnpWdJNNJP8AaJJpGmzu8wsS2fXPWo6KwnWqTSjKTaW2uxvGjTg3KMUm99D0fwT8SZ7Ty7HXy08HCrcgfOv+8O4969Ysrq3vLZLm1mSaFxlXQ5Br5hHJwOT2Arr/AAPceK9DuluLHS76ezc/vYPLO1h6j0NfYZFxLiKbVGunOPfdr/NfifJZ3w5QqJ1qDUJdtk/8n+B7rRVfTbxL6xiukjkjEgzskXaynuCKsV+jRkpJSjsz89lFxbi90FeUftF641ro1poUL4a8YyTY/uL0H4n+Ver14j+0tFGNQ0aYKBI0Uilu5AIIH6mqJPIKKKKACiiigAooooA2vAsJuPGuixAZzex5+gOf6V9Z18w/ByDz/iTpAxkI7yH8Eb+uK+nqACuT+JtjoMugy3msQPujGI5YUzIG7D6fXiusrL8UaOmu6PLpz3M1uJP4oz+hHce1ceYUXXw06cYqTadk9rnXgKyo4mE5SaSerW9j5vOMnGcdqSup8SeBde0UySeR9rtUG7zoecD3HUVy1fi2JwtbDT5K0XF+Z+x4fE0cTDnoyUl5Do43lkWONGd2OFVRkk16f4M+GayQC78Rb1LDKWyNgj/eP9KyPgv/AGWviWRr11W6EeLQP0J/ix74x+te119lwvkWHxNL61X97Wyj0Xr/AJHyHEud4jD1Pq1H3dNX1+X+Zj6X4X0DTGD2el26OBw5Xcf1rYoor76lRp0Y8tOKS8lY+Eq1qlV81STb83cKKKK1MwrE8V+FtF8T26Q6va+aY8+XIrFWTPXBrbooA8R8R/BS5j3S6DqSzDtDcjafoGHH515xr3hfX9DkK6npdxCvaQLuQ/QivrWmyIkiGORFdD1VhkGgD40or6h134d+EdYLPPpUcEp6yW58s/px+ledeNvg/wD2bpVzqWiX01z5ClzbSJlio64I6nFAHkdFa+geGtd12cQ6ZplxN6uV2ov1J4r1Xwh8GI4pY7rxJeCfac/ZYfun2Zu/4UAc98AdIv5PGMeqtZzCyjt5AJyhCFjgYB/OvoKo7aCG2t0t7eJIoo1CoiDAUegFSUAFFFFAFfUrX7bp89p5rxCZChdOoB64rzu6+EtqQfsurzKeweMGvTKK8/G5VhMc08RC9tt/0O/B5nisEmqE7X9P1PI4vhZqlvf28qajbSRJKrMRuVsA84969cUYAHpRRU5flWGy/m9grc2+t9isfmmIx/L7d35fKwUUUV6R5wUUUUAFFcb8Q/EusaDqejxaP4bv9ZluXZHETbI0XHc9N3HGcd6n8B+OtM8XT31nbW13aX2nuEu7edMGNskY3Dg8g9Kz9rDm5b6nZ9QxHsPrHL7vqtNbarda6anV0Vl+JNSutMsopLPT5L6aWdIljTgDceWJ7AVqDOBng1s4tJM8+NWMpuC3VvxCg8jB6UUVJoNjjSNQsaKijoFGBTqKKACiiigAooooAKKKKACiiigAooooAivZTBZzzKpcxxswUDk4GcV83aD8TvF+m3RQXX2+NnP7i4XcevQEc19H3t7aWKI95cxQK7BFMjAAsegFVE0HREuo7pNKs1njbckghUEH1zQBkfDzxPceLNHmurnSZtPKP5fzNw5xyV78Ve8IeFdF8KWc9ro1sYUuJmmlZmLM7H1J5raVVUYVQB6AUtJxTdzRVZxg4Rej3Xe2xDetdLBmzjjkl3DiRiBjPP6VI7rHGZJGVFUZYk4AFOqnrenQatpVzptyXENwhRipwaqKV9djGpKSg+VXfQwdW+IHhnT8Frt7lNxVnt4zIqkdiR0q1oXjTw3rUgistSj85jgRSfIxP0NeTeOvh5qnhbTp9c03VEnsrYZliZMHZ3LDowrmPD93eRxQ+ItJ0yJ7uJw8MExyjju6jr64H41WKxmW4aL9rNxfTz+R4klnkIRxHJGUNOZK94+jv72nZX+Wp9QUV4d4g+NWp3WkwQ+F9AnbVv8Al7WSMusGD0AHXPrVjw38dYEkFp4v0O60yZcB5o0LIPcg8iuWGJpTV4vQ+hoU3iKSq0tUz2miqejanY6xpkGpabcLcWk67o5F6MKuVuQ1bRhRRRQIKKKKACiiigAqrq1o19plzZpcS2zTRlFljOGQnoRS3V08N3bQi2lkSYlTIgyIyBkbvrVmnYbTSTPm3xPY+KppF0/xbrcdrZ6e22J53BZscBlUfMxI6Gr1t8VtWh17TGM0j6TaARSq4HmTrjBkb/a7gCuq/aA8JteWkPiSxgL3EGIrhUXLMhPyn8Dx+NcboHwl8Sapb211JJbWcE0YcmXO9M9ivXNIR9D2lxDdWsVzbyLJFKgdGByCD0NS1y/w30LVvDehnSNSvYbyKF/9GdAQQh/hOfQ5xXUUAFFFFAFXV7GHVNKutNuC4huoWhcocEKwwce/NcTpfwp0HS9PtbKxubwRxNmUyPuMg/p+FegUVy4rA4fFx5a0FJG0MRVhTdOMvdbvbzKWnaTpunO8llZQQSOoV3RAGcAcZPU06/0zTr+KSO9sba4WVdriSINuHvmpLQXQ837U0TZkJj2A8J2Bz3qeulQjFcqWhivd2GW8MVvAkEEaRRRqFRFGAoHQAU+iimAUUUUAFFFFABRRRQAUUxXAZY3ZfMIzgd6fQAHnrRRRQAUUUUAFFFFABRRRQAUUUUAFFFFABRRRQAUUUUAFR3MyW9tLPIwVI0LsT2AGTUlZfiu2e88P3lokxgMqbC4XJAJ54pxV2kXTipTSexmfD7Vr/XdPuNRvvs+3zmSARrghB61v3N3HBc28DJKzTsVUqhIXAzknsKr+H9IsdG09bWwhEaHDOR1dsAZPvxWhVTcXJtLQ0xM4TqylTVo9AoooqDAKKKKACiiigAooooAKKKKACiiigD//2Q==" id="430" name="Google Shape;430;p45"/>
          <p:cNvSpPr/>
          <p:nvPr/>
        </p:nvSpPr>
        <p:spPr>
          <a:xfrm>
            <a:off x="1396521" y="2996920"/>
            <a:ext cx="2837276" cy="283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5"/>
          <p:cNvSpPr txBox="1"/>
          <p:nvPr>
            <p:ph type="title"/>
          </p:nvPr>
        </p:nvSpPr>
        <p:spPr>
          <a:xfrm>
            <a:off x="524162" y="380437"/>
            <a:ext cx="8229600" cy="764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5493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5"/>
          <p:cNvSpPr txBox="1"/>
          <p:nvPr>
            <p:ph idx="1" type="body"/>
          </p:nvPr>
        </p:nvSpPr>
        <p:spPr>
          <a:xfrm>
            <a:off x="937724" y="1588500"/>
            <a:ext cx="101364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Centralized database with internal and external sources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Script for automatic transfer of newest releases to DB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Web application putting data at users’ fingertips for exploration, no coding required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5"/>
          <p:cNvSpPr/>
          <p:nvPr/>
        </p:nvSpPr>
        <p:spPr>
          <a:xfrm>
            <a:off x="2312126" y="4374662"/>
            <a:ext cx="7550331" cy="1333807"/>
          </a:xfrm>
          <a:prstGeom prst="roundRect">
            <a:avLst>
              <a:gd fmla="val 16667" name="adj"/>
            </a:avLst>
          </a:prstGeom>
          <a:solidFill>
            <a:srgbClr val="215493"/>
          </a:solidFill>
          <a:ln cap="flat" cmpd="sng" w="12700">
            <a:solidFill>
              <a:srgbClr val="173D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steps: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Incorporate prerelease data, make economy-wide snapshot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2020 Census Color Pallette">
      <a:dk1>
        <a:srgbClr val="000000"/>
      </a:dk1>
      <a:lt1>
        <a:srgbClr val="FFFFFF"/>
      </a:lt1>
      <a:dk2>
        <a:srgbClr val="231F20"/>
      </a:dk2>
      <a:lt2>
        <a:srgbClr val="E7E6E6"/>
      </a:lt2>
      <a:accent1>
        <a:srgbClr val="205493"/>
      </a:accent1>
      <a:accent2>
        <a:srgbClr val="0095A8"/>
      </a:accent2>
      <a:accent3>
        <a:srgbClr val="9F2842"/>
      </a:accent3>
      <a:accent4>
        <a:srgbClr val="009964"/>
      </a:accent4>
      <a:accent5>
        <a:srgbClr val="005E7B"/>
      </a:accent5>
      <a:accent6>
        <a:srgbClr val="006548"/>
      </a:accent6>
      <a:hlink>
        <a:srgbClr val="0563C1"/>
      </a:hlink>
      <a:folHlink>
        <a:srgbClr val="9F28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