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2" r:id="rId5"/>
    <p:sldId id="260" r:id="rId6"/>
    <p:sldId id="269" r:id="rId7"/>
    <p:sldId id="270" r:id="rId8"/>
    <p:sldId id="276" r:id="rId9"/>
    <p:sldId id="263" r:id="rId10"/>
    <p:sldId id="274" r:id="rId11"/>
    <p:sldId id="275" r:id="rId12"/>
    <p:sldId id="267" r:id="rId13"/>
    <p:sldId id="264" r:id="rId14"/>
    <p:sldId id="268" r:id="rId15"/>
    <p:sldId id="266" r:id="rId16"/>
    <p:sldId id="2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9" d="100"/>
          <a:sy n="139" d="100"/>
        </p:scale>
        <p:origin x="-22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CFC3A-9FAE-A94F-83A7-EE4BF7E6D2FC}" type="datetimeFigureOut">
              <a:rPr lang="en-US" smtClean="0"/>
              <a:t>3/5/19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00BD85-F26D-9245-9F01-501B6BA6F1B8}" type="slidenum">
              <a:rPr lang="en-US" smtClean="0"/>
              <a:t>‹#›</a:t>
            </a:fld>
            <a:endParaRPr lang="en-US"/>
          </a:p>
        </p:txBody>
      </p:sp>
    </p:spTree>
    <p:extLst>
      <p:ext uri="{BB962C8B-B14F-4D97-AF65-F5344CB8AC3E}">
        <p14:creationId xmlns:p14="http://schemas.microsoft.com/office/powerpoint/2010/main" val="1973622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tea.texas.gov/About_TEA/Laws_and_Rules/Commissioner_Rules_(TAC)/Proposed/18_08_Proposed_Amendment_to_19_TAC_%C2%A7101_301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Texas</a:t>
            </a:r>
            <a:r>
              <a:rPr lang="en-US" baseline="0" dirty="0" smtClean="0"/>
              <a:t> </a:t>
            </a:r>
            <a:r>
              <a:rPr lang="en-US" dirty="0" smtClean="0"/>
              <a:t>https://</a:t>
            </a:r>
            <a:r>
              <a:rPr lang="en-US" dirty="0" err="1" smtClean="0"/>
              <a:t>reports.collegeboard.org</a:t>
            </a:r>
            <a:r>
              <a:rPr lang="en-US" dirty="0" smtClean="0"/>
              <a:t>/</a:t>
            </a:r>
            <a:r>
              <a:rPr lang="en-US" dirty="0" err="1" smtClean="0"/>
              <a:t>pdf</a:t>
            </a:r>
            <a:r>
              <a:rPr lang="en-US" dirty="0" smtClean="0"/>
              <a:t>/2017-texas-sat-suite-assessments-annual-report.pdf  </a:t>
            </a:r>
          </a:p>
          <a:p>
            <a:r>
              <a:rPr lang="en-US" dirty="0" smtClean="0"/>
              <a:t>California https://</a:t>
            </a:r>
            <a:r>
              <a:rPr lang="en-US" dirty="0" err="1" smtClean="0"/>
              <a:t>reports.collegeboard.org</a:t>
            </a:r>
            <a:r>
              <a:rPr lang="en-US" dirty="0" smtClean="0"/>
              <a:t>/</a:t>
            </a:r>
            <a:r>
              <a:rPr lang="en-US" dirty="0" err="1" smtClean="0"/>
              <a:t>pdf</a:t>
            </a:r>
            <a:r>
              <a:rPr lang="en-US" dirty="0" smtClean="0"/>
              <a:t>/2018-california-sat-suite-assessments-annual-report.pdf</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2</a:t>
            </a:fld>
            <a:endParaRPr lang="en-US"/>
          </a:p>
        </p:txBody>
      </p:sp>
    </p:spTree>
    <p:extLst>
      <p:ext uri="{BB962C8B-B14F-4D97-AF65-F5344CB8AC3E}">
        <p14:creationId xmlns:p14="http://schemas.microsoft.com/office/powerpoint/2010/main" val="165303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a:t>
            </a:r>
            <a:r>
              <a:rPr lang="en-US" dirty="0" err="1" smtClean="0"/>
              <a:t>www.texastribune.org</a:t>
            </a:r>
            <a:r>
              <a:rPr lang="en-US" dirty="0" smtClean="0"/>
              <a:t>/2018/10/03/standardized-testing-ACT-SAT-pay-Texas/ </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3</a:t>
            </a:fld>
            <a:endParaRPr lang="en-US"/>
          </a:p>
        </p:txBody>
      </p:sp>
    </p:spTree>
    <p:extLst>
      <p:ext uri="{BB962C8B-B14F-4D97-AF65-F5344CB8AC3E}">
        <p14:creationId xmlns:p14="http://schemas.microsoft.com/office/powerpoint/2010/main" val="348081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hlinkClick r:id="rId3"/>
              </a:rPr>
              <a:t>https://tea.texas.gov/About_TEA/Laws_and_Rules/Commissioner_Rules_(TAC)/Proposed/18_08_Proposed_Amendment_to_19_TAC_%C2%A7101_3011/</a:t>
            </a:r>
            <a:r>
              <a:rPr lang="en-US" dirty="0" smtClean="0"/>
              <a:t> </a:t>
            </a:r>
          </a:p>
          <a:p>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4</a:t>
            </a:fld>
            <a:endParaRPr lang="en-US"/>
          </a:p>
        </p:txBody>
      </p:sp>
    </p:spTree>
    <p:extLst>
      <p:ext uri="{BB962C8B-B14F-4D97-AF65-F5344CB8AC3E}">
        <p14:creationId xmlns:p14="http://schemas.microsoft.com/office/powerpoint/2010/main" val="283944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blog.prepscholar.com</a:t>
            </a:r>
            <a:r>
              <a:rPr lang="en-US" dirty="0" smtClean="0"/>
              <a:t>/act-scores-by-state-averages-highs-and-lows</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9</a:t>
            </a:fld>
            <a:endParaRPr lang="en-US"/>
          </a:p>
        </p:txBody>
      </p:sp>
    </p:spTree>
    <p:extLst>
      <p:ext uri="{BB962C8B-B14F-4D97-AF65-F5344CB8AC3E}">
        <p14:creationId xmlns:p14="http://schemas.microsoft.com/office/powerpoint/2010/main" val="29529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of Texas Assessments of Academic Readiness</a:t>
            </a:r>
          </a:p>
          <a:p>
            <a:r>
              <a:rPr lang="en-US" dirty="0" smtClean="0"/>
              <a:t>https://</a:t>
            </a:r>
            <a:r>
              <a:rPr lang="en-US" dirty="0" err="1" smtClean="0"/>
              <a:t>tea.texas.gov</a:t>
            </a:r>
            <a:r>
              <a:rPr lang="en-US" dirty="0" smtClean="0"/>
              <a:t>/</a:t>
            </a:r>
            <a:r>
              <a:rPr lang="en-US" dirty="0" err="1" smtClean="0"/>
              <a:t>About_TEA</a:t>
            </a:r>
            <a:r>
              <a:rPr lang="en-US" dirty="0" smtClean="0"/>
              <a:t>/</a:t>
            </a:r>
            <a:r>
              <a:rPr lang="en-US" dirty="0" err="1" smtClean="0"/>
              <a:t>Laws_and_Rules</a:t>
            </a:r>
            <a:r>
              <a:rPr lang="en-US" dirty="0" smtClean="0"/>
              <a:t>/</a:t>
            </a:r>
            <a:r>
              <a:rPr lang="en-US" dirty="0" err="1" smtClean="0"/>
              <a:t>Commissioner_Rules</a:t>
            </a:r>
            <a:r>
              <a:rPr lang="en-US" dirty="0" smtClean="0"/>
              <a:t>_(TAC)/Proposed/18_08_Proposed_Amendment_to_19_TAC_%C2%A7101_3011/ </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15</a:t>
            </a:fld>
            <a:endParaRPr lang="en-US"/>
          </a:p>
        </p:txBody>
      </p:sp>
    </p:spTree>
    <p:extLst>
      <p:ext uri="{BB962C8B-B14F-4D97-AF65-F5344CB8AC3E}">
        <p14:creationId xmlns:p14="http://schemas.microsoft.com/office/powerpoint/2010/main" val="87905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3/5/19</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3/5/19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3/5/19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3/5/19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3/5/19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3/5/19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3/5/19</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3/5/19</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3/5/19</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3/5/19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3/5/19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3/5/19</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6356"/>
            <a:ext cx="7772400" cy="4267200"/>
          </a:xfrm>
        </p:spPr>
        <p:txBody>
          <a:bodyPr/>
          <a:lstStyle/>
          <a:p>
            <a:r>
              <a:rPr lang="en-US" dirty="0" smtClean="0"/>
              <a:t>A Texas Size Opportunity</a:t>
            </a:r>
            <a:br>
              <a:rPr lang="en-US" dirty="0" smtClean="0"/>
            </a:br>
            <a:r>
              <a:rPr lang="en-US" dirty="0" smtClean="0"/>
              <a:t>for the College Board</a:t>
            </a:r>
            <a:endParaRPr lang="en-US" dirty="0"/>
          </a:p>
        </p:txBody>
      </p:sp>
      <p:sp>
        <p:nvSpPr>
          <p:cNvPr id="3" name="Subtitle 2"/>
          <p:cNvSpPr>
            <a:spLocks noGrp="1"/>
          </p:cNvSpPr>
          <p:nvPr>
            <p:ph type="subTitle" idx="1"/>
          </p:nvPr>
        </p:nvSpPr>
        <p:spPr/>
        <p:txBody>
          <a:bodyPr>
            <a:normAutofit fontScale="77500" lnSpcReduction="20000"/>
          </a:bodyPr>
          <a:lstStyle/>
          <a:p>
            <a:endParaRPr lang="en-US" dirty="0"/>
          </a:p>
          <a:p>
            <a:endParaRPr lang="en-US" dirty="0" smtClean="0"/>
          </a:p>
          <a:p>
            <a:r>
              <a:rPr lang="en-US" dirty="0" smtClean="0"/>
              <a:t>By Christopher Williams </a:t>
            </a:r>
          </a:p>
          <a:p>
            <a:r>
              <a:rPr lang="en-US" dirty="0" smtClean="0"/>
              <a:t>DSI November 20, </a:t>
            </a:r>
            <a:r>
              <a:rPr lang="en-US" dirty="0" smtClean="0"/>
              <a:t>2018</a:t>
            </a:r>
            <a:endParaRPr lang="en-US" dirty="0" smtClean="0"/>
          </a:p>
        </p:txBody>
      </p:sp>
    </p:spTree>
    <p:extLst>
      <p:ext uri="{BB962C8B-B14F-4D97-AF65-F5344CB8AC3E}">
        <p14:creationId xmlns:p14="http://schemas.microsoft.com/office/powerpoint/2010/main" val="22877838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2018 Average SAT </a:t>
            </a:r>
            <a:br>
              <a:rPr lang="en-US" dirty="0" smtClean="0"/>
            </a:br>
            <a:r>
              <a:rPr lang="en-US" dirty="0" smtClean="0"/>
              <a:t>Score per State</a:t>
            </a:r>
            <a:endParaRPr lang="en-US" dirty="0"/>
          </a:p>
        </p:txBody>
      </p:sp>
      <p:sp>
        <p:nvSpPr>
          <p:cNvPr id="3" name="Content Placeholder 2"/>
          <p:cNvSpPr>
            <a:spLocks noGrp="1"/>
          </p:cNvSpPr>
          <p:nvPr>
            <p:ph idx="1"/>
          </p:nvPr>
        </p:nvSpPr>
        <p:spPr/>
        <p:txBody>
          <a:bodyPr/>
          <a:lstStyle/>
          <a:p>
            <a:r>
              <a:rPr lang="en-US" dirty="0" smtClean="0"/>
              <a:t>a</a:t>
            </a:r>
            <a:endParaRPr lang="en-US" dirty="0"/>
          </a:p>
        </p:txBody>
      </p:sp>
      <p:pic>
        <p:nvPicPr>
          <p:cNvPr id="4" name="Picture 3" descr="Screen Shot 2018-11-20 at 9.46.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95" y="1793355"/>
            <a:ext cx="8507685" cy="4460431"/>
          </a:xfrm>
          <a:prstGeom prst="rect">
            <a:avLst/>
          </a:prstGeom>
        </p:spPr>
      </p:pic>
      <p:pic>
        <p:nvPicPr>
          <p:cNvPr id="5" name="Picture 4" descr="Screen Shot 2018-11-20 at 12.55.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674" y="1793355"/>
            <a:ext cx="1578905" cy="746779"/>
          </a:xfrm>
          <a:prstGeom prst="rect">
            <a:avLst/>
          </a:prstGeom>
        </p:spPr>
      </p:pic>
    </p:spTree>
    <p:extLst>
      <p:ext uri="{BB962C8B-B14F-4D97-AF65-F5344CB8AC3E}">
        <p14:creationId xmlns:p14="http://schemas.microsoft.com/office/powerpoint/2010/main" val="10823986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2018 Average SAT </a:t>
            </a:r>
            <a:r>
              <a:rPr lang="en-US" dirty="0" smtClean="0"/>
              <a:t>Participation </a:t>
            </a:r>
            <a:r>
              <a:rPr lang="en-US" dirty="0"/>
              <a:t>per State</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287" t="16105" r="14304" b="15247"/>
          <a:stretch/>
        </p:blipFill>
        <p:spPr>
          <a:xfrm>
            <a:off x="537005" y="1750405"/>
            <a:ext cx="8378982" cy="4470893"/>
          </a:xfrm>
          <a:prstGeom prst="rect">
            <a:avLst/>
          </a:prstGeom>
        </p:spPr>
      </p:pic>
      <p:pic>
        <p:nvPicPr>
          <p:cNvPr id="5" name="Picture 4" descr="Screen Shot 2018-11-20 at 12.54.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209" y="1750405"/>
            <a:ext cx="1704778" cy="802895"/>
          </a:xfrm>
          <a:prstGeom prst="rect">
            <a:avLst/>
          </a:prstGeom>
        </p:spPr>
      </p:pic>
    </p:spTree>
    <p:extLst>
      <p:ext uri="{BB962C8B-B14F-4D97-AF65-F5344CB8AC3E}">
        <p14:creationId xmlns:p14="http://schemas.microsoft.com/office/powerpoint/2010/main" val="130969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Inverse Relationship in SAT Participation and Score per States</a:t>
            </a:r>
            <a:endParaRPr lang="en-US" sz="3600" dirty="0"/>
          </a:p>
        </p:txBody>
      </p:sp>
      <p:sp>
        <p:nvSpPr>
          <p:cNvPr id="5" name="Content Placeholder 4"/>
          <p:cNvSpPr>
            <a:spLocks noGrp="1"/>
          </p:cNvSpPr>
          <p:nvPr>
            <p:ph idx="1"/>
          </p:nvPr>
        </p:nvSpPr>
        <p:spPr/>
        <p:txBody>
          <a:bodyPr>
            <a:normAutofit/>
          </a:bodyPr>
          <a:lstStyle/>
          <a:p>
            <a:pPr marL="0" indent="0">
              <a:buNone/>
            </a:pPr>
            <a:r>
              <a:rPr lang="en-US" sz="2200" dirty="0" smtClean="0"/>
              <a:t>Must demonstrate to Texas </a:t>
            </a:r>
            <a:r>
              <a:rPr lang="en-US" sz="2200" dirty="0"/>
              <a:t>administrators </a:t>
            </a:r>
            <a:r>
              <a:rPr lang="en-US" sz="2200" dirty="0" smtClean="0"/>
              <a:t>that SAT Score averages are inversely related to participation percentage is not a bad thing. Correlation is  - 0.85</a:t>
            </a:r>
          </a:p>
          <a:p>
            <a:endParaRPr lang="en-US" sz="2200" dirty="0"/>
          </a:p>
        </p:txBody>
      </p:sp>
      <p:pic>
        <p:nvPicPr>
          <p:cNvPr id="7" name="Picture 6" descr="2018 SAT Participation vs Total Sc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632" y="2718047"/>
            <a:ext cx="4158357" cy="3904412"/>
          </a:xfrm>
          <a:prstGeom prst="rect">
            <a:avLst/>
          </a:prstGeom>
        </p:spPr>
      </p:pic>
    </p:spTree>
    <p:extLst>
      <p:ext uri="{BB962C8B-B14F-4D97-AF65-F5344CB8AC3E}">
        <p14:creationId xmlns:p14="http://schemas.microsoft.com/office/powerpoint/2010/main" val="16200131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on Texas </a:t>
            </a:r>
            <a:r>
              <a:rPr lang="en-US" dirty="0" smtClean="0"/>
              <a:t>2018 ACT</a:t>
            </a:r>
            <a:endParaRPr lang="en-US" dirty="0"/>
          </a:p>
        </p:txBody>
      </p:sp>
      <p:sp>
        <p:nvSpPr>
          <p:cNvPr id="3" name="Content Placeholder 2"/>
          <p:cNvSpPr>
            <a:spLocks noGrp="1"/>
          </p:cNvSpPr>
          <p:nvPr>
            <p:ph idx="1"/>
          </p:nvPr>
        </p:nvSpPr>
        <p:spPr/>
        <p:txBody>
          <a:bodyPr/>
          <a:lstStyle/>
          <a:p>
            <a:pPr marL="0" indent="0">
              <a:buNone/>
            </a:pPr>
            <a:r>
              <a:rPr lang="en-US" dirty="0"/>
              <a:t>Texas ACT mean score of 20.7 </a:t>
            </a:r>
            <a:r>
              <a:rPr lang="en-US" dirty="0" smtClean="0"/>
              <a:t>also lags </a:t>
            </a:r>
            <a:r>
              <a:rPr lang="en-US" dirty="0"/>
              <a:t>at national average of </a:t>
            </a:r>
            <a:r>
              <a:rPr lang="en-US" dirty="0" smtClean="0"/>
              <a:t>21.5 out of a total possible of 36</a:t>
            </a:r>
            <a:endParaRPr lang="en-US" dirty="0"/>
          </a:p>
          <a:p>
            <a:endParaRPr lang="en-US" dirty="0"/>
          </a:p>
        </p:txBody>
      </p:sp>
      <p:pic>
        <p:nvPicPr>
          <p:cNvPr id="5" name="Picture 4" descr="Boxplot of 2018 ACT Composite Score Averages Per St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846" y="2595563"/>
            <a:ext cx="5029200" cy="3530600"/>
          </a:xfrm>
          <a:prstGeom prst="rect">
            <a:avLst/>
          </a:prstGeom>
        </p:spPr>
      </p:pic>
    </p:spTree>
    <p:extLst>
      <p:ext uri="{BB962C8B-B14F-4D97-AF65-F5344CB8AC3E}">
        <p14:creationId xmlns:p14="http://schemas.microsoft.com/office/powerpoint/2010/main" val="13041256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Inverse </a:t>
            </a:r>
            <a:r>
              <a:rPr lang="en-US" sz="3600" dirty="0" smtClean="0"/>
              <a:t>Relationship in ACT as well</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T</a:t>
            </a:r>
            <a:r>
              <a:rPr lang="en-US" dirty="0" smtClean="0"/>
              <a:t>he ACT also has that relationship. Correlation </a:t>
            </a:r>
            <a:r>
              <a:rPr lang="en-US" dirty="0"/>
              <a:t>is  -</a:t>
            </a:r>
            <a:r>
              <a:rPr lang="en-US" dirty="0" smtClean="0"/>
              <a:t>0.86</a:t>
            </a:r>
            <a:endParaRPr lang="en-US" dirty="0"/>
          </a:p>
          <a:p>
            <a:endParaRPr lang="en-US" dirty="0"/>
          </a:p>
        </p:txBody>
      </p:sp>
      <p:pic>
        <p:nvPicPr>
          <p:cNvPr id="5" name="Picture 4" descr="2018 ACT Participation vs Composite Sc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865" y="2607856"/>
            <a:ext cx="4309737" cy="3905367"/>
          </a:xfrm>
          <a:prstGeom prst="rect">
            <a:avLst/>
          </a:prstGeom>
        </p:spPr>
      </p:pic>
    </p:spTree>
    <p:extLst>
      <p:ext uri="{BB962C8B-B14F-4D97-AF65-F5344CB8AC3E}">
        <p14:creationId xmlns:p14="http://schemas.microsoft.com/office/powerpoint/2010/main" val="2275071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With the limited data we were provided, the data shows that as </a:t>
            </a:r>
            <a:r>
              <a:rPr lang="en-US" dirty="0"/>
              <a:t>average </a:t>
            </a:r>
            <a:r>
              <a:rPr lang="en-US" dirty="0" smtClean="0"/>
              <a:t>participation in states increases, SAT scores fall. If the SAT is mandated in Texas, then we should expect average SAT scores to drop. The same would be the case with the ACT scores. </a:t>
            </a:r>
          </a:p>
          <a:p>
            <a:pPr marL="0" indent="0">
              <a:buNone/>
            </a:pPr>
            <a:endParaRPr lang="en-US" dirty="0"/>
          </a:p>
          <a:p>
            <a:pPr marL="0" indent="0">
              <a:buNone/>
            </a:pPr>
            <a:r>
              <a:rPr lang="en-US" dirty="0" smtClean="0"/>
              <a:t>The College </a:t>
            </a:r>
            <a:r>
              <a:rPr lang="en-US" dirty="0"/>
              <a:t>Board must </a:t>
            </a:r>
            <a:r>
              <a:rPr lang="en-US" dirty="0" smtClean="0"/>
              <a:t>overcome this obstacle </a:t>
            </a:r>
            <a:r>
              <a:rPr lang="en-US" dirty="0"/>
              <a:t>with public policy maker’s potentially misunderstood </a:t>
            </a:r>
            <a:r>
              <a:rPr lang="en-US" dirty="0" smtClean="0"/>
              <a:t>perception of that inverse relationship of participation and scoring averages. </a:t>
            </a:r>
          </a:p>
          <a:p>
            <a:pPr marL="0" indent="0">
              <a:buNone/>
            </a:pPr>
            <a:endParaRPr lang="en-US" dirty="0" smtClean="0"/>
          </a:p>
          <a:p>
            <a:pPr marL="0" indent="0">
              <a:buNone/>
            </a:pPr>
            <a:r>
              <a:rPr lang="en-US" dirty="0" smtClean="0"/>
              <a:t>As well, the College Board needs to continue to prove the merit of the SAT as a measure of college preparation for High School Students</a:t>
            </a:r>
            <a:r>
              <a:rPr lang="en-US" dirty="0"/>
              <a:t> </a:t>
            </a:r>
            <a:r>
              <a:rPr lang="en-US" dirty="0" smtClean="0"/>
              <a:t>by providing data, if possible, that empirically proves that students using the SAT as a primary admittance test have better college success due to its rigor, necessary preparation requirements, and mental assessment. </a:t>
            </a:r>
          </a:p>
          <a:p>
            <a:endParaRPr lang="en-US" dirty="0"/>
          </a:p>
          <a:p>
            <a:endParaRPr lang="en-US" dirty="0"/>
          </a:p>
        </p:txBody>
      </p:sp>
    </p:spTree>
    <p:extLst>
      <p:ext uri="{BB962C8B-B14F-4D97-AF65-F5344CB8AC3E}">
        <p14:creationId xmlns:p14="http://schemas.microsoft.com/office/powerpoint/2010/main" val="32179998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If possible and true, utilize </a:t>
            </a:r>
            <a:r>
              <a:rPr lang="en-US" dirty="0"/>
              <a:t>data demonstrating that the SAT is a better assessment of High Schools student’s core math and  reading assessments than the STARR exams. </a:t>
            </a:r>
            <a:endParaRPr lang="en-US" dirty="0" smtClean="0"/>
          </a:p>
          <a:p>
            <a:endParaRPr lang="en-US" dirty="0" smtClean="0"/>
          </a:p>
          <a:p>
            <a:pPr marL="0" indent="0">
              <a:buNone/>
            </a:pPr>
            <a:r>
              <a:rPr lang="en-US" dirty="0" smtClean="0"/>
              <a:t>Analyze data on how successful students are during college that use the SAT versus ACT as the entrance exam and thus the barometer for their college preparation.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21886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smtClean="0"/>
              <a:t>Texas is the second largest market of SAT test with 226,374 students taking the SAT in 2018 out of the 341,613 High School Graduates or 66% of 2018 class.</a:t>
            </a:r>
          </a:p>
          <a:p>
            <a:endParaRPr lang="en-US" dirty="0" smtClean="0"/>
          </a:p>
          <a:p>
            <a:pPr marL="0" indent="0">
              <a:buNone/>
            </a:pPr>
            <a:r>
              <a:rPr lang="en-US" dirty="0" smtClean="0"/>
              <a:t>In 2018 Texas represents 10.5% of all 2018 US SAT test takers.</a:t>
            </a:r>
          </a:p>
          <a:p>
            <a:pPr marL="0" indent="0">
              <a:buNone/>
            </a:pPr>
            <a:endParaRPr lang="en-US" dirty="0" smtClean="0"/>
          </a:p>
          <a:p>
            <a:endParaRPr lang="en-US" dirty="0"/>
          </a:p>
        </p:txBody>
      </p:sp>
    </p:spTree>
    <p:extLst>
      <p:ext uri="{BB962C8B-B14F-4D97-AF65-F5344CB8AC3E}">
        <p14:creationId xmlns:p14="http://schemas.microsoft.com/office/powerpoint/2010/main" val="538540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marL="0" indent="0">
              <a:buNone/>
            </a:pPr>
            <a:r>
              <a:rPr lang="en-US" dirty="0" smtClean="0"/>
              <a:t>As of August 2018, Texas </a:t>
            </a:r>
            <a:r>
              <a:rPr lang="en-US" dirty="0"/>
              <a:t>education policy </a:t>
            </a:r>
            <a:r>
              <a:rPr lang="en-US" dirty="0" smtClean="0"/>
              <a:t>makers at Texas </a:t>
            </a:r>
            <a:r>
              <a:rPr lang="en-US" dirty="0"/>
              <a:t>Education </a:t>
            </a:r>
            <a:r>
              <a:rPr lang="en-US" dirty="0" smtClean="0"/>
              <a:t>Agency</a:t>
            </a:r>
            <a:r>
              <a:rPr lang="en-US" dirty="0"/>
              <a:t> </a:t>
            </a:r>
            <a:r>
              <a:rPr lang="en-US" dirty="0" smtClean="0"/>
              <a:t>have proposed a decision to require </a:t>
            </a:r>
            <a:r>
              <a:rPr lang="en-US" dirty="0"/>
              <a:t>the SAT or ACT for high school students as part of their Federally Mandated </a:t>
            </a:r>
            <a:r>
              <a:rPr lang="en-US" dirty="0" smtClean="0"/>
              <a:t>testing.</a:t>
            </a:r>
            <a:endParaRPr lang="en-US" dirty="0"/>
          </a:p>
          <a:p>
            <a:pPr marL="0" indent="0">
              <a:buNone/>
            </a:pPr>
            <a:endParaRPr lang="en-US" dirty="0" smtClean="0"/>
          </a:p>
          <a:p>
            <a:pPr marL="0" indent="0">
              <a:buNone/>
            </a:pPr>
            <a:r>
              <a:rPr lang="en-US" dirty="0" smtClean="0"/>
              <a:t>“</a:t>
            </a:r>
            <a:r>
              <a:rPr lang="en-US" dirty="0"/>
              <a:t>In a proposed change to its administrative rules, the </a:t>
            </a:r>
            <a:r>
              <a:rPr lang="en-US" dirty="0" smtClean="0"/>
              <a:t>TEA said </a:t>
            </a:r>
            <a:r>
              <a:rPr lang="en-US" dirty="0"/>
              <a:t>it would use the ACT and SAT — two standardized tests administered for college admissions — to test those students in high school, and that school districts and charter schools should pay for them.</a:t>
            </a:r>
            <a:r>
              <a:rPr lang="en-US" dirty="0" smtClean="0"/>
              <a:t>” - Texas Tribune</a:t>
            </a:r>
            <a:endParaRPr lang="en-US" dirty="0"/>
          </a:p>
          <a:p>
            <a:endParaRPr lang="en-US" dirty="0"/>
          </a:p>
        </p:txBody>
      </p:sp>
    </p:spTree>
    <p:extLst>
      <p:ext uri="{BB962C8B-B14F-4D97-AF65-F5344CB8AC3E}">
        <p14:creationId xmlns:p14="http://schemas.microsoft.com/office/powerpoint/2010/main" val="13167637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continued</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t>
            </a:r>
            <a:r>
              <a:rPr lang="en-US" dirty="0"/>
              <a:t>Specifically, the proposed amendment would modify subsection (e) to require school districts to use the SAT or ACT to fulfill federal high school assessment requirements for students who took the State of Texas Assessments of Academic Readiness (STAAR®) Algebra I EOC assessment or both the STAAR® English I and English II EOC assessments prior to high school. </a:t>
            </a:r>
            <a:r>
              <a:rPr lang="en-US" dirty="0" smtClean="0"/>
              <a:t>“</a:t>
            </a:r>
          </a:p>
          <a:p>
            <a:pPr marL="0" indent="0">
              <a:buNone/>
            </a:pPr>
            <a:r>
              <a:rPr lang="en-US" dirty="0" smtClean="0"/>
              <a:t>	</a:t>
            </a:r>
          </a:p>
          <a:p>
            <a:pPr>
              <a:buFontTx/>
              <a:buChar char="-"/>
            </a:pPr>
            <a:r>
              <a:rPr lang="en-US" dirty="0" smtClean="0"/>
              <a:t>Texas Education Agency (August 24, 2018)</a:t>
            </a:r>
            <a:endParaRPr lang="en-US" dirty="0"/>
          </a:p>
        </p:txBody>
      </p:sp>
    </p:spTree>
    <p:extLst>
      <p:ext uri="{BB962C8B-B14F-4D97-AF65-F5344CB8AC3E}">
        <p14:creationId xmlns:p14="http://schemas.microsoft.com/office/powerpoint/2010/main" val="28170805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pPr marL="0" indent="0">
              <a:buNone/>
            </a:pPr>
            <a:r>
              <a:rPr lang="en-US" dirty="0"/>
              <a:t>In light of the </a:t>
            </a:r>
            <a:r>
              <a:rPr lang="en-US" dirty="0" smtClean="0"/>
              <a:t>proposal</a:t>
            </a:r>
            <a:r>
              <a:rPr lang="en-US" dirty="0"/>
              <a:t>, how can we use the data provided to help the College Board expand the SAT in the Texas market and not lose the foothold it has to the ACT.</a:t>
            </a:r>
          </a:p>
          <a:p>
            <a:pPr marL="0" indent="0">
              <a:buNone/>
            </a:pPr>
            <a:endParaRPr lang="en-US" dirty="0"/>
          </a:p>
          <a:p>
            <a:pPr marL="0" indent="0">
              <a:buNone/>
            </a:pPr>
            <a:r>
              <a:rPr lang="en-US" dirty="0" smtClean="0"/>
              <a:t>The College Board needs to empirically prove the SAT is a better test than the ACT and gain rest of the students. </a:t>
            </a:r>
          </a:p>
          <a:p>
            <a:pPr marL="0" indent="0">
              <a:buNone/>
            </a:pPr>
            <a:endParaRPr lang="en-US" dirty="0"/>
          </a:p>
          <a:p>
            <a:pPr marL="0" indent="0">
              <a:buNone/>
            </a:pPr>
            <a:r>
              <a:rPr lang="en-US" dirty="0" smtClean="0"/>
              <a:t>We must avoid the pitfalls of the inverse relationship</a:t>
            </a:r>
            <a:r>
              <a:rPr lang="en-US" dirty="0"/>
              <a:t> </a:t>
            </a:r>
            <a:r>
              <a:rPr lang="en-US" dirty="0" smtClean="0"/>
              <a:t>between testing participation and mean scores as policy makers often make decisions based on average testing score results. </a:t>
            </a:r>
          </a:p>
          <a:p>
            <a:pPr marL="0" indent="0">
              <a:buNone/>
            </a:pPr>
            <a:endParaRPr lang="en-US" dirty="0"/>
          </a:p>
          <a:p>
            <a:pPr marL="0" indent="0">
              <a:buNone/>
            </a:pPr>
            <a:r>
              <a:rPr lang="en-US" dirty="0"/>
              <a:t>This potential change to Texas High School educational testing requirements could be good or bad for the College Board and SAT testing participation.</a:t>
            </a:r>
          </a:p>
          <a:p>
            <a:endParaRPr lang="en-US" dirty="0"/>
          </a:p>
          <a:p>
            <a:pPr marL="0" indent="0">
              <a:buNone/>
            </a:pPr>
            <a:r>
              <a:rPr lang="en-US" dirty="0"/>
              <a:t>The problem is that the College Board could be on the losing side of this proposal </a:t>
            </a:r>
            <a:r>
              <a:rPr lang="en-US" b="1" dirty="0"/>
              <a:t>if</a:t>
            </a:r>
            <a:r>
              <a:rPr lang="en-US" dirty="0"/>
              <a:t> the Texas Legislature and school administrations deem the ACT to be a better exam for their testing needs. The SAT could lose its share of students it currently test.</a:t>
            </a:r>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2465867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p:txBody>
          <a:bodyPr>
            <a:normAutofit fontScale="92500"/>
          </a:bodyPr>
          <a:lstStyle/>
          <a:p>
            <a:endParaRPr lang="en-US" dirty="0" smtClean="0"/>
          </a:p>
          <a:p>
            <a:pPr marL="0" indent="0">
              <a:buNone/>
            </a:pPr>
            <a:r>
              <a:rPr lang="en-US" dirty="0" smtClean="0"/>
              <a:t>If </a:t>
            </a:r>
            <a:r>
              <a:rPr lang="en-US" dirty="0"/>
              <a:t>we can prove that mandating the SAT can increase Texas High School students’ college academic readiness, and prove that the SAT is a better assessment of </a:t>
            </a:r>
            <a:r>
              <a:rPr lang="en-US" dirty="0" smtClean="0"/>
              <a:t>student’s </a:t>
            </a:r>
            <a:r>
              <a:rPr lang="en-US" dirty="0"/>
              <a:t>preparation, then we can put ourselves in a position to win the place of being a required test for Texas high schools students</a:t>
            </a:r>
            <a:r>
              <a:rPr lang="en-US" dirty="0" smtClean="0"/>
              <a:t>.</a:t>
            </a:r>
          </a:p>
          <a:p>
            <a:endParaRPr lang="en-US" dirty="0"/>
          </a:p>
          <a:p>
            <a:pPr marL="0" indent="0">
              <a:buNone/>
            </a:pPr>
            <a:r>
              <a:rPr lang="en-US" dirty="0" smtClean="0"/>
              <a:t>Join the likes of other states where SAT is required like Colorado</a:t>
            </a:r>
            <a:r>
              <a:rPr lang="en-US" dirty="0"/>
              <a:t> </a:t>
            </a:r>
            <a:r>
              <a:rPr lang="en-US" dirty="0" smtClean="0"/>
              <a:t>and Illinois, represents a market opportunity of about 115,000 additional students or $5,750,000 in addition to the $11.3 million in current revenue and 226k students.</a:t>
            </a:r>
            <a:endParaRPr lang="en-US" dirty="0"/>
          </a:p>
          <a:p>
            <a:endParaRPr lang="en-US" dirty="0"/>
          </a:p>
        </p:txBody>
      </p:sp>
    </p:spTree>
    <p:extLst>
      <p:ext uri="{BB962C8B-B14F-4D97-AF65-F5344CB8AC3E}">
        <p14:creationId xmlns:p14="http://schemas.microsoft.com/office/powerpoint/2010/main" val="18906873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vs. ACT </a:t>
            </a:r>
            <a:br>
              <a:rPr lang="en-US" dirty="0" smtClean="0"/>
            </a:br>
            <a:r>
              <a:rPr lang="en-US" dirty="0" smtClean="0"/>
              <a:t>Data Provided</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We were provided </a:t>
            </a:r>
            <a:r>
              <a:rPr lang="en-US" sz="1600" dirty="0"/>
              <a:t>2017 to 2018 </a:t>
            </a:r>
            <a:r>
              <a:rPr lang="en-US" sz="1600" dirty="0" smtClean="0"/>
              <a:t>national SAT &amp; ACT data for all 50 states and DC. We had to clean the data and merge the separate dataframes. For 2017, we were provided for both SAT &amp;</a:t>
            </a:r>
            <a:r>
              <a:rPr lang="en-US" sz="1600" dirty="0"/>
              <a:t> </a:t>
            </a:r>
            <a:r>
              <a:rPr lang="en-US" sz="1600" dirty="0" smtClean="0"/>
              <a:t>ACT the breakdown of each test’s sections. However, here’s an example of 2018 data we were provided with, which included each section of SAT but did not include the breakdown of each part of the ACT :</a:t>
            </a:r>
            <a:endParaRPr lang="en-US" sz="1600" dirty="0"/>
          </a:p>
        </p:txBody>
      </p:sp>
      <p:pic>
        <p:nvPicPr>
          <p:cNvPr id="5" name="Picture 4" descr="2018_SAT_ACT_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9" y="3281363"/>
            <a:ext cx="7866743" cy="2844800"/>
          </a:xfrm>
          <a:prstGeom prst="rect">
            <a:avLst/>
          </a:prstGeom>
        </p:spPr>
      </p:pic>
    </p:spTree>
    <p:extLst>
      <p:ext uri="{BB962C8B-B14F-4D97-AF65-F5344CB8AC3E}">
        <p14:creationId xmlns:p14="http://schemas.microsoft.com/office/powerpoint/2010/main" val="28087101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vs. ACT Participation</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smtClean="0"/>
              <a:t>From </a:t>
            </a:r>
            <a:r>
              <a:rPr lang="en-US" dirty="0"/>
              <a:t>2017 to 2018 </a:t>
            </a:r>
            <a:r>
              <a:rPr lang="en-US" dirty="0" smtClean="0"/>
              <a:t>Texas SAT high school student participation </a:t>
            </a:r>
            <a:r>
              <a:rPr lang="en-US" dirty="0"/>
              <a:t>increased from 62% to 66</a:t>
            </a:r>
            <a:r>
              <a:rPr lang="en-US" dirty="0" smtClean="0"/>
              <a:t>%, whereas the median national SAT participation was 52%.</a:t>
            </a:r>
            <a:r>
              <a:rPr lang="en-US" dirty="0"/>
              <a:t> Texas Mean SAT Scores increased from 1020 to 1032 from 2017 to </a:t>
            </a:r>
            <a:r>
              <a:rPr lang="en-US" dirty="0" smtClean="0"/>
              <a:t>2018.</a:t>
            </a:r>
            <a:endParaRPr lang="en-US" dirty="0"/>
          </a:p>
          <a:p>
            <a:pPr marL="0" indent="0">
              <a:buNone/>
            </a:pPr>
            <a:endParaRPr lang="en-US" dirty="0" smtClean="0"/>
          </a:p>
          <a:p>
            <a:pPr marL="0" indent="0">
              <a:buNone/>
            </a:pPr>
            <a:r>
              <a:rPr lang="en-US" dirty="0" smtClean="0"/>
              <a:t>During the same time, ACT </a:t>
            </a:r>
            <a:r>
              <a:rPr lang="en-US" dirty="0"/>
              <a:t>high school student participation </a:t>
            </a:r>
            <a:r>
              <a:rPr lang="en-US" dirty="0" smtClean="0"/>
              <a:t>stayed flat at 45%, whereas the median national ACT participation was 66%. Also ACT mean score stayed the same at 20.7</a:t>
            </a:r>
            <a:endParaRPr lang="en-US" dirty="0"/>
          </a:p>
        </p:txBody>
      </p:sp>
    </p:spTree>
    <p:extLst>
      <p:ext uri="{BB962C8B-B14F-4D97-AF65-F5344CB8AC3E}">
        <p14:creationId xmlns:p14="http://schemas.microsoft.com/office/powerpoint/2010/main" val="25660109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on Texas 2018 SAT</a:t>
            </a:r>
            <a:endParaRPr lang="en-US" dirty="0"/>
          </a:p>
        </p:txBody>
      </p:sp>
      <p:sp>
        <p:nvSpPr>
          <p:cNvPr id="3" name="Content Placeholder 2"/>
          <p:cNvSpPr>
            <a:spLocks noGrp="1"/>
          </p:cNvSpPr>
          <p:nvPr>
            <p:ph idx="1"/>
          </p:nvPr>
        </p:nvSpPr>
        <p:spPr/>
        <p:txBody>
          <a:bodyPr/>
          <a:lstStyle/>
          <a:p>
            <a:pPr marL="0" indent="0">
              <a:buNone/>
            </a:pPr>
            <a:r>
              <a:rPr lang="en-US" dirty="0"/>
              <a:t>Texas </a:t>
            </a:r>
            <a:r>
              <a:rPr lang="en-US" dirty="0" smtClean="0"/>
              <a:t>SAT mean </a:t>
            </a:r>
            <a:r>
              <a:rPr lang="en-US" dirty="0"/>
              <a:t>score of 1032 lag behind national mean of </a:t>
            </a:r>
            <a:r>
              <a:rPr lang="en-US" dirty="0" smtClean="0"/>
              <a:t>1068 out of total potential of 1600</a:t>
            </a:r>
          </a:p>
          <a:p>
            <a:pPr marL="0" indent="0">
              <a:buNone/>
            </a:pPr>
            <a:endParaRPr lang="en-US" dirty="0"/>
          </a:p>
        </p:txBody>
      </p:sp>
      <p:pic>
        <p:nvPicPr>
          <p:cNvPr id="6" name="Picture 5" descr="Boxplot of 2018 States Total Average SAT Sco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400" y="2595563"/>
            <a:ext cx="4521200" cy="3530600"/>
          </a:xfrm>
          <a:prstGeom prst="rect">
            <a:avLst/>
          </a:prstGeom>
        </p:spPr>
      </p:pic>
    </p:spTree>
    <p:extLst>
      <p:ext uri="{BB962C8B-B14F-4D97-AF65-F5344CB8AC3E}">
        <p14:creationId xmlns:p14="http://schemas.microsoft.com/office/powerpoint/2010/main" val="343873500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1437</TotalTime>
  <Words>1044</Words>
  <Application>Microsoft Macintosh PowerPoint</Application>
  <PresentationFormat>On-screen Show (4:3)</PresentationFormat>
  <Paragraphs>80</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A Texas Size Opportunity for the College Board</vt:lpstr>
      <vt:lpstr>Background</vt:lpstr>
      <vt:lpstr>Proposal</vt:lpstr>
      <vt:lpstr>Proposal continued</vt:lpstr>
      <vt:lpstr>Problem</vt:lpstr>
      <vt:lpstr>Opportunity</vt:lpstr>
      <vt:lpstr>SAT vs. ACT  Data Provided</vt:lpstr>
      <vt:lpstr>SAT vs. ACT Participation</vt:lpstr>
      <vt:lpstr>Data on Texas 2018 SAT</vt:lpstr>
      <vt:lpstr>2018 Average SAT  Score per State</vt:lpstr>
      <vt:lpstr>2018 Average SAT Participation per State</vt:lpstr>
      <vt:lpstr>Inverse Relationship in SAT Participation and Score per States</vt:lpstr>
      <vt:lpstr>Data on Texas 2018 ACT</vt:lpstr>
      <vt:lpstr>Inverse Relationship in ACT as well</vt:lpstr>
      <vt:lpstr>Conclusions</vt:lpstr>
      <vt:lpstr>Recommendations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vs. 2018 The Final Countdown</dc:title>
  <dc:creator>Christopher Williams</dc:creator>
  <cp:lastModifiedBy>Christopher Williams</cp:lastModifiedBy>
  <cp:revision>79</cp:revision>
  <dcterms:created xsi:type="dcterms:W3CDTF">2018-11-20T03:35:26Z</dcterms:created>
  <dcterms:modified xsi:type="dcterms:W3CDTF">2019-03-05T16:44:31Z</dcterms:modified>
</cp:coreProperties>
</file>