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258" r:id="rId3"/>
    <p:sldId id="332" r:id="rId4"/>
    <p:sldId id="259" r:id="rId5"/>
    <p:sldId id="260" r:id="rId6"/>
    <p:sldId id="334" r:id="rId7"/>
    <p:sldId id="261" r:id="rId8"/>
    <p:sldId id="327" r:id="rId9"/>
    <p:sldId id="335" r:id="rId10"/>
    <p:sldId id="328" r:id="rId11"/>
    <p:sldId id="326" r:id="rId12"/>
    <p:sldId id="330" r:id="rId13"/>
    <p:sldId id="331" r:id="rId14"/>
    <p:sldId id="336" r:id="rId15"/>
    <p:sldId id="337" r:id="rId16"/>
    <p:sldId id="338" r:id="rId17"/>
    <p:sldId id="339" r:id="rId18"/>
    <p:sldId id="340" r:id="rId19"/>
    <p:sldId id="341" r:id="rId20"/>
    <p:sldId id="357" r:id="rId21"/>
    <p:sldId id="358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6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9" r:id="rId45"/>
    <p:sldId id="370" r:id="rId46"/>
    <p:sldId id="371" r:id="rId47"/>
    <p:sldId id="372" r:id="rId48"/>
    <p:sldId id="373" r:id="rId49"/>
    <p:sldId id="374" r:id="rId50"/>
    <p:sldId id="375" r:id="rId51"/>
    <p:sldId id="376" r:id="rId52"/>
    <p:sldId id="377" r:id="rId53"/>
    <p:sldId id="378" r:id="rId54"/>
    <p:sldId id="379" r:id="rId55"/>
    <p:sldId id="380" r:id="rId56"/>
    <p:sldId id="381" r:id="rId57"/>
    <p:sldId id="382" r:id="rId58"/>
    <p:sldId id="384" r:id="rId59"/>
    <p:sldId id="385" r:id="rId60"/>
    <p:sldId id="386" r:id="rId61"/>
    <p:sldId id="387" r:id="rId62"/>
    <p:sldId id="388" r:id="rId63"/>
    <p:sldId id="391" r:id="rId64"/>
    <p:sldId id="392" r:id="rId65"/>
    <p:sldId id="393" r:id="rId66"/>
    <p:sldId id="394" r:id="rId67"/>
    <p:sldId id="395" r:id="rId68"/>
    <p:sldId id="397" r:id="rId69"/>
    <p:sldId id="398" r:id="rId70"/>
    <p:sldId id="399" r:id="rId71"/>
    <p:sldId id="400" r:id="rId7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5" autoAdjust="0"/>
    <p:restoredTop sz="91182" autoAdjust="0"/>
  </p:normalViewPr>
  <p:slideViewPr>
    <p:cSldViewPr>
      <p:cViewPr>
        <p:scale>
          <a:sx n="66" d="100"/>
          <a:sy n="66" d="100"/>
        </p:scale>
        <p:origin x="-97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33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F306C-3094-49E6-92AC-F41261AAD445}" type="datetimeFigureOut">
              <a:rPr lang="es-ES" smtClean="0"/>
              <a:t>01/04/2010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E6C9E-95D9-44CE-8325-782229EFAD34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06FF1-890F-44D6-BA0E-0FB38DA0F391}" type="datetimeFigureOut">
              <a:rPr lang="es-ES" smtClean="0"/>
              <a:t>01/04/2010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3D083-54CF-4980-A948-F2792F48F0FF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25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27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28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29</a:t>
            </a:fld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30</a:t>
            </a:fld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31</a:t>
            </a:fld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32</a:t>
            </a:fld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33</a:t>
            </a:fld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34</a:t>
            </a:fld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35</a:t>
            </a:fld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36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37</a:t>
            </a:fld>
            <a:endParaRPr lang="es-E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38</a:t>
            </a:fld>
            <a:endParaRPr lang="es-E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39</a:t>
            </a:fld>
            <a:endParaRPr lang="es-E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40</a:t>
            </a:fld>
            <a:endParaRPr lang="es-E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41</a:t>
            </a:fld>
            <a:endParaRPr lang="es-E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42</a:t>
            </a:fld>
            <a:endParaRPr lang="es-E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43</a:t>
            </a:fld>
            <a:endParaRPr lang="es-E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44</a:t>
            </a:fld>
            <a:endParaRPr lang="es-E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45</a:t>
            </a:fld>
            <a:endParaRPr lang="es-E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46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47</a:t>
            </a:fld>
            <a:endParaRPr lang="es-E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48</a:t>
            </a:fld>
            <a:endParaRPr lang="es-E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49</a:t>
            </a:fld>
            <a:endParaRPr lang="es-E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51</a:t>
            </a:fld>
            <a:endParaRPr lang="es-E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52</a:t>
            </a:fld>
            <a:endParaRPr lang="es-E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53</a:t>
            </a:fld>
            <a:endParaRPr lang="es-E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54</a:t>
            </a:fld>
            <a:endParaRPr lang="es-E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55</a:t>
            </a:fld>
            <a:endParaRPr lang="es-E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56</a:t>
            </a:fld>
            <a:endParaRPr lang="es-E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57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58</a:t>
            </a:fld>
            <a:endParaRPr lang="es-E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59</a:t>
            </a:fld>
            <a:endParaRPr lang="es-E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60</a:t>
            </a:fld>
            <a:endParaRPr lang="es-E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61</a:t>
            </a:fld>
            <a:endParaRPr lang="es-E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62</a:t>
            </a:fld>
            <a:endParaRPr lang="es-E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63</a:t>
            </a:fld>
            <a:endParaRPr lang="es-E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64</a:t>
            </a:fld>
            <a:endParaRPr lang="es-E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65</a:t>
            </a:fld>
            <a:endParaRPr lang="es-E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66</a:t>
            </a:fld>
            <a:endParaRPr lang="es-E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67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68</a:t>
            </a:fld>
            <a:endParaRPr lang="es-E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69</a:t>
            </a:fld>
            <a:endParaRPr lang="es-E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70</a:t>
            </a:fld>
            <a:endParaRPr lang="es-E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71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D083-54CF-4980-A948-F2792F48F0FF}" type="slidenum">
              <a:rPr lang="es-ES" smtClean="0"/>
              <a:t>13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BB9E-636B-4641-A7EE-74ABDA13530E}" type="datetimeFigureOut">
              <a:rPr lang="es-ES" smtClean="0"/>
              <a:t>01/04/2010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69AF-55B2-48AA-A6BA-85DC7965A9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BB9E-636B-4641-A7EE-74ABDA13530E}" type="datetimeFigureOut">
              <a:rPr lang="es-ES" smtClean="0"/>
              <a:t>01/04/2010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69AF-55B2-48AA-A6BA-85DC7965A9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BB9E-636B-4641-A7EE-74ABDA13530E}" type="datetimeFigureOut">
              <a:rPr lang="es-ES" smtClean="0"/>
              <a:t>01/04/2010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69AF-55B2-48AA-A6BA-85DC7965A9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BB9E-636B-4641-A7EE-74ABDA13530E}" type="datetimeFigureOut">
              <a:rPr lang="es-ES" smtClean="0"/>
              <a:t>01/04/2010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69AF-55B2-48AA-A6BA-85DC7965A9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BB9E-636B-4641-A7EE-74ABDA13530E}" type="datetimeFigureOut">
              <a:rPr lang="es-ES" smtClean="0"/>
              <a:t>01/04/2010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69AF-55B2-48AA-A6BA-85DC7965A9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BB9E-636B-4641-A7EE-74ABDA13530E}" type="datetimeFigureOut">
              <a:rPr lang="es-ES" smtClean="0"/>
              <a:t>01/04/2010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69AF-55B2-48AA-A6BA-85DC7965A9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BB9E-636B-4641-A7EE-74ABDA13530E}" type="datetimeFigureOut">
              <a:rPr lang="es-ES" smtClean="0"/>
              <a:t>01/04/2010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69AF-55B2-48AA-A6BA-85DC7965A9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BB9E-636B-4641-A7EE-74ABDA13530E}" type="datetimeFigureOut">
              <a:rPr lang="es-ES" smtClean="0"/>
              <a:t>01/04/2010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69AF-55B2-48AA-A6BA-85DC7965A9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BB9E-636B-4641-A7EE-74ABDA13530E}" type="datetimeFigureOut">
              <a:rPr lang="es-ES" smtClean="0"/>
              <a:t>01/04/2010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69AF-55B2-48AA-A6BA-85DC7965A9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BB9E-636B-4641-A7EE-74ABDA13530E}" type="datetimeFigureOut">
              <a:rPr lang="es-ES" smtClean="0"/>
              <a:t>01/04/2010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69AF-55B2-48AA-A6BA-85DC7965A9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BB9E-636B-4641-A7EE-74ABDA13530E}" type="datetimeFigureOut">
              <a:rPr lang="es-ES" smtClean="0"/>
              <a:t>01/04/2010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69AF-55B2-48AA-A6BA-85DC7965A9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accent3">
                <a:lumMod val="75000"/>
              </a:schemeClr>
            </a:gs>
            <a:gs pos="5000">
              <a:schemeClr val="accent3">
                <a:lumMod val="75000"/>
                <a:alpha val="0"/>
              </a:schemeClr>
            </a:gs>
            <a:gs pos="96000">
              <a:schemeClr val="accent3">
                <a:lumMod val="20000"/>
                <a:lumOff val="80000"/>
                <a:alpha val="12000"/>
              </a:schemeClr>
            </a:gs>
            <a:gs pos="96000">
              <a:srgbClr val="C4D6EB">
                <a:alpha val="0"/>
              </a:srgbClr>
            </a:gs>
            <a:gs pos="97000">
              <a:schemeClr val="accent3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BB9E-636B-4641-A7EE-74ABDA13530E}" type="datetimeFigureOut">
              <a:rPr lang="es-ES" smtClean="0"/>
              <a:t>01/04/2010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469AF-55B2-48AA-A6BA-85DC7965A9E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6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1643050"/>
            <a:ext cx="8029604" cy="147002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s-CL" dirty="0" smtClean="0">
                <a:latin typeface="+mj-lt"/>
                <a:cs typeface="Times New Roman" pitchFamily="18" charset="0"/>
              </a:rPr>
              <a:t>Diseño de un Divisor de Potencia para Arreglos Planos</a:t>
            </a:r>
            <a:endParaRPr lang="es-ES" dirty="0">
              <a:latin typeface="+mj-lt"/>
              <a:cs typeface="Times New Roman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00166" y="3286124"/>
            <a:ext cx="6400800" cy="757246"/>
          </a:xfrm>
        </p:spPr>
        <p:txBody>
          <a:bodyPr/>
          <a:lstStyle/>
          <a:p>
            <a:r>
              <a:rPr lang="es-C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Cristian </a:t>
            </a:r>
            <a:r>
              <a:rPr lang="es-C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Edinson</a:t>
            </a:r>
            <a:r>
              <a:rPr lang="es-C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Duguet Sáez</a:t>
            </a:r>
            <a:r>
              <a:rPr lang="es-CL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s-CL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s-C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s-E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643174" y="4214818"/>
            <a:ext cx="392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Ingeniería Civil en Telecomunicaciones</a:t>
            </a:r>
          </a:p>
          <a:p>
            <a:pPr algn="ctr"/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Departamento de Ingeniería Eléctrica</a:t>
            </a:r>
          </a:p>
          <a:p>
            <a:pPr algn="ctr"/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Universidad de Concepción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71868" y="5429264"/>
            <a:ext cx="25003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31 de Marzo de 2010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1643042" y="428604"/>
            <a:ext cx="56436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Alimentación de Arreglos</a:t>
            </a:r>
          </a:p>
          <a:p>
            <a:endParaRPr lang="es-ES" u="sng" dirty="0"/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pic>
        <p:nvPicPr>
          <p:cNvPr id="5123" name="Picture 3" descr="C:\Documents and Settings\Administrator\Desktop\TESIS\Presentacion\alimentac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1000108"/>
            <a:ext cx="7018812" cy="55721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Estrabismo o </a:t>
            </a:r>
            <a:r>
              <a:rPr lang="es-CL" sz="3200" u="sng" dirty="0" err="1" smtClean="0"/>
              <a:t>Squinting</a:t>
            </a:r>
            <a:endParaRPr lang="es-CL" sz="3200" u="sng" dirty="0" smtClean="0"/>
          </a:p>
          <a:p>
            <a:endParaRPr lang="es-ES" u="sng" dirty="0"/>
          </a:p>
        </p:txBody>
      </p:sp>
      <p:pic>
        <p:nvPicPr>
          <p:cNvPr id="6147" name="Picture 3" descr="C:\Documents and Settings\Administrator\Desktop\TESIS\Presentacion\teoria_squintless_squint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540198"/>
            <a:ext cx="6858048" cy="401300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714348" y="1142984"/>
            <a:ext cx="800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CL" dirty="0" smtClean="0"/>
              <a:t>Dependencia de la fase de alimentación de los elementos de un arreglo, de la frecuencia.</a:t>
            </a:r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La diferencia de fase provoca que el patrón de radiación se modifique.</a:t>
            </a:r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Implica que un arreglo sea de banda angosta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Squintless </a:t>
            </a:r>
            <a:r>
              <a:rPr lang="es-CL" sz="3200" u="sng" dirty="0" err="1" smtClean="0"/>
              <a:t>feed</a:t>
            </a:r>
            <a:r>
              <a:rPr lang="es-CL" sz="3200" u="sng" dirty="0" smtClean="0"/>
              <a:t> </a:t>
            </a:r>
            <a:r>
              <a:rPr lang="es-CL" sz="3200" u="sng" dirty="0" err="1" smtClean="0"/>
              <a:t>technique</a:t>
            </a:r>
            <a:endParaRPr lang="es-CL" sz="3200" u="sng" dirty="0" smtClean="0"/>
          </a:p>
          <a:p>
            <a:endParaRPr lang="es-ES" u="sng" dirty="0"/>
          </a:p>
        </p:txBody>
      </p:sp>
      <p:sp>
        <p:nvSpPr>
          <p:cNvPr id="7" name="6 CuadroTexto"/>
          <p:cNvSpPr txBox="1"/>
          <p:nvPr/>
        </p:nvSpPr>
        <p:spPr>
          <a:xfrm>
            <a:off x="714348" y="1142984"/>
            <a:ext cx="8001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CL" dirty="0" smtClean="0"/>
              <a:t>Desarrollada por A. Rogers para Marconi </a:t>
            </a:r>
            <a:r>
              <a:rPr lang="es-CL" dirty="0" err="1" smtClean="0"/>
              <a:t>Electronics</a:t>
            </a:r>
            <a:r>
              <a:rPr lang="es-CL" dirty="0" smtClean="0"/>
              <a:t> </a:t>
            </a:r>
            <a:r>
              <a:rPr lang="es-CL" dirty="0" err="1" smtClean="0"/>
              <a:t>Limited</a:t>
            </a:r>
            <a:r>
              <a:rPr lang="es-CL" dirty="0"/>
              <a:t> </a:t>
            </a:r>
            <a:r>
              <a:rPr lang="es-CL" dirty="0" smtClean="0"/>
              <a:t>en 1972.</a:t>
            </a:r>
            <a:endParaRPr lang="es-CL" dirty="0"/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Todos los elementos </a:t>
            </a:r>
            <a:r>
              <a:rPr lang="es-CL" dirty="0" smtClean="0"/>
              <a:t>alimentados en fase, independiente de frecuencia.</a:t>
            </a:r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Igualdad de camino eléctrico en todos los elementos del divisor.</a:t>
            </a:r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Triángulos </a:t>
            </a:r>
            <a:r>
              <a:rPr lang="es-CL" dirty="0" err="1" smtClean="0"/>
              <a:t>isóceles</a:t>
            </a:r>
            <a:r>
              <a:rPr lang="es-CL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s-ES" dirty="0"/>
          </a:p>
        </p:txBody>
      </p:sp>
      <p:graphicFrame>
        <p:nvGraphicFramePr>
          <p:cNvPr id="8" name="7 Objeto"/>
          <p:cNvGraphicFramePr>
            <a:graphicFrameLocks noChangeAspect="1"/>
          </p:cNvGraphicFramePr>
          <p:nvPr/>
        </p:nvGraphicFramePr>
        <p:xfrm>
          <a:off x="857224" y="2714620"/>
          <a:ext cx="6588126" cy="463550"/>
        </p:xfrm>
        <a:graphic>
          <a:graphicData uri="http://schemas.openxmlformats.org/presentationml/2006/ole">
            <p:oleObj spid="_x0000_s7172" name="Equation" r:id="rId4" imgW="2527200" imgH="177480" progId="Equation.DSMT4">
              <p:embed/>
            </p:oleObj>
          </a:graphicData>
        </a:graphic>
      </p:graphicFrame>
      <p:pic>
        <p:nvPicPr>
          <p:cNvPr id="7173" name="Picture 5" descr="C:\Documents and Settings\Administrator\Desktop\TESIS\Presentacion\squintless_ide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13538" y="4070571"/>
            <a:ext cx="4930164" cy="2468338"/>
          </a:xfrm>
          <a:prstGeom prst="rect">
            <a:avLst/>
          </a:prstGeom>
          <a:noFill/>
        </p:spPr>
      </p:pic>
      <p:graphicFrame>
        <p:nvGraphicFramePr>
          <p:cNvPr id="10" name="9 Objeto"/>
          <p:cNvGraphicFramePr>
            <a:graphicFrameLocks noChangeAspect="1"/>
          </p:cNvGraphicFramePr>
          <p:nvPr/>
        </p:nvGraphicFramePr>
        <p:xfrm>
          <a:off x="928662" y="3321046"/>
          <a:ext cx="3786213" cy="595978"/>
        </p:xfrm>
        <a:graphic>
          <a:graphicData uri="http://schemas.openxmlformats.org/presentationml/2006/ole">
            <p:oleObj spid="_x0000_s7174" name="Equation" r:id="rId6" imgW="137160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Squintless </a:t>
            </a:r>
            <a:r>
              <a:rPr lang="es-CL" sz="3200" u="sng" dirty="0" err="1" smtClean="0"/>
              <a:t>feed</a:t>
            </a:r>
            <a:r>
              <a:rPr lang="es-CL" sz="3200" u="sng" dirty="0" smtClean="0"/>
              <a:t> </a:t>
            </a:r>
            <a:r>
              <a:rPr lang="es-CL" sz="3200" u="sng" dirty="0" err="1" smtClean="0"/>
              <a:t>technique</a:t>
            </a:r>
            <a:endParaRPr lang="es-CL" sz="3200" u="sng" dirty="0" smtClean="0"/>
          </a:p>
          <a:p>
            <a:endParaRPr lang="es-ES" u="sng" dirty="0"/>
          </a:p>
        </p:txBody>
      </p:sp>
      <p:pic>
        <p:nvPicPr>
          <p:cNvPr id="8196" name="Picture 4" descr="C:\Documents and Settings\Administrator\Desktop\TESIS\Presentacion\teoria_squintless_fe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3500438"/>
            <a:ext cx="5714625" cy="2981309"/>
          </a:xfrm>
          <a:prstGeom prst="rect">
            <a:avLst/>
          </a:prstGeom>
          <a:noFill/>
        </p:spPr>
      </p:pic>
      <p:pic>
        <p:nvPicPr>
          <p:cNvPr id="8197" name="Picture 5" descr="C:\Documents and Settings\Administrator\Desktop\TESIS\Presentacion\ste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8" y="1071546"/>
            <a:ext cx="2990850" cy="2076450"/>
          </a:xfrm>
          <a:prstGeom prst="rect">
            <a:avLst/>
          </a:prstGeom>
          <a:noFill/>
        </p:spPr>
      </p:pic>
      <p:graphicFrame>
        <p:nvGraphicFramePr>
          <p:cNvPr id="12" name="11 Objeto"/>
          <p:cNvGraphicFramePr>
            <a:graphicFrameLocks noChangeAspect="1"/>
          </p:cNvGraphicFramePr>
          <p:nvPr/>
        </p:nvGraphicFramePr>
        <p:xfrm>
          <a:off x="2214546" y="2071678"/>
          <a:ext cx="1214446" cy="983123"/>
        </p:xfrm>
        <a:graphic>
          <a:graphicData uri="http://schemas.openxmlformats.org/presentationml/2006/ole">
            <p:oleObj spid="_x0000_s8198" name="Equation" r:id="rId6" imgW="533160" imgH="431640" progId="Equation.DSMT4">
              <p:embed/>
            </p:oleObj>
          </a:graphicData>
        </a:graphic>
      </p:graphicFrame>
      <p:sp>
        <p:nvSpPr>
          <p:cNvPr id="13" name="12 CuadroTexto"/>
          <p:cNvSpPr txBox="1"/>
          <p:nvPr/>
        </p:nvSpPr>
        <p:spPr>
          <a:xfrm>
            <a:off x="928662" y="1214422"/>
            <a:ext cx="4929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CL" dirty="0" smtClean="0"/>
              <a:t>División de Potencia se controla por escalones.</a:t>
            </a:r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Rogers postuló una igualdad simplificada de circuitos equivalentes 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642910" y="428604"/>
            <a:ext cx="692948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2"/>
              </a:buBlip>
            </a:pPr>
            <a:r>
              <a:rPr lang="es-CL" b="1" dirty="0" smtClean="0"/>
              <a:t>Introducción</a:t>
            </a:r>
          </a:p>
          <a:p>
            <a:pPr lvl="1">
              <a:buBlip>
                <a:blip r:embed="rId2"/>
              </a:buBlip>
            </a:pPr>
            <a:r>
              <a:rPr lang="es-CL" dirty="0" err="1" smtClean="0"/>
              <a:t>Broadcasting</a:t>
            </a:r>
            <a:r>
              <a:rPr lang="es-CL" dirty="0" smtClean="0"/>
              <a:t> Satelital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Los arreglos de Antenas</a:t>
            </a:r>
          </a:p>
          <a:p>
            <a:pPr>
              <a:buBlip>
                <a:blip r:embed="rId2"/>
              </a:buBlip>
            </a:pPr>
            <a:r>
              <a:rPr lang="es-CL" b="1" dirty="0" smtClean="0"/>
              <a:t>Herramientas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Squintless </a:t>
            </a:r>
            <a:r>
              <a:rPr lang="es-CL" dirty="0" err="1" smtClean="0"/>
              <a:t>feed</a:t>
            </a:r>
            <a:r>
              <a:rPr lang="es-CL" dirty="0" smtClean="0"/>
              <a:t> </a:t>
            </a:r>
            <a:r>
              <a:rPr lang="es-CL" dirty="0" err="1" smtClean="0"/>
              <a:t>technique</a:t>
            </a:r>
            <a:endParaRPr lang="es-CL" dirty="0" smtClean="0"/>
          </a:p>
          <a:p>
            <a:pPr lvl="1">
              <a:buBlip>
                <a:blip r:embed="rId2"/>
              </a:buBlip>
            </a:pPr>
            <a:r>
              <a:rPr lang="es-CL" dirty="0" smtClean="0"/>
              <a:t>Distribución de Apertura</a:t>
            </a:r>
          </a:p>
          <a:p>
            <a:pPr>
              <a:buBlip>
                <a:blip r:embed="rId2"/>
              </a:buBlip>
            </a:pPr>
            <a:r>
              <a:rPr lang="es-CL" b="1" dirty="0" smtClean="0"/>
              <a:t>Planteamiento del Problema</a:t>
            </a:r>
            <a:endParaRPr lang="es-CL" b="1" dirty="0" smtClean="0"/>
          </a:p>
          <a:p>
            <a:pPr>
              <a:buBlip>
                <a:blip r:embed="rId2"/>
              </a:buBlip>
            </a:pPr>
            <a:r>
              <a:rPr lang="es-CL" b="1" dirty="0" smtClean="0"/>
              <a:t>Diseño del Divisor de Potencia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Diseño General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Algoritmos de Cálculo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Corrección Retroalimentada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Divisor Inclinado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Escalones suavizados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Uniformidad de Fase</a:t>
            </a:r>
          </a:p>
          <a:p>
            <a:pPr>
              <a:buBlip>
                <a:blip r:embed="rId2"/>
              </a:buBlip>
            </a:pPr>
            <a:r>
              <a:rPr lang="es-CL" b="1" dirty="0" smtClean="0"/>
              <a:t>Diseño de otros componentes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Radiador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Reflector </a:t>
            </a:r>
            <a:r>
              <a:rPr lang="es-CL" dirty="0" err="1" smtClean="0"/>
              <a:t>Pillbox</a:t>
            </a:r>
            <a:endParaRPr lang="es-CL" dirty="0" smtClean="0"/>
          </a:p>
          <a:p>
            <a:pPr>
              <a:buBlip>
                <a:blip r:embed="rId2"/>
              </a:buBlip>
            </a:pPr>
            <a:r>
              <a:rPr lang="es-CL" b="1" dirty="0" smtClean="0"/>
              <a:t>Evaluación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Divisor de Potencia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Arreglo</a:t>
            </a:r>
          </a:p>
          <a:p>
            <a:pPr>
              <a:buBlip>
                <a:blip r:embed="rId2"/>
              </a:buBlip>
            </a:pPr>
            <a:r>
              <a:rPr lang="es-CL" b="1" dirty="0" smtClean="0"/>
              <a:t>Conclusiones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Sumario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Distribución de Apertura</a:t>
            </a:r>
          </a:p>
          <a:p>
            <a:endParaRPr lang="es-ES" u="sng" dirty="0"/>
          </a:p>
        </p:txBody>
      </p:sp>
      <p:sp>
        <p:nvSpPr>
          <p:cNvPr id="7" name="6 CuadroTexto"/>
          <p:cNvSpPr txBox="1"/>
          <p:nvPr/>
        </p:nvSpPr>
        <p:spPr>
          <a:xfrm>
            <a:off x="714348" y="1142984"/>
            <a:ext cx="80010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CL" dirty="0" smtClean="0"/>
              <a:t>La apertura determina las características del patrón de radiación</a:t>
            </a:r>
          </a:p>
          <a:p>
            <a:pPr>
              <a:buFont typeface="Arial" pitchFamily="34" charset="0"/>
              <a:buChar char="•"/>
            </a:pPr>
            <a:endParaRPr lang="es-CL" dirty="0" smtClean="0"/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Se define el patrón de </a:t>
            </a:r>
            <a:r>
              <a:rPr lang="es-CL" dirty="0"/>
              <a:t>r</a:t>
            </a:r>
            <a:r>
              <a:rPr lang="es-CL" dirty="0" smtClean="0"/>
              <a:t>adiación óptimo como el de haz más delgado</a:t>
            </a:r>
          </a:p>
          <a:p>
            <a:pPr>
              <a:buFont typeface="Arial" pitchFamily="34" charset="0"/>
              <a:buChar char="•"/>
            </a:pPr>
            <a:endParaRPr lang="es-CL" dirty="0" smtClean="0"/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El patrón de radiación óptimo se obtiene con una distribución uniforme</a:t>
            </a:r>
          </a:p>
          <a:p>
            <a:pPr>
              <a:buFont typeface="Arial" pitchFamily="34" charset="0"/>
              <a:buChar char="•"/>
            </a:pPr>
            <a:endParaRPr lang="es-CL" dirty="0" smtClean="0"/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En muchas aplicaciones se requieren otras características en el patrón de radiación.</a:t>
            </a:r>
          </a:p>
          <a:p>
            <a:pPr>
              <a:buFont typeface="Arial" pitchFamily="34" charset="0"/>
              <a:buChar char="•"/>
            </a:pPr>
            <a:endParaRPr lang="es-CL" dirty="0" smtClean="0"/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La distribución ideal de </a:t>
            </a:r>
            <a:r>
              <a:rPr lang="es-CL" dirty="0" err="1" smtClean="0"/>
              <a:t>Dolph-Chebyshev</a:t>
            </a:r>
            <a:r>
              <a:rPr lang="es-CL" dirty="0" smtClean="0"/>
              <a:t> maximiza la relación de lóbulos laterales y ancho de haz. Imposible de implementar.</a:t>
            </a:r>
          </a:p>
          <a:p>
            <a:endParaRPr lang="es-CL" dirty="0" smtClean="0"/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La distribución de Taylor puede configurarse de acuerdo a Nivel de lóbulos Laterales y Ancho de haz., y puede aproximarse a </a:t>
            </a:r>
            <a:r>
              <a:rPr lang="es-CL" dirty="0" err="1" smtClean="0"/>
              <a:t>Dolph-Chebyshev</a:t>
            </a:r>
            <a:endParaRPr lang="es-CL" dirty="0" smtClean="0"/>
          </a:p>
          <a:p>
            <a:pPr>
              <a:buFont typeface="Arial" pitchFamily="34" charset="0"/>
              <a:buChar char="•"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Distribución de Taylor-n</a:t>
            </a:r>
          </a:p>
          <a:p>
            <a:endParaRPr lang="es-ES" u="sng" dirty="0"/>
          </a:p>
        </p:txBody>
      </p:sp>
      <p:sp>
        <p:nvSpPr>
          <p:cNvPr id="7" name="6 CuadroTexto"/>
          <p:cNvSpPr txBox="1"/>
          <p:nvPr/>
        </p:nvSpPr>
        <p:spPr>
          <a:xfrm>
            <a:off x="714348" y="1142984"/>
            <a:ext cx="8001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CL" dirty="0" smtClean="0"/>
              <a:t>Trabaja en el espacio U</a:t>
            </a:r>
          </a:p>
          <a:p>
            <a:pPr lvl="2">
              <a:buFont typeface="Arial" pitchFamily="34" charset="0"/>
              <a:buChar char="•"/>
            </a:pPr>
            <a:endParaRPr lang="es-CL" dirty="0" smtClean="0"/>
          </a:p>
          <a:p>
            <a:pPr lvl="2">
              <a:buFont typeface="Arial" pitchFamily="34" charset="0"/>
              <a:buChar char="•"/>
            </a:pPr>
            <a:endParaRPr lang="es-CL" dirty="0"/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Tiene Diagrama de Radiación 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endParaRPr lang="es-CL" dirty="0" smtClean="0"/>
          </a:p>
          <a:p>
            <a:pPr>
              <a:buFont typeface="Arial" pitchFamily="34" charset="0"/>
              <a:buChar char="•"/>
            </a:pPr>
            <a:endParaRPr lang="es-CL" dirty="0" smtClean="0"/>
          </a:p>
          <a:p>
            <a:endParaRPr lang="es-CL" dirty="0"/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El numero n controla la aproximación a la Distribución de </a:t>
            </a:r>
            <a:r>
              <a:rPr lang="es-CL" dirty="0" err="1" smtClean="0"/>
              <a:t>Dolph-Chebyshev</a:t>
            </a:r>
            <a:endParaRPr lang="es-CL" dirty="0" smtClean="0"/>
          </a:p>
          <a:p>
            <a:pPr lvl="1">
              <a:buFont typeface="Arial" pitchFamily="34" charset="0"/>
              <a:buChar char="•"/>
            </a:pPr>
            <a:r>
              <a:rPr lang="es-CL" dirty="0" smtClean="0"/>
              <a:t>Un número n muy alto disminuye la eficiencia de la antena!</a:t>
            </a:r>
          </a:p>
          <a:p>
            <a:pPr>
              <a:buFont typeface="Arial" pitchFamily="34" charset="0"/>
              <a:buChar char="•"/>
            </a:pPr>
            <a:endParaRPr lang="es-CL" dirty="0" smtClean="0"/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3143240" y="1571612"/>
          <a:ext cx="2108200" cy="342900"/>
        </p:xfrm>
        <a:graphic>
          <a:graphicData uri="http://schemas.openxmlformats.org/presentationml/2006/ole">
            <p:oleObj spid="_x0000_s9219" name="Equation" r:id="rId4" imgW="2108160" imgH="342720" progId="Equation.DSMT4">
              <p:embed/>
            </p:oleObj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/>
        </p:nvGraphicFramePr>
        <p:xfrm>
          <a:off x="3643306" y="2214554"/>
          <a:ext cx="901700" cy="736600"/>
        </p:xfrm>
        <a:graphic>
          <a:graphicData uri="http://schemas.openxmlformats.org/presentationml/2006/ole">
            <p:oleObj spid="_x0000_s9220" name="Equation" r:id="rId5" imgW="901440" imgH="736560" progId="Equation.DSMT4">
              <p:embed/>
            </p:oleObj>
          </a:graphicData>
        </a:graphic>
      </p:graphicFrame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0298" y="3857628"/>
            <a:ext cx="40481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Distribución de Taylor-n</a:t>
            </a:r>
          </a:p>
          <a:p>
            <a:endParaRPr lang="es-ES" u="sng" dirty="0"/>
          </a:p>
        </p:txBody>
      </p:sp>
      <p:sp>
        <p:nvSpPr>
          <p:cNvPr id="7" name="6 CuadroTexto"/>
          <p:cNvSpPr txBox="1"/>
          <p:nvPr/>
        </p:nvSpPr>
        <p:spPr>
          <a:xfrm>
            <a:off x="714348" y="1142984"/>
            <a:ext cx="8001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Para un nivel de lóbulos laterales de 30dB, conviene elegir n=7</a:t>
            </a:r>
          </a:p>
          <a:p>
            <a:pPr lvl="2"/>
            <a:endParaRPr lang="es-CL" dirty="0" smtClean="0"/>
          </a:p>
          <a:p>
            <a:pPr lvl="2"/>
            <a:endParaRPr lang="es-CL" dirty="0" smtClean="0"/>
          </a:p>
          <a:p>
            <a:r>
              <a:rPr lang="es-CL" dirty="0" smtClean="0"/>
              <a:t>Se </a:t>
            </a:r>
            <a:r>
              <a:rPr lang="es-CL" dirty="0"/>
              <a:t>calcula el </a:t>
            </a:r>
            <a:r>
              <a:rPr lang="es-CL" dirty="0" smtClean="0"/>
              <a:t>parámetro </a:t>
            </a:r>
            <a:r>
              <a:rPr lang="es-CL" dirty="0"/>
              <a:t>A</a:t>
            </a:r>
          </a:p>
          <a:p>
            <a:pPr>
              <a:buFont typeface="Arial" pitchFamily="34" charset="0"/>
              <a:buChar char="•"/>
            </a:pPr>
            <a:endParaRPr lang="es-CL" dirty="0" smtClean="0"/>
          </a:p>
          <a:p>
            <a:pPr>
              <a:buFont typeface="Arial" pitchFamily="34" charset="0"/>
              <a:buChar char="•"/>
            </a:pPr>
            <a:endParaRPr lang="es-CL" dirty="0" smtClean="0"/>
          </a:p>
          <a:p>
            <a:endParaRPr lang="es-CL" dirty="0"/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El numero n controla la aproximación a la Distribución de </a:t>
            </a:r>
            <a:r>
              <a:rPr lang="es-CL" dirty="0" err="1" smtClean="0"/>
              <a:t>Dolph-Chebyshev</a:t>
            </a:r>
            <a:endParaRPr lang="es-CL" dirty="0" smtClean="0"/>
          </a:p>
          <a:p>
            <a:pPr lvl="1">
              <a:buFont typeface="Arial" pitchFamily="34" charset="0"/>
              <a:buChar char="•"/>
            </a:pPr>
            <a:r>
              <a:rPr lang="es-CL" dirty="0" smtClean="0"/>
              <a:t>Un número n muy alto disminuye la eficiencia de la antena!</a:t>
            </a:r>
          </a:p>
          <a:p>
            <a:pPr>
              <a:buFont typeface="Arial" pitchFamily="34" charset="0"/>
              <a:buChar char="•"/>
            </a:pPr>
            <a:endParaRPr lang="es-CL" dirty="0" smtClean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3714752"/>
            <a:ext cx="40481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0" y="1428736"/>
            <a:ext cx="1895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3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7554" y="2285992"/>
            <a:ext cx="24955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Distribución de Taylor-n</a:t>
            </a:r>
          </a:p>
          <a:p>
            <a:endParaRPr lang="es-ES" u="sng" dirty="0"/>
          </a:p>
        </p:txBody>
      </p:sp>
      <p:sp>
        <p:nvSpPr>
          <p:cNvPr id="7" name="6 CuadroTexto"/>
          <p:cNvSpPr txBox="1"/>
          <p:nvPr/>
        </p:nvSpPr>
        <p:spPr>
          <a:xfrm>
            <a:off x="714348" y="1142984"/>
            <a:ext cx="80010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La posición de los ceros en el espacio U es</a:t>
            </a:r>
          </a:p>
          <a:p>
            <a:pPr lvl="2"/>
            <a:endParaRPr lang="es-CL" dirty="0" smtClean="0"/>
          </a:p>
          <a:p>
            <a:pPr lvl="2"/>
            <a:endParaRPr lang="es-CL" dirty="0" smtClean="0"/>
          </a:p>
          <a:p>
            <a:pPr lvl="2"/>
            <a:endParaRPr lang="es-CL" dirty="0"/>
          </a:p>
          <a:p>
            <a:pPr lvl="2"/>
            <a:endParaRPr lang="es-CL" dirty="0" smtClean="0"/>
          </a:p>
          <a:p>
            <a:r>
              <a:rPr lang="es-CL" dirty="0" smtClean="0"/>
              <a:t>El patrón de radiación se puede calcular con</a:t>
            </a:r>
            <a:endParaRPr lang="es-CL" dirty="0"/>
          </a:p>
          <a:p>
            <a:pPr>
              <a:buFont typeface="Arial" pitchFamily="34" charset="0"/>
              <a:buChar char="•"/>
            </a:pPr>
            <a:endParaRPr lang="es-CL" dirty="0" smtClean="0"/>
          </a:p>
          <a:p>
            <a:pPr>
              <a:buFont typeface="Arial" pitchFamily="34" charset="0"/>
              <a:buChar char="•"/>
            </a:pPr>
            <a:endParaRPr lang="es-CL" dirty="0" smtClean="0"/>
          </a:p>
          <a:p>
            <a:endParaRPr lang="es-CL" dirty="0" smtClean="0"/>
          </a:p>
          <a:p>
            <a:endParaRPr lang="es-CL" dirty="0"/>
          </a:p>
          <a:p>
            <a:r>
              <a:rPr lang="es-CL" dirty="0" smtClean="0"/>
              <a:t>La distribución de Apertura es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r>
              <a:rPr lang="es-CL" dirty="0" smtClean="0"/>
              <a:t>Con</a:t>
            </a:r>
          </a:p>
          <a:p>
            <a:endParaRPr lang="es-CL" dirty="0" smtClean="0"/>
          </a:p>
          <a:p>
            <a:endParaRPr lang="es-CL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1500174"/>
            <a:ext cx="55530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538" y="2928934"/>
            <a:ext cx="70675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28860" y="4286256"/>
            <a:ext cx="31146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1538" y="5286388"/>
            <a:ext cx="72866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Distribución de Taylor-n</a:t>
            </a:r>
          </a:p>
          <a:p>
            <a:endParaRPr lang="es-ES" u="sng" dirty="0"/>
          </a:p>
        </p:txBody>
      </p:sp>
      <p:sp>
        <p:nvSpPr>
          <p:cNvPr id="7" name="6 CuadroTexto"/>
          <p:cNvSpPr txBox="1"/>
          <p:nvPr/>
        </p:nvSpPr>
        <p:spPr>
          <a:xfrm>
            <a:off x="714348" y="1142984"/>
            <a:ext cx="80010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La posición de los ceros en el espacio U es</a:t>
            </a:r>
          </a:p>
          <a:p>
            <a:pPr lvl="2"/>
            <a:endParaRPr lang="es-CL" dirty="0" smtClean="0"/>
          </a:p>
          <a:p>
            <a:pPr lvl="2"/>
            <a:endParaRPr lang="es-CL" dirty="0" smtClean="0"/>
          </a:p>
          <a:p>
            <a:pPr lvl="2"/>
            <a:endParaRPr lang="es-CL" dirty="0"/>
          </a:p>
          <a:p>
            <a:pPr lvl="2"/>
            <a:endParaRPr lang="es-CL" dirty="0" smtClean="0"/>
          </a:p>
          <a:p>
            <a:r>
              <a:rPr lang="es-CL" dirty="0" smtClean="0"/>
              <a:t>El patrón de radiación se puede calcular con</a:t>
            </a:r>
            <a:endParaRPr lang="es-CL" dirty="0"/>
          </a:p>
          <a:p>
            <a:pPr>
              <a:buFont typeface="Arial" pitchFamily="34" charset="0"/>
              <a:buChar char="•"/>
            </a:pPr>
            <a:endParaRPr lang="es-CL" dirty="0" smtClean="0"/>
          </a:p>
          <a:p>
            <a:pPr>
              <a:buFont typeface="Arial" pitchFamily="34" charset="0"/>
              <a:buChar char="•"/>
            </a:pPr>
            <a:endParaRPr lang="es-CL" dirty="0" smtClean="0"/>
          </a:p>
          <a:p>
            <a:endParaRPr lang="es-CL" dirty="0" smtClean="0"/>
          </a:p>
          <a:p>
            <a:endParaRPr lang="es-CL" dirty="0"/>
          </a:p>
          <a:p>
            <a:r>
              <a:rPr lang="es-CL" dirty="0" smtClean="0"/>
              <a:t>La distribución de Apertura es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r>
              <a:rPr lang="es-CL" dirty="0" smtClean="0"/>
              <a:t>Con</a:t>
            </a:r>
          </a:p>
          <a:p>
            <a:endParaRPr lang="es-CL" dirty="0" smtClean="0"/>
          </a:p>
          <a:p>
            <a:endParaRPr lang="es-CL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1500174"/>
            <a:ext cx="55530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538" y="2928934"/>
            <a:ext cx="70675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28860" y="4286256"/>
            <a:ext cx="31146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1538" y="5286388"/>
            <a:ext cx="72866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71472" y="1"/>
            <a:ext cx="7772400" cy="1285859"/>
          </a:xfrm>
        </p:spPr>
        <p:txBody>
          <a:bodyPr/>
          <a:lstStyle/>
          <a:p>
            <a:pPr algn="ctr"/>
            <a:r>
              <a:rPr lang="es-CL" dirty="0" smtClean="0">
                <a:cs typeface="Times New Roman" pitchFamily="18" charset="0"/>
              </a:rPr>
              <a:t>Contenido</a:t>
            </a:r>
            <a:endParaRPr lang="es-ES" dirty="0"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42910" y="428604"/>
            <a:ext cx="692948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es-CL" b="1" dirty="0" smtClean="0">
                <a:latin typeface="Times New Roman" pitchFamily="18" charset="0"/>
                <a:cs typeface="Times New Roman" pitchFamily="18" charset="0"/>
              </a:rPr>
              <a:t>Introducción</a:t>
            </a:r>
          </a:p>
          <a:p>
            <a:pPr lvl="1">
              <a:buBlip>
                <a:blip r:embed="rId3"/>
              </a:buBlip>
            </a:pP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Broadcasting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Satelital</a:t>
            </a:r>
          </a:p>
          <a:p>
            <a:pPr lvl="1">
              <a:buBlip>
                <a:blip r:embed="rId3"/>
              </a:buBlip>
            </a:pP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Los arreglos de Antenas</a:t>
            </a:r>
          </a:p>
          <a:p>
            <a:pPr>
              <a:buBlip>
                <a:blip r:embed="rId3"/>
              </a:buBlip>
            </a:pPr>
            <a:r>
              <a:rPr lang="es-CL" b="1" dirty="0" smtClean="0">
                <a:latin typeface="Times New Roman" pitchFamily="18" charset="0"/>
                <a:cs typeface="Times New Roman" pitchFamily="18" charset="0"/>
              </a:rPr>
              <a:t>Herramientas</a:t>
            </a:r>
          </a:p>
          <a:p>
            <a:pPr lvl="1">
              <a:buBlip>
                <a:blip r:embed="rId3"/>
              </a:buBlip>
            </a:pP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Squintless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feed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technique</a:t>
            </a:r>
            <a:endParaRPr lang="es-CL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Blip>
                <a:blip r:embed="rId3"/>
              </a:buBlip>
            </a:pP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Distribución de Apertura</a:t>
            </a:r>
          </a:p>
          <a:p>
            <a:pPr>
              <a:buBlip>
                <a:blip r:embed="rId3"/>
              </a:buBlip>
            </a:pPr>
            <a:r>
              <a:rPr lang="es-CL" b="1" dirty="0" smtClean="0">
                <a:latin typeface="Times New Roman" pitchFamily="18" charset="0"/>
                <a:cs typeface="Times New Roman" pitchFamily="18" charset="0"/>
              </a:rPr>
              <a:t>Planteamiento del Problema</a:t>
            </a:r>
            <a:endParaRPr lang="es-CL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3"/>
              </a:buBlip>
            </a:pPr>
            <a:r>
              <a:rPr lang="es-CL" b="1" dirty="0" smtClean="0">
                <a:latin typeface="Times New Roman" pitchFamily="18" charset="0"/>
                <a:cs typeface="Times New Roman" pitchFamily="18" charset="0"/>
              </a:rPr>
              <a:t>Diseño del Divisor de Potencia</a:t>
            </a:r>
          </a:p>
          <a:p>
            <a:pPr lvl="1">
              <a:buBlip>
                <a:blip r:embed="rId3"/>
              </a:buBlip>
            </a:pP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Diseño General</a:t>
            </a:r>
          </a:p>
          <a:p>
            <a:pPr lvl="1">
              <a:buBlip>
                <a:blip r:embed="rId3"/>
              </a:buBlip>
            </a:pP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Algoritmos de Cálculo</a:t>
            </a:r>
          </a:p>
          <a:p>
            <a:pPr lvl="1">
              <a:buBlip>
                <a:blip r:embed="rId3"/>
              </a:buBlip>
            </a:pP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Corrección Retroalimentada</a:t>
            </a:r>
          </a:p>
          <a:p>
            <a:pPr lvl="1">
              <a:buBlip>
                <a:blip r:embed="rId3"/>
              </a:buBlip>
            </a:pP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Divisor Inclinado</a:t>
            </a:r>
          </a:p>
          <a:p>
            <a:pPr lvl="1">
              <a:buBlip>
                <a:blip r:embed="rId3"/>
              </a:buBlip>
            </a:pP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Escalones suavizados</a:t>
            </a:r>
          </a:p>
          <a:p>
            <a:pPr lvl="1">
              <a:buBlip>
                <a:blip r:embed="rId3"/>
              </a:buBlip>
            </a:pP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Uniformidad de Fase</a:t>
            </a:r>
          </a:p>
          <a:p>
            <a:pPr>
              <a:buBlip>
                <a:blip r:embed="rId3"/>
              </a:buBlip>
            </a:pPr>
            <a:r>
              <a:rPr lang="es-CL" b="1" dirty="0" smtClean="0">
                <a:latin typeface="Times New Roman" pitchFamily="18" charset="0"/>
                <a:cs typeface="Times New Roman" pitchFamily="18" charset="0"/>
              </a:rPr>
              <a:t>Diseño de otros componentes</a:t>
            </a:r>
          </a:p>
          <a:p>
            <a:pPr lvl="1">
              <a:buBlip>
                <a:blip r:embed="rId3"/>
              </a:buBlip>
            </a:pP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Radiador</a:t>
            </a:r>
          </a:p>
          <a:p>
            <a:pPr lvl="1">
              <a:buBlip>
                <a:blip r:embed="rId3"/>
              </a:buBlip>
            </a:pP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Reflector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Pillbox</a:t>
            </a:r>
            <a:endParaRPr lang="es-CL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3"/>
              </a:buBlip>
            </a:pPr>
            <a:r>
              <a:rPr lang="es-CL" b="1" dirty="0" smtClean="0">
                <a:latin typeface="Times New Roman" pitchFamily="18" charset="0"/>
                <a:cs typeface="Times New Roman" pitchFamily="18" charset="0"/>
              </a:rPr>
              <a:t>Evaluación</a:t>
            </a:r>
          </a:p>
          <a:p>
            <a:pPr lvl="1">
              <a:buBlip>
                <a:blip r:embed="rId3"/>
              </a:buBlip>
            </a:pP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Divisor de Potencia</a:t>
            </a:r>
          </a:p>
          <a:p>
            <a:pPr lvl="1">
              <a:buBlip>
                <a:blip r:embed="rId3"/>
              </a:buBlip>
            </a:pP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Arreglo</a:t>
            </a:r>
          </a:p>
          <a:p>
            <a:pPr>
              <a:buBlip>
                <a:blip r:embed="rId3"/>
              </a:buBlip>
            </a:pPr>
            <a:r>
              <a:rPr lang="es-CL" b="1" dirty="0" smtClean="0">
                <a:latin typeface="Times New Roman" pitchFamily="18" charset="0"/>
                <a:cs typeface="Times New Roman" pitchFamily="18" charset="0"/>
              </a:rPr>
              <a:t>Conclusiones</a:t>
            </a:r>
          </a:p>
          <a:p>
            <a:pPr lvl="1">
              <a:buBlip>
                <a:blip r:embed="rId3"/>
              </a:buBlip>
            </a:pP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Sumario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Distribución de Taylor-n</a:t>
            </a:r>
          </a:p>
          <a:p>
            <a:endParaRPr lang="es-ES" u="sng" dirty="0"/>
          </a:p>
        </p:txBody>
      </p:sp>
      <p:pic>
        <p:nvPicPr>
          <p:cNvPr id="20482" name="Picture 2" descr="C:\Documents and Settings\Administrator\Desktop\TESIS\figures\teoria_taylor_patter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57298"/>
            <a:ext cx="9081988" cy="48106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Distribución de Taylor-n</a:t>
            </a:r>
          </a:p>
          <a:p>
            <a:endParaRPr lang="es-ES" u="sng" dirty="0"/>
          </a:p>
        </p:txBody>
      </p:sp>
      <p:pic>
        <p:nvPicPr>
          <p:cNvPr id="21506" name="Picture 2" descr="C:\Documents and Settings\Administrator\Desktop\TESIS\figures\teoria_taylor_aper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07863"/>
            <a:ext cx="9144000" cy="48434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642910" y="428604"/>
            <a:ext cx="692948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2"/>
              </a:buBlip>
            </a:pPr>
            <a:r>
              <a:rPr lang="es-CL" b="1" dirty="0" smtClean="0"/>
              <a:t>Introducción</a:t>
            </a:r>
          </a:p>
          <a:p>
            <a:pPr lvl="1">
              <a:buBlip>
                <a:blip r:embed="rId2"/>
              </a:buBlip>
            </a:pPr>
            <a:r>
              <a:rPr lang="es-CL" dirty="0" err="1" smtClean="0"/>
              <a:t>Broadcasting</a:t>
            </a:r>
            <a:r>
              <a:rPr lang="es-CL" dirty="0" smtClean="0"/>
              <a:t> Satelital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Los arreglos de Antenas</a:t>
            </a:r>
          </a:p>
          <a:p>
            <a:pPr>
              <a:buBlip>
                <a:blip r:embed="rId2"/>
              </a:buBlip>
            </a:pPr>
            <a:r>
              <a:rPr lang="es-CL" b="1" dirty="0" smtClean="0"/>
              <a:t>Herramientas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Squintless </a:t>
            </a:r>
            <a:r>
              <a:rPr lang="es-CL" dirty="0" err="1" smtClean="0"/>
              <a:t>feed</a:t>
            </a:r>
            <a:r>
              <a:rPr lang="es-CL" dirty="0" smtClean="0"/>
              <a:t> </a:t>
            </a:r>
            <a:r>
              <a:rPr lang="es-CL" dirty="0" err="1" smtClean="0"/>
              <a:t>technique</a:t>
            </a:r>
            <a:endParaRPr lang="es-CL" dirty="0" smtClean="0"/>
          </a:p>
          <a:p>
            <a:pPr lvl="1">
              <a:buBlip>
                <a:blip r:embed="rId2"/>
              </a:buBlip>
            </a:pPr>
            <a:r>
              <a:rPr lang="es-CL" dirty="0" smtClean="0"/>
              <a:t>Distribución de Apertura</a:t>
            </a:r>
          </a:p>
          <a:p>
            <a:pPr>
              <a:buBlip>
                <a:blip r:embed="rId2"/>
              </a:buBlip>
            </a:pPr>
            <a:r>
              <a:rPr lang="es-CL" b="1" dirty="0" smtClean="0"/>
              <a:t>Planteamiento del Problema</a:t>
            </a:r>
            <a:endParaRPr lang="es-CL" b="1" dirty="0" smtClean="0"/>
          </a:p>
          <a:p>
            <a:pPr>
              <a:buBlip>
                <a:blip r:embed="rId2"/>
              </a:buBlip>
            </a:pPr>
            <a:r>
              <a:rPr lang="es-CL" b="1" dirty="0" smtClean="0"/>
              <a:t>Diseño del Divisor de Potencia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Diseño General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Algoritmos de Cálculo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Corrección Retroalimentada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Divisor Inclinado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Escalones suavizados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Uniformidad de Fase</a:t>
            </a:r>
          </a:p>
          <a:p>
            <a:pPr>
              <a:buBlip>
                <a:blip r:embed="rId2"/>
              </a:buBlip>
            </a:pPr>
            <a:r>
              <a:rPr lang="es-CL" b="1" dirty="0" smtClean="0"/>
              <a:t>Diseño de otros componentes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Radiador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Reflector </a:t>
            </a:r>
            <a:r>
              <a:rPr lang="es-CL" dirty="0" err="1" smtClean="0"/>
              <a:t>Pillbox</a:t>
            </a:r>
            <a:endParaRPr lang="es-CL" dirty="0" smtClean="0"/>
          </a:p>
          <a:p>
            <a:pPr>
              <a:buBlip>
                <a:blip r:embed="rId2"/>
              </a:buBlip>
            </a:pPr>
            <a:r>
              <a:rPr lang="es-CL" b="1" dirty="0" smtClean="0"/>
              <a:t>Evaluación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Divisor de Potencia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Arreglo</a:t>
            </a:r>
          </a:p>
          <a:p>
            <a:pPr>
              <a:buBlip>
                <a:blip r:embed="rId2"/>
              </a:buBlip>
            </a:pPr>
            <a:r>
              <a:rPr lang="es-CL" b="1" dirty="0" smtClean="0"/>
              <a:t>Conclusiones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Sumario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Planteamiento del Problema</a:t>
            </a:r>
          </a:p>
          <a:p>
            <a:endParaRPr lang="es-ES" u="sng" dirty="0"/>
          </a:p>
        </p:txBody>
      </p:sp>
      <p:sp>
        <p:nvSpPr>
          <p:cNvPr id="7" name="6 CuadroTexto"/>
          <p:cNvSpPr txBox="1"/>
          <p:nvPr/>
        </p:nvSpPr>
        <p:spPr>
          <a:xfrm>
            <a:off x="714348" y="1142984"/>
            <a:ext cx="8001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En la actualidad no hay una gran disponibilidad de divisores de potencia para </a:t>
            </a:r>
            <a:r>
              <a:rPr lang="es-CL" dirty="0" smtClean="0"/>
              <a:t>arreglos planos</a:t>
            </a:r>
            <a:r>
              <a:rPr lang="es-CL" dirty="0"/>
              <a:t>,</a:t>
            </a:r>
            <a:r>
              <a:rPr lang="es-CL" dirty="0" smtClean="0"/>
              <a:t> </a:t>
            </a:r>
            <a:r>
              <a:rPr lang="es-CL" dirty="0"/>
              <a:t>que provean </a:t>
            </a:r>
            <a:r>
              <a:rPr lang="es-CL" dirty="0" smtClean="0"/>
              <a:t>características </a:t>
            </a:r>
            <a:r>
              <a:rPr lang="es-CL" dirty="0"/>
              <a:t>de bajas perdidas, bajas </a:t>
            </a:r>
            <a:r>
              <a:rPr lang="es-CL" dirty="0" smtClean="0"/>
              <a:t>reflexiones</a:t>
            </a:r>
            <a:r>
              <a:rPr lang="es-CL" dirty="0"/>
              <a:t>, gran respuesta </a:t>
            </a:r>
            <a:r>
              <a:rPr lang="es-CL" dirty="0" smtClean="0"/>
              <a:t>en ancho </a:t>
            </a:r>
            <a:r>
              <a:rPr lang="es-CL" dirty="0"/>
              <a:t>de </a:t>
            </a:r>
            <a:r>
              <a:rPr lang="es-CL" dirty="0" smtClean="0"/>
              <a:t>banda.</a:t>
            </a:r>
          </a:p>
          <a:p>
            <a:endParaRPr lang="es-CL" dirty="0"/>
          </a:p>
          <a:p>
            <a:r>
              <a:rPr lang="es-CL" dirty="0" smtClean="0"/>
              <a:t>Un arreglo de antenas es generalmente más costoso que un</a:t>
            </a:r>
          </a:p>
          <a:p>
            <a:endParaRPr lang="es-CL" dirty="0"/>
          </a:p>
          <a:p>
            <a:r>
              <a:rPr lang="es-ES" dirty="0" smtClean="0"/>
              <a:t>Es </a:t>
            </a:r>
            <a:r>
              <a:rPr lang="es-ES" dirty="0"/>
              <a:t>importante </a:t>
            </a:r>
            <a:r>
              <a:rPr lang="es-ES" dirty="0" smtClean="0"/>
              <a:t>diseñar </a:t>
            </a:r>
            <a:r>
              <a:rPr lang="es-ES" dirty="0"/>
              <a:t>un modelo medianamente </a:t>
            </a:r>
            <a:r>
              <a:rPr lang="es-ES" dirty="0" smtClean="0"/>
              <a:t>económico </a:t>
            </a:r>
            <a:r>
              <a:rPr lang="es-ES" dirty="0"/>
              <a:t>de un divisor de </a:t>
            </a:r>
            <a:r>
              <a:rPr lang="es-ES" dirty="0" smtClean="0"/>
              <a:t>potencia,</a:t>
            </a:r>
            <a:r>
              <a:rPr lang="es-CL" dirty="0" smtClean="0"/>
              <a:t>para </a:t>
            </a:r>
            <a:r>
              <a:rPr lang="es-CL" dirty="0"/>
              <a:t>arreglos planos de antenas, ya sean circulares o rectangulares</a:t>
            </a:r>
            <a:r>
              <a:rPr lang="es-CL" dirty="0" smtClean="0"/>
              <a:t>.</a:t>
            </a:r>
          </a:p>
          <a:p>
            <a:endParaRPr lang="es-CL" dirty="0"/>
          </a:p>
          <a:p>
            <a:r>
              <a:rPr lang="es-CL" dirty="0"/>
              <a:t>Para este </a:t>
            </a:r>
            <a:r>
              <a:rPr lang="es-CL" dirty="0" smtClean="0"/>
              <a:t>fin</a:t>
            </a:r>
            <a:r>
              <a:rPr lang="es-CL" dirty="0"/>
              <a:t>, el proyecto busca sacar provecho del alimentador tipo squintless, y crear </a:t>
            </a:r>
            <a:r>
              <a:rPr lang="es-CL" dirty="0" smtClean="0"/>
              <a:t>una versión </a:t>
            </a:r>
            <a:r>
              <a:rPr lang="es-CL" dirty="0"/>
              <a:t>de este divisor, para arreglos planos</a:t>
            </a:r>
            <a:r>
              <a:rPr lang="es-CL" dirty="0" smtClean="0"/>
              <a:t>.</a:t>
            </a:r>
          </a:p>
          <a:p>
            <a:endParaRPr lang="es-C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Hipótesis de Trabajo</a:t>
            </a:r>
          </a:p>
          <a:p>
            <a:endParaRPr lang="es-ES" u="sng" dirty="0"/>
          </a:p>
        </p:txBody>
      </p:sp>
      <p:sp>
        <p:nvSpPr>
          <p:cNvPr id="7" name="6 CuadroTexto"/>
          <p:cNvSpPr txBox="1"/>
          <p:nvPr/>
        </p:nvSpPr>
        <p:spPr>
          <a:xfrm>
            <a:off x="714348" y="1214422"/>
            <a:ext cx="80010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CL" dirty="0" smtClean="0"/>
              <a:t>Diseñar </a:t>
            </a:r>
            <a:r>
              <a:rPr lang="es-CL" dirty="0"/>
              <a:t>y realizar un divisor de potencia en </a:t>
            </a:r>
            <a:r>
              <a:rPr lang="es-CL" dirty="0" smtClean="0"/>
              <a:t>guía </a:t>
            </a:r>
            <a:r>
              <a:rPr lang="es-CL" dirty="0"/>
              <a:t>de ondas, para arreglos planos</a:t>
            </a:r>
            <a:r>
              <a:rPr lang="es-CL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s-CL" dirty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Investigar técnicas </a:t>
            </a:r>
            <a:r>
              <a:rPr lang="es-ES" dirty="0"/>
              <a:t>de </a:t>
            </a:r>
            <a:r>
              <a:rPr lang="es-ES" dirty="0" smtClean="0"/>
              <a:t>distribución </a:t>
            </a:r>
            <a:r>
              <a:rPr lang="es-ES" dirty="0"/>
              <a:t>de apertura</a:t>
            </a:r>
            <a:r>
              <a:rPr lang="es-E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s-ES" dirty="0"/>
          </a:p>
          <a:p>
            <a:pPr>
              <a:buFont typeface="Arial" pitchFamily="34" charset="0"/>
              <a:buChar char="•"/>
            </a:pPr>
            <a:r>
              <a:rPr lang="es-CL" dirty="0"/>
              <a:t>Implementar en forma correcta la </a:t>
            </a:r>
            <a:r>
              <a:rPr lang="es-CL" dirty="0" smtClean="0"/>
              <a:t>distribución </a:t>
            </a:r>
            <a:r>
              <a:rPr lang="es-CL" dirty="0"/>
              <a:t>de apertura en el divisor de potencia</a:t>
            </a:r>
            <a:r>
              <a:rPr lang="es-CL" dirty="0" smtClean="0"/>
              <a:t>.</a:t>
            </a:r>
          </a:p>
          <a:p>
            <a:endParaRPr lang="es-CL" dirty="0"/>
          </a:p>
          <a:p>
            <a:pPr>
              <a:buFont typeface="Arial" pitchFamily="34" charset="0"/>
              <a:buChar char="•"/>
            </a:pPr>
            <a:r>
              <a:rPr lang="es-CL" dirty="0"/>
              <a:t>Incorporar la </a:t>
            </a:r>
            <a:r>
              <a:rPr lang="es-CL" dirty="0" smtClean="0"/>
              <a:t>característica </a:t>
            </a:r>
            <a:r>
              <a:rPr lang="es-CL" dirty="0"/>
              <a:t>de </a:t>
            </a:r>
            <a:r>
              <a:rPr lang="es-CL" dirty="0" smtClean="0"/>
              <a:t>alimentación squintless, </a:t>
            </a:r>
            <a:r>
              <a:rPr lang="es-CL" dirty="0"/>
              <a:t>para tener mayor ancho de </a:t>
            </a:r>
            <a:r>
              <a:rPr lang="es-CL" dirty="0" smtClean="0"/>
              <a:t>banda </a:t>
            </a:r>
            <a:r>
              <a:rPr lang="es-ES" dirty="0" smtClean="0"/>
              <a:t>en </a:t>
            </a:r>
            <a:r>
              <a:rPr lang="es-ES" dirty="0"/>
              <a:t>el divisor.</a:t>
            </a:r>
          </a:p>
          <a:p>
            <a:pPr>
              <a:buFont typeface="Arial" pitchFamily="34" charset="0"/>
              <a:buChar char="•"/>
            </a:pPr>
            <a:endParaRPr lang="es-CL" dirty="0" smtClean="0"/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Implementar técnicas </a:t>
            </a:r>
            <a:r>
              <a:rPr lang="es-CL" dirty="0"/>
              <a:t>de </a:t>
            </a:r>
            <a:r>
              <a:rPr lang="es-CL" dirty="0" smtClean="0"/>
              <a:t>corrección </a:t>
            </a:r>
            <a:r>
              <a:rPr lang="es-CL" dirty="0"/>
              <a:t>y mejoramiento de las </a:t>
            </a:r>
            <a:r>
              <a:rPr lang="es-CL" dirty="0" smtClean="0"/>
              <a:t>características </a:t>
            </a:r>
            <a:r>
              <a:rPr lang="es-CL" dirty="0"/>
              <a:t>del divisor</a:t>
            </a:r>
            <a:r>
              <a:rPr lang="es-CL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s-CL" dirty="0"/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Diseñar </a:t>
            </a:r>
            <a:r>
              <a:rPr lang="es-CL" dirty="0"/>
              <a:t>elementos radiadores para el divisor, y </a:t>
            </a:r>
            <a:r>
              <a:rPr lang="es-CL" dirty="0" smtClean="0"/>
              <a:t>diseñar </a:t>
            </a:r>
            <a:r>
              <a:rPr lang="es-CL" dirty="0"/>
              <a:t>el arreglo de antenas obtenido </a:t>
            </a:r>
            <a:r>
              <a:rPr lang="es-CL" dirty="0" smtClean="0"/>
              <a:t>con ambos</a:t>
            </a:r>
            <a:r>
              <a:rPr lang="es-CL" dirty="0"/>
              <a:t>. </a:t>
            </a:r>
            <a:endParaRPr lang="es-CL" dirty="0" smtClean="0"/>
          </a:p>
          <a:p>
            <a:pPr>
              <a:buFont typeface="Arial" pitchFamily="34" charset="0"/>
              <a:buChar char="•"/>
            </a:pPr>
            <a:endParaRPr lang="es-CL" dirty="0"/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Simular </a:t>
            </a:r>
            <a:r>
              <a:rPr lang="es-CL" dirty="0"/>
              <a:t>el comportamiento esta antena</a:t>
            </a:r>
            <a:r>
              <a:rPr lang="es-CL" dirty="0" smtClean="0"/>
              <a:t>.</a:t>
            </a:r>
          </a:p>
          <a:p>
            <a:endParaRPr lang="es-CL" dirty="0"/>
          </a:p>
          <a:p>
            <a:pPr>
              <a:buFont typeface="Arial" pitchFamily="34" charset="0"/>
              <a:buChar char="•"/>
            </a:pPr>
            <a:r>
              <a:rPr lang="es-CL" dirty="0"/>
              <a:t>Los resultados </a:t>
            </a:r>
            <a:r>
              <a:rPr lang="es-CL" dirty="0" smtClean="0"/>
              <a:t>serán </a:t>
            </a:r>
            <a:r>
              <a:rPr lang="es-CL" dirty="0"/>
              <a:t>simulados utilizando el software </a:t>
            </a:r>
            <a:r>
              <a:rPr lang="es-CL" dirty="0" smtClean="0"/>
              <a:t>de simulación HFSS.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Objetivos</a:t>
            </a:r>
          </a:p>
          <a:p>
            <a:endParaRPr lang="es-ES" u="sng" dirty="0"/>
          </a:p>
        </p:txBody>
      </p:sp>
      <p:sp>
        <p:nvSpPr>
          <p:cNvPr id="7" name="6 CuadroTexto"/>
          <p:cNvSpPr txBox="1"/>
          <p:nvPr/>
        </p:nvSpPr>
        <p:spPr>
          <a:xfrm>
            <a:off x="714348" y="1428736"/>
            <a:ext cx="80010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Buena </a:t>
            </a:r>
            <a:r>
              <a:rPr lang="es-CL" dirty="0" smtClean="0"/>
              <a:t>característica </a:t>
            </a:r>
            <a:r>
              <a:rPr lang="es-CL" dirty="0"/>
              <a:t>de </a:t>
            </a:r>
            <a:r>
              <a:rPr lang="es-CL" dirty="0" smtClean="0"/>
              <a:t>reflexión </a:t>
            </a:r>
            <a:r>
              <a:rPr lang="es-CL" dirty="0"/>
              <a:t>en frecuencia en Banda Ancha. Se pretende alcanzar </a:t>
            </a:r>
            <a:r>
              <a:rPr lang="es-CL" dirty="0" smtClean="0"/>
              <a:t>un funcionamiento </a:t>
            </a:r>
            <a:r>
              <a:rPr lang="es-CL" dirty="0"/>
              <a:t>en un </a:t>
            </a:r>
            <a:r>
              <a:rPr lang="es-CL" dirty="0" smtClean="0"/>
              <a:t>mínimo </a:t>
            </a:r>
            <a:r>
              <a:rPr lang="es-CL" dirty="0"/>
              <a:t>de ancho de banda de un 20% sobre la frecuencia </a:t>
            </a:r>
            <a:r>
              <a:rPr lang="es-CL" dirty="0" smtClean="0"/>
              <a:t>central. Sin </a:t>
            </a:r>
            <a:r>
              <a:rPr lang="es-CL" dirty="0"/>
              <a:t>embargo, se </a:t>
            </a:r>
            <a:r>
              <a:rPr lang="es-CL" dirty="0" smtClean="0"/>
              <a:t>diseñará </a:t>
            </a:r>
            <a:r>
              <a:rPr lang="es-CL" dirty="0"/>
              <a:t>y </a:t>
            </a:r>
            <a:r>
              <a:rPr lang="es-CL" dirty="0" smtClean="0"/>
              <a:t>medirá </a:t>
            </a:r>
            <a:r>
              <a:rPr lang="es-CL" dirty="0"/>
              <a:t>en un rango de 30 </a:t>
            </a:r>
            <a:r>
              <a:rPr lang="es-CL" dirty="0" smtClean="0"/>
              <a:t>%.</a:t>
            </a:r>
          </a:p>
          <a:p>
            <a:endParaRPr lang="es-CL" dirty="0"/>
          </a:p>
          <a:p>
            <a:r>
              <a:rPr lang="es-CL" dirty="0" smtClean="0"/>
              <a:t>El diseño </a:t>
            </a:r>
            <a:r>
              <a:rPr lang="es-CL" dirty="0"/>
              <a:t>debe ser </a:t>
            </a:r>
            <a:r>
              <a:rPr lang="es-CL" dirty="0" smtClean="0"/>
              <a:t>flexible </a:t>
            </a:r>
            <a:r>
              <a:rPr lang="es-CL" dirty="0"/>
              <a:t>para poder implementar una cierta </a:t>
            </a:r>
            <a:r>
              <a:rPr lang="es-CL" dirty="0" smtClean="0"/>
              <a:t>distribución </a:t>
            </a:r>
            <a:r>
              <a:rPr lang="es-CL" dirty="0"/>
              <a:t>de </a:t>
            </a:r>
            <a:r>
              <a:rPr lang="es-CL" dirty="0" smtClean="0"/>
              <a:t>amplitud controlando parámetros </a:t>
            </a:r>
            <a:r>
              <a:rPr lang="es-CL" dirty="0"/>
              <a:t>de la </a:t>
            </a:r>
            <a:r>
              <a:rPr lang="es-CL" dirty="0" smtClean="0"/>
              <a:t>construcción.</a:t>
            </a:r>
          </a:p>
          <a:p>
            <a:endParaRPr lang="es-CL" dirty="0"/>
          </a:p>
          <a:p>
            <a:r>
              <a:rPr lang="es-CL" dirty="0"/>
              <a:t>Debe presentar un nivel de </a:t>
            </a:r>
            <a:r>
              <a:rPr lang="es-CL" dirty="0" smtClean="0"/>
              <a:t>lóbulos </a:t>
            </a:r>
            <a:r>
              <a:rPr lang="es-CL" dirty="0"/>
              <a:t>laterales de </a:t>
            </a:r>
            <a:r>
              <a:rPr lang="es-CL" dirty="0" smtClean="0"/>
              <a:t>30dB. </a:t>
            </a:r>
          </a:p>
          <a:p>
            <a:endParaRPr lang="es-CL" dirty="0"/>
          </a:p>
          <a:p>
            <a:r>
              <a:rPr lang="es-CL" dirty="0" smtClean="0"/>
              <a:t>Debe </a:t>
            </a:r>
            <a:r>
              <a:rPr lang="es-CL" dirty="0"/>
              <a:t>tener un ancho de haz muy </a:t>
            </a:r>
            <a:r>
              <a:rPr lang="es-CL" dirty="0" smtClean="0"/>
              <a:t>delgado.</a:t>
            </a:r>
          </a:p>
          <a:p>
            <a:endParaRPr lang="es-CL" dirty="0"/>
          </a:p>
          <a:p>
            <a:r>
              <a:rPr lang="es-CL" dirty="0" smtClean="0"/>
              <a:t>Bajas </a:t>
            </a:r>
            <a:r>
              <a:rPr lang="es-CL" dirty="0"/>
              <a:t>perdidas de retorno, y de </a:t>
            </a:r>
            <a:r>
              <a:rPr lang="es-CL" dirty="0" smtClean="0"/>
              <a:t>inserción.</a:t>
            </a:r>
          </a:p>
          <a:p>
            <a:endParaRPr lang="es-CL" dirty="0"/>
          </a:p>
          <a:p>
            <a:r>
              <a:rPr lang="es-CL" dirty="0"/>
              <a:t>Debe tener un costo de </a:t>
            </a:r>
            <a:r>
              <a:rPr lang="es-CL" dirty="0" smtClean="0"/>
              <a:t>construcción económico.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42910" y="428604"/>
            <a:ext cx="692948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2"/>
              </a:buBlip>
            </a:pPr>
            <a:r>
              <a:rPr lang="es-CL" b="1" dirty="0" smtClean="0"/>
              <a:t>Introducción</a:t>
            </a:r>
          </a:p>
          <a:p>
            <a:pPr lvl="1">
              <a:buBlip>
                <a:blip r:embed="rId2"/>
              </a:buBlip>
            </a:pPr>
            <a:r>
              <a:rPr lang="es-CL" dirty="0" err="1" smtClean="0"/>
              <a:t>Broadcasting</a:t>
            </a:r>
            <a:r>
              <a:rPr lang="es-CL" dirty="0" smtClean="0"/>
              <a:t> Satelital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Los arreglos de Antenas</a:t>
            </a:r>
          </a:p>
          <a:p>
            <a:pPr>
              <a:buBlip>
                <a:blip r:embed="rId2"/>
              </a:buBlip>
            </a:pPr>
            <a:r>
              <a:rPr lang="es-CL" b="1" dirty="0" smtClean="0"/>
              <a:t>Herramientas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Squintless </a:t>
            </a:r>
            <a:r>
              <a:rPr lang="es-CL" dirty="0" err="1" smtClean="0"/>
              <a:t>feed</a:t>
            </a:r>
            <a:r>
              <a:rPr lang="es-CL" dirty="0" smtClean="0"/>
              <a:t> </a:t>
            </a:r>
            <a:r>
              <a:rPr lang="es-CL" dirty="0" err="1" smtClean="0"/>
              <a:t>technique</a:t>
            </a:r>
            <a:endParaRPr lang="es-CL" dirty="0" smtClean="0"/>
          </a:p>
          <a:p>
            <a:pPr lvl="1">
              <a:buBlip>
                <a:blip r:embed="rId2"/>
              </a:buBlip>
            </a:pPr>
            <a:r>
              <a:rPr lang="es-CL" dirty="0" smtClean="0"/>
              <a:t>Distribución de Apertura</a:t>
            </a:r>
          </a:p>
          <a:p>
            <a:pPr>
              <a:buBlip>
                <a:blip r:embed="rId2"/>
              </a:buBlip>
            </a:pPr>
            <a:r>
              <a:rPr lang="es-CL" b="1" dirty="0" smtClean="0"/>
              <a:t>Planteamiento del Problema</a:t>
            </a:r>
            <a:endParaRPr lang="es-CL" b="1" dirty="0" smtClean="0"/>
          </a:p>
          <a:p>
            <a:pPr>
              <a:buBlip>
                <a:blip r:embed="rId2"/>
              </a:buBlip>
            </a:pPr>
            <a:r>
              <a:rPr lang="es-CL" b="1" dirty="0" smtClean="0"/>
              <a:t>Diseño del Divisor de Potencia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Diseño General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Algoritmos de Cálculo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Corrección Retroalimentada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Divisor Inclinado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Escalones suavizados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Uniformidad de Fase</a:t>
            </a:r>
          </a:p>
          <a:p>
            <a:pPr>
              <a:buBlip>
                <a:blip r:embed="rId2"/>
              </a:buBlip>
            </a:pPr>
            <a:r>
              <a:rPr lang="es-CL" b="1" dirty="0" smtClean="0"/>
              <a:t>Diseño de otros componentes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Radiador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Reflector </a:t>
            </a:r>
            <a:r>
              <a:rPr lang="es-CL" dirty="0" err="1" smtClean="0"/>
              <a:t>Pillbox</a:t>
            </a:r>
            <a:endParaRPr lang="es-CL" dirty="0" smtClean="0"/>
          </a:p>
          <a:p>
            <a:pPr>
              <a:buBlip>
                <a:blip r:embed="rId2"/>
              </a:buBlip>
            </a:pPr>
            <a:r>
              <a:rPr lang="es-CL" b="1" dirty="0" smtClean="0"/>
              <a:t>Evaluación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Divisor de Potencia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Arreglo</a:t>
            </a:r>
          </a:p>
          <a:p>
            <a:pPr>
              <a:buBlip>
                <a:blip r:embed="rId2"/>
              </a:buBlip>
            </a:pPr>
            <a:r>
              <a:rPr lang="es-CL" b="1" dirty="0" smtClean="0"/>
              <a:t>Conclusiones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Sumario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Diseño General</a:t>
            </a:r>
            <a:endParaRPr lang="es-ES" u="sng" dirty="0"/>
          </a:p>
        </p:txBody>
      </p:sp>
      <p:sp>
        <p:nvSpPr>
          <p:cNvPr id="7" name="6 CuadroTexto"/>
          <p:cNvSpPr txBox="1"/>
          <p:nvPr/>
        </p:nvSpPr>
        <p:spPr>
          <a:xfrm>
            <a:off x="714348" y="1000108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Se elige una propuesta de diseño de un arreglo de antenas de apertura rectangular, que utilizará el divisor de potencia en guía de ondas rectangulares muy anchas.</a:t>
            </a:r>
          </a:p>
          <a:p>
            <a:endParaRPr lang="es-CL" dirty="0"/>
          </a:p>
        </p:txBody>
      </p:sp>
      <p:pic>
        <p:nvPicPr>
          <p:cNvPr id="12290" name="Picture 2" descr="C:\Documents and Settings\Administrator\Desktop\TESIS\figures\desarrollo_rectangular_paramet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5992"/>
            <a:ext cx="9144000" cy="22027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Diseño General</a:t>
            </a:r>
            <a:endParaRPr lang="es-ES" u="sng" dirty="0"/>
          </a:p>
        </p:txBody>
      </p:sp>
      <p:sp>
        <p:nvSpPr>
          <p:cNvPr id="7" name="6 CuadroTexto"/>
          <p:cNvSpPr txBox="1"/>
          <p:nvPr/>
        </p:nvSpPr>
        <p:spPr>
          <a:xfrm>
            <a:off x="714348" y="1000108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El divisor ancho es previamente alimentado por un reflector </a:t>
            </a:r>
            <a:r>
              <a:rPr lang="es-CL" dirty="0" err="1" smtClean="0"/>
              <a:t>pillbox</a:t>
            </a:r>
            <a:endParaRPr lang="es-CL" dirty="0" smtClean="0"/>
          </a:p>
          <a:p>
            <a:endParaRPr lang="es-CL" dirty="0"/>
          </a:p>
        </p:txBody>
      </p:sp>
      <p:pic>
        <p:nvPicPr>
          <p:cNvPr id="14338" name="Picture 2" descr="C:\Documents and Settings\Administrator\Desktop\TESIS\figures\desarrollo_rectangular_pillbo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349" y="1884363"/>
            <a:ext cx="7846955" cy="44735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Diseño General</a:t>
            </a:r>
            <a:endParaRPr lang="es-ES" u="sng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142984"/>
            <a:ext cx="80295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</a:t>
            </a:r>
            <a:r>
              <a:rPr lang="es-CL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Planteamiento del Problema          Herramientas           Diseño           Otros elementos           Evaluación            Conclusiones</a:t>
            </a:r>
            <a:endParaRPr lang="es-CL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42910" y="428604"/>
            <a:ext cx="692948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2"/>
              </a:buBlip>
            </a:pPr>
            <a:r>
              <a:rPr lang="es-CL" b="1" dirty="0" smtClean="0"/>
              <a:t>Introducción</a:t>
            </a:r>
          </a:p>
          <a:p>
            <a:pPr lvl="1">
              <a:buBlip>
                <a:blip r:embed="rId2"/>
              </a:buBlip>
            </a:pPr>
            <a:r>
              <a:rPr lang="es-CL" dirty="0" err="1" smtClean="0"/>
              <a:t>Broadcasting</a:t>
            </a:r>
            <a:r>
              <a:rPr lang="es-CL" dirty="0" smtClean="0"/>
              <a:t> Satelital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Los arreglos de Antenas</a:t>
            </a:r>
          </a:p>
          <a:p>
            <a:pPr>
              <a:buBlip>
                <a:blip r:embed="rId2"/>
              </a:buBlip>
            </a:pPr>
            <a:r>
              <a:rPr lang="es-CL" b="1" dirty="0" smtClean="0"/>
              <a:t>Herramientas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Squintless </a:t>
            </a:r>
            <a:r>
              <a:rPr lang="es-CL" dirty="0" err="1" smtClean="0"/>
              <a:t>feed</a:t>
            </a:r>
            <a:r>
              <a:rPr lang="es-CL" dirty="0" smtClean="0"/>
              <a:t> </a:t>
            </a:r>
            <a:r>
              <a:rPr lang="es-CL" dirty="0" err="1" smtClean="0"/>
              <a:t>technique</a:t>
            </a:r>
            <a:endParaRPr lang="es-CL" dirty="0" smtClean="0"/>
          </a:p>
          <a:p>
            <a:pPr lvl="1">
              <a:buBlip>
                <a:blip r:embed="rId2"/>
              </a:buBlip>
            </a:pPr>
            <a:r>
              <a:rPr lang="es-CL" dirty="0" smtClean="0"/>
              <a:t>Distribución de Apertura</a:t>
            </a:r>
          </a:p>
          <a:p>
            <a:pPr>
              <a:buBlip>
                <a:blip r:embed="rId2"/>
              </a:buBlip>
            </a:pPr>
            <a:r>
              <a:rPr lang="es-CL" b="1" dirty="0" smtClean="0"/>
              <a:t>Planteamiento del Problema</a:t>
            </a:r>
            <a:endParaRPr lang="es-CL" b="1" dirty="0" smtClean="0"/>
          </a:p>
          <a:p>
            <a:pPr>
              <a:buBlip>
                <a:blip r:embed="rId2"/>
              </a:buBlip>
            </a:pPr>
            <a:r>
              <a:rPr lang="es-CL" b="1" dirty="0" smtClean="0"/>
              <a:t>Diseño del Divisor de Potencia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Diseño General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Algoritmos de Cálculo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Corrección Retroalimentada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Divisor Inclinado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Escalones suavizados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Uniformidad de Fase</a:t>
            </a:r>
          </a:p>
          <a:p>
            <a:pPr>
              <a:buBlip>
                <a:blip r:embed="rId2"/>
              </a:buBlip>
            </a:pPr>
            <a:r>
              <a:rPr lang="es-CL" b="1" dirty="0" smtClean="0"/>
              <a:t>Diseño de otros componentes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Radiador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Reflector </a:t>
            </a:r>
            <a:r>
              <a:rPr lang="es-CL" dirty="0" err="1" smtClean="0"/>
              <a:t>Pillbox</a:t>
            </a:r>
            <a:endParaRPr lang="es-CL" dirty="0" smtClean="0"/>
          </a:p>
          <a:p>
            <a:pPr>
              <a:buBlip>
                <a:blip r:embed="rId2"/>
              </a:buBlip>
            </a:pPr>
            <a:r>
              <a:rPr lang="es-CL" b="1" dirty="0" smtClean="0"/>
              <a:t>Evaluación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Divisor de Potencia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Arreglo</a:t>
            </a:r>
          </a:p>
          <a:p>
            <a:pPr>
              <a:buBlip>
                <a:blip r:embed="rId2"/>
              </a:buBlip>
            </a:pPr>
            <a:r>
              <a:rPr lang="es-CL" b="1" dirty="0" smtClean="0"/>
              <a:t>Conclusiones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Sumario</a:t>
            </a:r>
            <a:endParaRPr lang="es-E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Diseño General</a:t>
            </a:r>
            <a:endParaRPr lang="es-ES" u="sng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142984"/>
            <a:ext cx="80295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Diseño General</a:t>
            </a:r>
            <a:endParaRPr lang="es-ES" u="sng" dirty="0"/>
          </a:p>
        </p:txBody>
      </p:sp>
      <p:pic>
        <p:nvPicPr>
          <p:cNvPr id="16386" name="Picture 2" descr="C:\Documents and Settings\Administrator\Desktop\TESIS\figures\desarrollo_divider_paramet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714488"/>
            <a:ext cx="8442527" cy="3825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Diseño General</a:t>
            </a:r>
            <a:endParaRPr lang="es-ES" u="sng" dirty="0"/>
          </a:p>
        </p:txBody>
      </p:sp>
      <p:sp>
        <p:nvSpPr>
          <p:cNvPr id="5" name="4 Rectángulo"/>
          <p:cNvSpPr/>
          <p:nvPr/>
        </p:nvSpPr>
        <p:spPr>
          <a:xfrm>
            <a:off x="285720" y="1214422"/>
            <a:ext cx="842968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d: Distancia entre los elementos del arreglo, transversal a las </a:t>
            </a:r>
            <a:r>
              <a:rPr lang="es-ES" dirty="0" smtClean="0"/>
              <a:t>guías </a:t>
            </a:r>
            <a:r>
              <a:rPr lang="es-ES" dirty="0"/>
              <a:t>de onda </a:t>
            </a:r>
            <a:r>
              <a:rPr lang="es-ES" dirty="0" smtClean="0"/>
              <a:t>rectangulares anchas.</a:t>
            </a:r>
          </a:p>
          <a:p>
            <a:endParaRPr lang="es-ES" dirty="0"/>
          </a:p>
          <a:p>
            <a:r>
              <a:rPr lang="el-GR" dirty="0" smtClean="0"/>
              <a:t>α</a:t>
            </a:r>
            <a:r>
              <a:rPr lang="es-ES" dirty="0" smtClean="0"/>
              <a:t>: </a:t>
            </a:r>
            <a:r>
              <a:rPr lang="es-ES" dirty="0"/>
              <a:t>Angulo de </a:t>
            </a:r>
            <a:r>
              <a:rPr lang="es-ES" dirty="0" smtClean="0"/>
              <a:t>inclinación </a:t>
            </a:r>
            <a:r>
              <a:rPr lang="es-ES" dirty="0"/>
              <a:t>del divisor de potencia tipo </a:t>
            </a:r>
            <a:r>
              <a:rPr lang="es-ES" dirty="0" smtClean="0"/>
              <a:t>squintless.</a:t>
            </a:r>
          </a:p>
          <a:p>
            <a:endParaRPr lang="es-ES" dirty="0"/>
          </a:p>
          <a:p>
            <a:r>
              <a:rPr lang="es-CL" dirty="0" smtClean="0"/>
              <a:t>B</a:t>
            </a:r>
            <a:r>
              <a:rPr lang="es-CL" dirty="0"/>
              <a:t>: Altura de la </a:t>
            </a:r>
            <a:r>
              <a:rPr lang="es-CL" dirty="0" smtClean="0"/>
              <a:t>guía </a:t>
            </a:r>
            <a:r>
              <a:rPr lang="es-CL" dirty="0"/>
              <a:t>de onda, en el </a:t>
            </a:r>
            <a:r>
              <a:rPr lang="es-CL" dirty="0" smtClean="0"/>
              <a:t>reflector </a:t>
            </a:r>
            <a:r>
              <a:rPr lang="es-CL" dirty="0" err="1"/>
              <a:t>pillbox</a:t>
            </a:r>
            <a:r>
              <a:rPr lang="es-CL" dirty="0"/>
              <a:t> y a la entrada de divisor squintless</a:t>
            </a:r>
            <a:r>
              <a:rPr lang="es-CL" dirty="0" smtClean="0"/>
              <a:t>.</a:t>
            </a:r>
          </a:p>
          <a:p>
            <a:endParaRPr lang="es-CL" dirty="0"/>
          </a:p>
          <a:p>
            <a:r>
              <a:rPr lang="es-CL" dirty="0"/>
              <a:t>c: Distancia entre los divisores de potencia. Corresponde </a:t>
            </a:r>
            <a:r>
              <a:rPr lang="es-CL" dirty="0" smtClean="0"/>
              <a:t>también </a:t>
            </a:r>
            <a:r>
              <a:rPr lang="es-CL" dirty="0"/>
              <a:t>al largo de cada step</a:t>
            </a:r>
          </a:p>
          <a:p>
            <a:r>
              <a:rPr lang="es-ES" dirty="0"/>
              <a:t>divisor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CL" dirty="0" err="1"/>
              <a:t>bp</a:t>
            </a:r>
            <a:r>
              <a:rPr lang="es-CL" dirty="0"/>
              <a:t>: Ventana de apertura para la </a:t>
            </a:r>
            <a:r>
              <a:rPr lang="es-CL" dirty="0" smtClean="0"/>
              <a:t>inserción </a:t>
            </a:r>
            <a:r>
              <a:rPr lang="es-CL" dirty="0"/>
              <a:t>de potencia hacia las </a:t>
            </a:r>
            <a:r>
              <a:rPr lang="es-CL" dirty="0" smtClean="0"/>
              <a:t>guías </a:t>
            </a:r>
            <a:r>
              <a:rPr lang="es-CL" dirty="0"/>
              <a:t>alimentadoras</a:t>
            </a:r>
            <a:r>
              <a:rPr lang="es-CL" dirty="0" smtClean="0"/>
              <a:t>.</a:t>
            </a:r>
          </a:p>
          <a:p>
            <a:endParaRPr lang="es-CL" dirty="0"/>
          </a:p>
          <a:p>
            <a:r>
              <a:rPr lang="es-ES" dirty="0"/>
              <a:t>bs: </a:t>
            </a:r>
            <a:r>
              <a:rPr lang="es-ES" dirty="0" smtClean="0"/>
              <a:t>Tamaño </a:t>
            </a:r>
            <a:r>
              <a:rPr lang="es-ES" dirty="0"/>
              <a:t>de la cavidad de la </a:t>
            </a:r>
            <a:r>
              <a:rPr lang="es-ES" dirty="0" smtClean="0"/>
              <a:t>guía </a:t>
            </a:r>
            <a:r>
              <a:rPr lang="es-ES" dirty="0"/>
              <a:t>de onda alimentadora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err="1"/>
              <a:t>bi</a:t>
            </a:r>
            <a:r>
              <a:rPr lang="es-ES" dirty="0"/>
              <a:t>: Altura de gua principal (altura del </a:t>
            </a:r>
            <a:r>
              <a:rPr lang="es-ES" dirty="0" smtClean="0"/>
              <a:t>escalón) después del i-</a:t>
            </a:r>
            <a:r>
              <a:rPr lang="es-ES" dirty="0" err="1" smtClean="0"/>
              <a:t>esimo</a:t>
            </a:r>
            <a:r>
              <a:rPr lang="es-ES" dirty="0" smtClean="0"/>
              <a:t> divisor.</a:t>
            </a:r>
          </a:p>
          <a:p>
            <a:endParaRPr lang="es-ES" dirty="0"/>
          </a:p>
          <a:p>
            <a:r>
              <a:rPr lang="es-ES" dirty="0"/>
              <a:t>t: Ancho de pared </a:t>
            </a:r>
            <a:r>
              <a:rPr lang="es-ES" dirty="0" smtClean="0"/>
              <a:t>metálica </a:t>
            </a:r>
            <a:r>
              <a:rPr lang="es-ES" dirty="0"/>
              <a:t>entre guas alimentadoras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CL" dirty="0"/>
              <a:t>T: Ancho de pared </a:t>
            </a:r>
            <a:r>
              <a:rPr lang="es-CL" dirty="0" smtClean="0"/>
              <a:t>metálica </a:t>
            </a:r>
            <a:r>
              <a:rPr lang="es-CL" dirty="0"/>
              <a:t>en gua de onda del </a:t>
            </a:r>
            <a:r>
              <a:rPr lang="es-CL" dirty="0" smtClean="0"/>
              <a:t>reflector </a:t>
            </a:r>
            <a:r>
              <a:rPr lang="es-CL" dirty="0" err="1"/>
              <a:t>pillbox</a:t>
            </a:r>
            <a:r>
              <a:rPr lang="es-CL" dirty="0"/>
              <a:t>.</a:t>
            </a:r>
            <a:endParaRPr lang="es-ES" dirty="0"/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7286644" y="5072074"/>
          <a:ext cx="1092200" cy="330200"/>
        </p:xfrm>
        <a:graphic>
          <a:graphicData uri="http://schemas.openxmlformats.org/presentationml/2006/ole">
            <p:oleObj spid="_x0000_s17410" name="Equation" r:id="rId4" imgW="1091880" imgH="33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Diseño General</a:t>
            </a:r>
            <a:endParaRPr lang="es-ES" u="sng" dirty="0"/>
          </a:p>
        </p:txBody>
      </p:sp>
      <p:sp>
        <p:nvSpPr>
          <p:cNvPr id="5" name="4 Rectángulo"/>
          <p:cNvSpPr/>
          <p:nvPr/>
        </p:nvSpPr>
        <p:spPr>
          <a:xfrm>
            <a:off x="285720" y="1214422"/>
            <a:ext cx="84296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 smtClean="0"/>
              <a:t>Se recomienda tener una distancia entre elementos de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 smtClean="0"/>
          </a:p>
          <a:p>
            <a:r>
              <a:rPr lang="es-CL" dirty="0" smtClean="0"/>
              <a:t>La distancia, por la geometría del arreglo es</a:t>
            </a:r>
          </a:p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  <a:p>
            <a:r>
              <a:rPr lang="es-CL" dirty="0" smtClean="0"/>
              <a:t>La distancia entre escalones, por geometría es</a:t>
            </a:r>
          </a:p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  <a:p>
            <a:r>
              <a:rPr lang="es-CL" dirty="0" smtClean="0"/>
              <a:t>Para cancelar reflexiones en el acoplamiento del cada guía alimentadora, se debe tener</a:t>
            </a:r>
          </a:p>
          <a:p>
            <a:endParaRPr lang="es-CL" dirty="0" smtClean="0"/>
          </a:p>
          <a:p>
            <a:endParaRPr lang="es-CL" dirty="0"/>
          </a:p>
          <a:p>
            <a:r>
              <a:rPr lang="es-CL" dirty="0" smtClean="0"/>
              <a:t>De las ecuaciones anteriores, se obtiene la siguiente igualdad, que es una paradoja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2786058"/>
            <a:ext cx="1038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306" y="1714488"/>
            <a:ext cx="14573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6182" y="3857628"/>
            <a:ext cx="10763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9058" y="5000636"/>
            <a:ext cx="76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43174" y="5929330"/>
            <a:ext cx="34480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Algoritmos de Cálculo</a:t>
            </a:r>
            <a:endParaRPr lang="es-ES" u="sng" dirty="0"/>
          </a:p>
        </p:txBody>
      </p:sp>
      <p:pic>
        <p:nvPicPr>
          <p:cNvPr id="19460" name="Picture 4" descr="C:\Documents and Settings\Administrator\Desktop\TESIS\figures\desarrollo_divisor_multistep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990" y="1357298"/>
            <a:ext cx="8663010" cy="1726622"/>
          </a:xfrm>
          <a:prstGeom prst="rect">
            <a:avLst/>
          </a:prstGeom>
          <a:noFill/>
        </p:spPr>
      </p:pic>
      <p:sp>
        <p:nvSpPr>
          <p:cNvPr id="13" name="12 Rectángulo"/>
          <p:cNvSpPr/>
          <p:nvPr/>
        </p:nvSpPr>
        <p:spPr>
          <a:xfrm>
            <a:off x="642910" y="3500438"/>
            <a:ext cx="52149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 smtClean="0"/>
              <a:t>Algoritmo de Razón de Potencias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1714480" y="4143380"/>
          <a:ext cx="1214437" cy="982662"/>
        </p:xfrm>
        <a:graphic>
          <a:graphicData uri="http://schemas.openxmlformats.org/presentationml/2006/ole">
            <p:oleObj spid="_x0000_s19462" name="Equation" r:id="rId5" imgW="533160" imgH="431640" progId="Equation.DSMT4">
              <p:embed/>
            </p:oleObj>
          </a:graphicData>
        </a:graphic>
      </p:graphicFrame>
      <p:pic>
        <p:nvPicPr>
          <p:cNvPr id="19466" name="Picture 10" descr="C:\Documents and Settings\Administrator\Desktop\TESIS\Presentacion\step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2066" y="3714752"/>
            <a:ext cx="2990850" cy="2076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Algoritmos de Cálculo</a:t>
            </a:r>
            <a:endParaRPr lang="es-ES" u="sng" dirty="0"/>
          </a:p>
        </p:txBody>
      </p:sp>
      <p:pic>
        <p:nvPicPr>
          <p:cNvPr id="19460" name="Picture 4" descr="C:\Documents and Settings\Administrator\Desktop\TESIS\figures\desarrollo_divisor_multistep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990" y="1357298"/>
            <a:ext cx="8663010" cy="1726622"/>
          </a:xfrm>
          <a:prstGeom prst="rect">
            <a:avLst/>
          </a:prstGeom>
          <a:noFill/>
        </p:spPr>
      </p:pic>
      <p:sp>
        <p:nvSpPr>
          <p:cNvPr id="13" name="12 Rectángulo"/>
          <p:cNvSpPr/>
          <p:nvPr/>
        </p:nvSpPr>
        <p:spPr>
          <a:xfrm>
            <a:off x="642910" y="3500438"/>
            <a:ext cx="52149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 smtClean="0"/>
              <a:t>Algoritmo de Impedancias adaptadas</a:t>
            </a:r>
            <a:endParaRPr lang="es-ES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</p:txBody>
      </p:sp>
      <p:pic>
        <p:nvPicPr>
          <p:cNvPr id="7" name="Picture 8" descr="C:\Documents and Settings\Administrator\Desktop\TESIS\figures\desarrollo_divisor_modelo2_alturaselectrica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143248"/>
            <a:ext cx="4221392" cy="2850451"/>
          </a:xfrm>
          <a:prstGeom prst="rect">
            <a:avLst/>
          </a:prstGeom>
          <a:noFill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71604" y="5214950"/>
            <a:ext cx="15049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43042" y="4143380"/>
            <a:ext cx="12477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Algoritmos de Cálculo</a:t>
            </a:r>
            <a:endParaRPr lang="es-ES" u="sng" dirty="0"/>
          </a:p>
        </p:txBody>
      </p:sp>
      <p:pic>
        <p:nvPicPr>
          <p:cNvPr id="23554" name="Picture 2" descr="C:\Documents and Settings\Administrator\Desktop\TESIS\figures\desarrollo_alturastep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1428736"/>
            <a:ext cx="9169509" cy="4856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Algoritmos de Cálculo</a:t>
            </a:r>
            <a:endParaRPr lang="es-ES" u="sng" dirty="0"/>
          </a:p>
        </p:txBody>
      </p:sp>
      <p:pic>
        <p:nvPicPr>
          <p:cNvPr id="5" name="Picture 3" descr="C:\Documents and Settings\Administrator\Desktop\TESIS\figures\desarrollo_distribuciones_algoritmo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28736"/>
            <a:ext cx="9144000" cy="4843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3200" u="sng" dirty="0" smtClean="0"/>
              <a:t>Corrección </a:t>
            </a:r>
            <a:r>
              <a:rPr lang="es-ES" sz="3200" u="sng" dirty="0"/>
              <a:t>retroalimentada</a:t>
            </a:r>
            <a:endParaRPr lang="es-ES" u="sng" dirty="0"/>
          </a:p>
        </p:txBody>
      </p:sp>
      <p:pic>
        <p:nvPicPr>
          <p:cNvPr id="24578" name="Picture 2" descr="C:\Documents and Settings\Administrator\Desktop\TESIS\figures\desarrollo_divisor_feedb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071546"/>
            <a:ext cx="7358114" cy="48988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3200" u="sng" dirty="0" smtClean="0"/>
              <a:t>Corrección </a:t>
            </a:r>
            <a:r>
              <a:rPr lang="es-ES" sz="3200" u="sng" dirty="0"/>
              <a:t>retroalimentada</a:t>
            </a:r>
            <a:endParaRPr lang="es-ES" u="sng" dirty="0"/>
          </a:p>
        </p:txBody>
      </p:sp>
      <p:pic>
        <p:nvPicPr>
          <p:cNvPr id="25602" name="Picture 2" descr="C:\Documents and Settings\Administrator\Desktop\TESIS\figures\desarrollo_divisor_potencias_it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142984"/>
            <a:ext cx="3602037" cy="2882900"/>
          </a:xfrm>
          <a:prstGeom prst="rect">
            <a:avLst/>
          </a:prstGeom>
          <a:noFill/>
        </p:spPr>
      </p:pic>
      <p:pic>
        <p:nvPicPr>
          <p:cNvPr id="25603" name="Picture 3" descr="C:\Documents and Settings\Administrator\Desktop\TESIS\figures\desarrollo_divisor_impedancias_it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1142984"/>
            <a:ext cx="3602038" cy="2882900"/>
          </a:xfrm>
          <a:prstGeom prst="rect">
            <a:avLst/>
          </a:prstGeom>
          <a:noFill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5984" y="4786322"/>
            <a:ext cx="45624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1071538" y="4000504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Algoritmo de Razón de Potencias	Algoritmo de Impedancias Adaptadas</a:t>
            </a:r>
          </a:p>
          <a:p>
            <a:r>
              <a:rPr lang="es-CL" dirty="0" smtClean="0"/>
              <a:t>	3era iteración</a:t>
            </a:r>
            <a:r>
              <a:rPr lang="es-CL" dirty="0"/>
              <a:t>	</a:t>
            </a:r>
            <a:r>
              <a:rPr lang="es-CL" dirty="0" smtClean="0"/>
              <a:t>		3era iteración		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Administrator\Desktop\TESIS\Presentacion\satover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2714620"/>
            <a:ext cx="4529355" cy="3552813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428596" y="1214422"/>
            <a:ext cx="821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s-ES" sz="2400" dirty="0" smtClean="0"/>
              <a:t>Televisión Satelital</a:t>
            </a:r>
          </a:p>
          <a:p>
            <a:pPr lvl="1">
              <a:buFont typeface="Arial" pitchFamily="34" charset="0"/>
              <a:buChar char="•"/>
            </a:pPr>
            <a:r>
              <a:rPr lang="es-ES" sz="2400" dirty="0" smtClean="0"/>
              <a:t> Servicio </a:t>
            </a:r>
            <a:r>
              <a:rPr lang="es-ES" sz="2400" dirty="0" err="1" smtClean="0"/>
              <a:t>Direct</a:t>
            </a:r>
            <a:r>
              <a:rPr lang="es-ES" sz="2400" dirty="0" smtClean="0"/>
              <a:t> </a:t>
            </a:r>
            <a:r>
              <a:rPr lang="es-ES" sz="2400" dirty="0" err="1" smtClean="0"/>
              <a:t>to</a:t>
            </a:r>
            <a:r>
              <a:rPr lang="es-ES" sz="2400" dirty="0" smtClean="0"/>
              <a:t> Home (DTH)</a:t>
            </a:r>
          </a:p>
          <a:p>
            <a:pPr lvl="1">
              <a:buFont typeface="Arial" pitchFamily="34" charset="0"/>
              <a:buChar char="•"/>
            </a:pPr>
            <a:r>
              <a:rPr lang="es-ES" sz="2400" dirty="0" smtClean="0"/>
              <a:t>Se utiliza para ver televisión en la Banda </a:t>
            </a:r>
            <a:r>
              <a:rPr lang="es-ES" sz="2400" dirty="0" err="1" smtClean="0"/>
              <a:t>Ku</a:t>
            </a:r>
            <a:endParaRPr lang="es-ES" sz="24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err="1" smtClean="0"/>
              <a:t>Broadcasting</a:t>
            </a:r>
            <a:r>
              <a:rPr lang="es-CL" sz="3200" u="sng" dirty="0" smtClean="0"/>
              <a:t> Satelital</a:t>
            </a:r>
          </a:p>
          <a:p>
            <a:endParaRPr lang="es-ES" u="sng" dirty="0"/>
          </a:p>
        </p:txBody>
      </p:sp>
      <p:sp>
        <p:nvSpPr>
          <p:cNvPr id="10" name="9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3200" u="sng" dirty="0" smtClean="0"/>
              <a:t>Divisor Inclinado</a:t>
            </a:r>
            <a:endParaRPr lang="es-ES" u="sng" dirty="0"/>
          </a:p>
        </p:txBody>
      </p:sp>
      <p:sp>
        <p:nvSpPr>
          <p:cNvPr id="8" name="7 CuadroTexto"/>
          <p:cNvSpPr txBox="1"/>
          <p:nvPr/>
        </p:nvSpPr>
        <p:spPr>
          <a:xfrm>
            <a:off x="1071538" y="4000504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Algoritmo de Razón de Potencias	Algoritmo de Impedancias Adaptadas</a:t>
            </a:r>
          </a:p>
          <a:p>
            <a:r>
              <a:rPr lang="es-CL" dirty="0" smtClean="0"/>
              <a:t>	3era iteración</a:t>
            </a:r>
            <a:r>
              <a:rPr lang="es-CL" dirty="0"/>
              <a:t>	</a:t>
            </a:r>
            <a:r>
              <a:rPr lang="es-CL" dirty="0" smtClean="0"/>
              <a:t>		3era iteración		</a:t>
            </a:r>
            <a:endParaRPr lang="es-ES" dirty="0" smtClean="0"/>
          </a:p>
        </p:txBody>
      </p:sp>
      <p:pic>
        <p:nvPicPr>
          <p:cNvPr id="26626" name="Picture 2" descr="C:\Documents and Settings\Administrator\Desktop\TESIS\figures\evaluacion_divis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071546"/>
            <a:ext cx="8929717" cy="38410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3200" u="sng" dirty="0" smtClean="0"/>
              <a:t>Divisor Inclinado</a:t>
            </a:r>
            <a:endParaRPr lang="es-ES" u="sng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2786058"/>
            <a:ext cx="5741513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7422" y="1857364"/>
            <a:ext cx="4286280" cy="585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3200" u="sng" dirty="0" smtClean="0"/>
              <a:t>Divisor Inclinado</a:t>
            </a:r>
            <a:endParaRPr lang="es-ES" u="sng" dirty="0"/>
          </a:p>
        </p:txBody>
      </p:sp>
      <p:pic>
        <p:nvPicPr>
          <p:cNvPr id="28675" name="Picture 3" descr="C:\Documents and Settings\Administrator\Desktop\TESIS\bended_p100_br300_it1.png"/>
          <p:cNvPicPr>
            <a:picLocks noChangeAspect="1" noChangeArrowheads="1"/>
          </p:cNvPicPr>
          <p:nvPr/>
        </p:nvPicPr>
        <p:blipFill>
          <a:blip r:embed="rId3" cstate="print"/>
          <a:srcRect t="5668" b="6485"/>
          <a:stretch>
            <a:fillRect/>
          </a:stretch>
        </p:blipFill>
        <p:spPr bwMode="auto">
          <a:xfrm>
            <a:off x="571472" y="928670"/>
            <a:ext cx="3602038" cy="2214578"/>
          </a:xfrm>
          <a:prstGeom prst="rect">
            <a:avLst/>
          </a:prstGeom>
          <a:noFill/>
        </p:spPr>
      </p:pic>
      <p:pic>
        <p:nvPicPr>
          <p:cNvPr id="28676" name="Picture 4" descr="C:\Documents and Settings\Administrator\Desktop\TESIS\bended_p100_br325_it1.png"/>
          <p:cNvPicPr>
            <a:picLocks noChangeAspect="1" noChangeArrowheads="1"/>
          </p:cNvPicPr>
          <p:nvPr/>
        </p:nvPicPr>
        <p:blipFill>
          <a:blip r:embed="rId4" cstate="print"/>
          <a:srcRect t="5668" b="6485"/>
          <a:stretch>
            <a:fillRect/>
          </a:stretch>
        </p:blipFill>
        <p:spPr bwMode="auto">
          <a:xfrm>
            <a:off x="4643438" y="928670"/>
            <a:ext cx="3602037" cy="2214578"/>
          </a:xfrm>
          <a:prstGeom prst="rect">
            <a:avLst/>
          </a:prstGeom>
          <a:noFill/>
        </p:spPr>
      </p:pic>
      <p:pic>
        <p:nvPicPr>
          <p:cNvPr id="28677" name="Picture 5" descr="C:\Documents and Settings\Administrator\Desktop\TESIS\bended_p100_br420_it1.png"/>
          <p:cNvPicPr>
            <a:picLocks noChangeAspect="1" noChangeArrowheads="1"/>
          </p:cNvPicPr>
          <p:nvPr/>
        </p:nvPicPr>
        <p:blipFill>
          <a:blip r:embed="rId5" cstate="print"/>
          <a:srcRect t="5668" b="6485"/>
          <a:stretch>
            <a:fillRect/>
          </a:stretch>
        </p:blipFill>
        <p:spPr bwMode="auto">
          <a:xfrm>
            <a:off x="571472" y="3929066"/>
            <a:ext cx="3602037" cy="2214578"/>
          </a:xfrm>
          <a:prstGeom prst="rect">
            <a:avLst/>
          </a:prstGeom>
          <a:noFill/>
        </p:spPr>
      </p:pic>
      <p:pic>
        <p:nvPicPr>
          <p:cNvPr id="28678" name="Picture 6" descr="C:\Documents and Settings\Administrator\Desktop\TESIS\bended_p100_br620_it1.png"/>
          <p:cNvPicPr>
            <a:picLocks noChangeAspect="1" noChangeArrowheads="1"/>
          </p:cNvPicPr>
          <p:nvPr/>
        </p:nvPicPr>
        <p:blipFill>
          <a:blip r:embed="rId6" cstate="print"/>
          <a:srcRect t="6675" b="6055"/>
          <a:stretch>
            <a:fillRect/>
          </a:stretch>
        </p:blipFill>
        <p:spPr bwMode="auto">
          <a:xfrm>
            <a:off x="4643438" y="3929066"/>
            <a:ext cx="3625852" cy="2214578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1214414" y="3143248"/>
            <a:ext cx="281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br</a:t>
            </a:r>
            <a:r>
              <a:rPr lang="es-ES" dirty="0"/>
              <a:t> = 3mm. Error = 0.035104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5000628" y="3143248"/>
            <a:ext cx="3105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br</a:t>
            </a:r>
            <a:r>
              <a:rPr lang="es-ES" dirty="0"/>
              <a:t> = </a:t>
            </a:r>
            <a:r>
              <a:rPr lang="es-ES" dirty="0" smtClean="0"/>
              <a:t>3.25mm</a:t>
            </a:r>
            <a:r>
              <a:rPr lang="es-ES" dirty="0"/>
              <a:t>. Error = 0.032184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928662" y="6143644"/>
            <a:ext cx="3105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br</a:t>
            </a:r>
            <a:r>
              <a:rPr lang="es-ES" dirty="0"/>
              <a:t> = </a:t>
            </a:r>
            <a:r>
              <a:rPr lang="es-ES" dirty="0" smtClean="0"/>
              <a:t>4.20mm</a:t>
            </a:r>
            <a:r>
              <a:rPr lang="es-ES" dirty="0"/>
              <a:t>. Error = 0.022122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4857752" y="6143644"/>
            <a:ext cx="3453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br</a:t>
            </a:r>
            <a:r>
              <a:rPr lang="es-ES" dirty="0"/>
              <a:t> = c = </a:t>
            </a:r>
            <a:r>
              <a:rPr lang="es-ES" dirty="0" smtClean="0"/>
              <a:t>6.25mm</a:t>
            </a:r>
            <a:r>
              <a:rPr lang="es-ES" dirty="0"/>
              <a:t>. Error = 0.059271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3200" u="sng" dirty="0" smtClean="0"/>
              <a:t>Divisor Inclinado</a:t>
            </a:r>
            <a:endParaRPr lang="es-ES" u="sng" dirty="0"/>
          </a:p>
        </p:txBody>
      </p:sp>
      <p:pic>
        <p:nvPicPr>
          <p:cNvPr id="29698" name="Picture 2" descr="C:\Documents and Settings\Administrator\Desktop\TESIS\figures\desarrollo_reflection_br420_it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1142984"/>
            <a:ext cx="3602037" cy="2520950"/>
          </a:xfrm>
          <a:prstGeom prst="rect">
            <a:avLst/>
          </a:prstGeom>
          <a:noFill/>
        </p:spPr>
      </p:pic>
      <p:pic>
        <p:nvPicPr>
          <p:cNvPr id="29699" name="Picture 3" descr="C:\Documents and Settings\Administrator\Desktop\TESIS\figures\desarrollo_reflection_br325_it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1142984"/>
            <a:ext cx="3602037" cy="2520950"/>
          </a:xfrm>
          <a:prstGeom prst="rect">
            <a:avLst/>
          </a:prstGeom>
          <a:noFill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14612" y="4643446"/>
            <a:ext cx="36290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Rectángulo"/>
          <p:cNvSpPr/>
          <p:nvPr/>
        </p:nvSpPr>
        <p:spPr>
          <a:xfrm>
            <a:off x="6000760" y="3643314"/>
            <a:ext cx="14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br</a:t>
            </a:r>
            <a:r>
              <a:rPr lang="es-ES" dirty="0"/>
              <a:t> = </a:t>
            </a:r>
            <a:r>
              <a:rPr lang="es-ES" dirty="0" smtClean="0"/>
              <a:t>4.20mm.</a:t>
            </a: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2000232" y="3643314"/>
            <a:ext cx="14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br</a:t>
            </a:r>
            <a:r>
              <a:rPr lang="es-ES" dirty="0"/>
              <a:t> = </a:t>
            </a:r>
            <a:r>
              <a:rPr lang="es-ES" dirty="0" smtClean="0"/>
              <a:t>3.25mm.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714348" y="4143380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En el rango de frecuencias  10.8GHz-12.9GHz, el error de la distribución de amplitud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3200" u="sng" dirty="0"/>
              <a:t>Escalones suavizados</a:t>
            </a:r>
            <a:endParaRPr lang="es-ES" u="sng" dirty="0"/>
          </a:p>
        </p:txBody>
      </p:sp>
      <p:pic>
        <p:nvPicPr>
          <p:cNvPr id="30723" name="Picture 3" descr="C:\Documents and Settings\Administrator\Desktop\TESIS\figures\desarrollo_divisor_suavizad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1571612"/>
            <a:ext cx="5181345" cy="34245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3200" u="sng" dirty="0"/>
              <a:t>Escalones suavizados</a:t>
            </a:r>
            <a:endParaRPr lang="es-ES" u="sng" dirty="0"/>
          </a:p>
        </p:txBody>
      </p:sp>
      <p:pic>
        <p:nvPicPr>
          <p:cNvPr id="31746" name="Picture 2" descr="C:\Documents and Settings\Administrator\Desktop\TESIS\figures\desarrollo_aperture_br325_it5_smooth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1928802"/>
            <a:ext cx="3602037" cy="2520950"/>
          </a:xfrm>
          <a:prstGeom prst="rect">
            <a:avLst/>
          </a:prstGeom>
          <a:noFill/>
        </p:spPr>
      </p:pic>
      <p:pic>
        <p:nvPicPr>
          <p:cNvPr id="31747" name="Picture 3" descr="C:\Documents and Settings\Administrator\Desktop\TESIS\figures\desarrollo_aperture_br325_it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1928802"/>
            <a:ext cx="3602037" cy="2520950"/>
          </a:xfrm>
          <a:prstGeom prst="rect">
            <a:avLst/>
          </a:prstGeom>
          <a:noFill/>
        </p:spPr>
      </p:pic>
      <p:sp>
        <p:nvSpPr>
          <p:cNvPr id="8" name="7 Rectángulo"/>
          <p:cNvSpPr/>
          <p:nvPr/>
        </p:nvSpPr>
        <p:spPr>
          <a:xfrm>
            <a:off x="1571604" y="4500570"/>
            <a:ext cx="2582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Estructura con escalones. </a:t>
            </a:r>
            <a:endParaRPr lang="es-ES" dirty="0" smtClean="0"/>
          </a:p>
          <a:p>
            <a:pPr algn="ctr"/>
            <a:r>
              <a:rPr lang="es-ES" dirty="0" smtClean="0"/>
              <a:t>ERROR=0.005328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5715008" y="4500570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Estructura con curva. </a:t>
            </a:r>
            <a:endParaRPr lang="es-ES" dirty="0" smtClean="0"/>
          </a:p>
          <a:p>
            <a:pPr algn="ctr"/>
            <a:r>
              <a:rPr lang="es-ES" dirty="0" smtClean="0"/>
              <a:t>ERROR=0.005674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3200" u="sng" dirty="0"/>
              <a:t>Escalones suavizados</a:t>
            </a:r>
            <a:endParaRPr lang="es-ES" u="sng" dirty="0"/>
          </a:p>
        </p:txBody>
      </p:sp>
      <p:sp>
        <p:nvSpPr>
          <p:cNvPr id="8" name="7 Rectángulo"/>
          <p:cNvSpPr/>
          <p:nvPr/>
        </p:nvSpPr>
        <p:spPr>
          <a:xfrm>
            <a:off x="1571604" y="4500570"/>
            <a:ext cx="2582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Estructura con escalones. </a:t>
            </a:r>
            <a:endParaRPr lang="es-ES" dirty="0" smtClean="0"/>
          </a:p>
        </p:txBody>
      </p:sp>
      <p:sp>
        <p:nvSpPr>
          <p:cNvPr id="10" name="9 Rectángulo"/>
          <p:cNvSpPr/>
          <p:nvPr/>
        </p:nvSpPr>
        <p:spPr>
          <a:xfrm>
            <a:off x="5715008" y="4500570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Estructura con curva. </a:t>
            </a:r>
            <a:endParaRPr lang="es-ES" dirty="0" smtClean="0"/>
          </a:p>
        </p:txBody>
      </p:sp>
      <p:pic>
        <p:nvPicPr>
          <p:cNvPr id="32770" name="Picture 2" descr="C:\Documents and Settings\Administrator\Desktop\TESIS\figures\desarrollo_reflection_br325_it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857364"/>
            <a:ext cx="3602038" cy="2520950"/>
          </a:xfrm>
          <a:prstGeom prst="rect">
            <a:avLst/>
          </a:prstGeom>
          <a:noFill/>
        </p:spPr>
      </p:pic>
      <p:pic>
        <p:nvPicPr>
          <p:cNvPr id="32771" name="Picture 3" descr="C:\Documents and Settings\Administrator\Desktop\TESIS\figures\desarrollo_reflection_br325_it5_smooth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90" y="1857364"/>
            <a:ext cx="3602037" cy="2520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3200" u="sng" dirty="0" smtClean="0"/>
              <a:t>Uniformidad de Fase</a:t>
            </a:r>
            <a:endParaRPr lang="es-ES" u="sng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4357694"/>
            <a:ext cx="51625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1928802"/>
            <a:ext cx="23050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68" y="1928802"/>
            <a:ext cx="22955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43636" y="1928802"/>
            <a:ext cx="22764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3200" u="sng" dirty="0" smtClean="0"/>
              <a:t>Uniformidad de Fase</a:t>
            </a:r>
            <a:endParaRPr lang="es-ES" u="sng" dirty="0"/>
          </a:p>
        </p:txBody>
      </p:sp>
      <p:sp>
        <p:nvSpPr>
          <p:cNvPr id="8" name="7 Rectángulo"/>
          <p:cNvSpPr/>
          <p:nvPr/>
        </p:nvSpPr>
        <p:spPr>
          <a:xfrm>
            <a:off x="500034" y="1071546"/>
            <a:ext cx="82153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 smtClean="0"/>
              <a:t>Para solucionar el problema de la no uniformidad de fase, se decide extender la distancia entre los escalones, es decir c &gt; </a:t>
            </a:r>
          </a:p>
          <a:p>
            <a:endParaRPr lang="es-CL" dirty="0" smtClean="0"/>
          </a:p>
          <a:p>
            <a:r>
              <a:rPr lang="es-CL" dirty="0" smtClean="0"/>
              <a:t>Este </a:t>
            </a:r>
            <a:r>
              <a:rPr lang="es-CL" dirty="0"/>
              <a:t>valor se mantiene con el </a:t>
            </a:r>
            <a:r>
              <a:rPr lang="es-CL" dirty="0" smtClean="0"/>
              <a:t>fin </a:t>
            </a:r>
            <a:r>
              <a:rPr lang="es-CL" dirty="0"/>
              <a:t>de poder </a:t>
            </a:r>
            <a:r>
              <a:rPr lang="es-CL" dirty="0" smtClean="0"/>
              <a:t>cancelar en </a:t>
            </a:r>
            <a:r>
              <a:rPr lang="es-CL" dirty="0"/>
              <a:t>forma </a:t>
            </a:r>
            <a:r>
              <a:rPr lang="es-CL" dirty="0" smtClean="0"/>
              <a:t>caótica </a:t>
            </a:r>
            <a:r>
              <a:rPr lang="es-CL" dirty="0"/>
              <a:t>las </a:t>
            </a:r>
            <a:r>
              <a:rPr lang="es-CL" dirty="0" smtClean="0"/>
              <a:t>reflexiones </a:t>
            </a:r>
            <a:r>
              <a:rPr lang="es-CL" dirty="0"/>
              <a:t>en cada step. </a:t>
            </a:r>
            <a:r>
              <a:rPr lang="es-CL" dirty="0" smtClean="0"/>
              <a:t>Aumentar su longitud podría repercutir en mayores reflexiones.</a:t>
            </a:r>
          </a:p>
          <a:p>
            <a:endParaRPr lang="es-CL" dirty="0" smtClean="0"/>
          </a:p>
          <a:p>
            <a:r>
              <a:rPr lang="es-CL" dirty="0" smtClean="0"/>
              <a:t>Variar </a:t>
            </a:r>
            <a:r>
              <a:rPr lang="es-CL" dirty="0"/>
              <a:t>esta distancia lograra aumentar </a:t>
            </a:r>
            <a:r>
              <a:rPr lang="es-CL" dirty="0" smtClean="0"/>
              <a:t>el retardo </a:t>
            </a:r>
            <a:r>
              <a:rPr lang="es-CL" dirty="0"/>
              <a:t>de los elementos mas lejanos, y al mismo tiempo aumentara la distancia entre </a:t>
            </a:r>
            <a:r>
              <a:rPr lang="es-CL" dirty="0" smtClean="0"/>
              <a:t>los radiadores</a:t>
            </a:r>
            <a:r>
              <a:rPr lang="es-CL" dirty="0"/>
              <a:t>. </a:t>
            </a:r>
            <a:endParaRPr lang="es-ES" dirty="0"/>
          </a:p>
        </p:txBody>
      </p:sp>
      <p:pic>
        <p:nvPicPr>
          <p:cNvPr id="34818" name="Picture 2" descr="C:\Documents and Settings\Administrator\Desktop\TESIS\figures\desarrollo_inclinacion_variacion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3429000"/>
            <a:ext cx="5200650" cy="3021013"/>
          </a:xfrm>
          <a:prstGeom prst="rect">
            <a:avLst/>
          </a:prstGeom>
          <a:noFill/>
        </p:spPr>
      </p:pic>
      <p:graphicFrame>
        <p:nvGraphicFramePr>
          <p:cNvPr id="10" name="9 Objeto"/>
          <p:cNvGraphicFramePr>
            <a:graphicFrameLocks noChangeAspect="1"/>
          </p:cNvGraphicFramePr>
          <p:nvPr/>
        </p:nvGraphicFramePr>
        <p:xfrm>
          <a:off x="4286248" y="1428736"/>
          <a:ext cx="428628" cy="207962"/>
        </p:xfrm>
        <a:graphic>
          <a:graphicData uri="http://schemas.openxmlformats.org/presentationml/2006/ole">
            <p:oleObj spid="_x0000_s34819" name="Equation" r:id="rId5" imgW="57132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3200" u="sng" dirty="0" smtClean="0"/>
              <a:t>Uniformidad de Fase</a:t>
            </a:r>
            <a:endParaRPr lang="es-ES" u="sng" dirty="0"/>
          </a:p>
        </p:txBody>
      </p:sp>
      <p:pic>
        <p:nvPicPr>
          <p:cNvPr id="35847" name="Picture 7" descr="C:\Documents and Settings\Administrator\Desktop\TESIS\Presentacion\backupfig\imagen3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2052638"/>
            <a:ext cx="2247900" cy="1962150"/>
          </a:xfrm>
          <a:prstGeom prst="rect">
            <a:avLst/>
          </a:prstGeom>
          <a:noFill/>
        </p:spPr>
      </p:pic>
      <p:pic>
        <p:nvPicPr>
          <p:cNvPr id="35848" name="Picture 8" descr="C:\Documents and Settings\Administrator\Desktop\TESIS\Presentacion\backupfig\imagen3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8992" y="2000240"/>
            <a:ext cx="2286000" cy="1962150"/>
          </a:xfrm>
          <a:prstGeom prst="rect">
            <a:avLst/>
          </a:prstGeom>
          <a:noFill/>
        </p:spPr>
      </p:pic>
      <p:pic>
        <p:nvPicPr>
          <p:cNvPr id="35849" name="Picture 9" descr="C:\Documents and Settings\Administrator\Desktop\TESIS\Presentacion\backupfig\imagen3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00760" y="2000240"/>
            <a:ext cx="2305050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428596" y="1071546"/>
            <a:ext cx="82153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s-ES" sz="2400" dirty="0" smtClean="0"/>
              <a:t> Regiones:</a:t>
            </a:r>
          </a:p>
          <a:p>
            <a:pPr lvl="1"/>
            <a:r>
              <a:rPr lang="es-ES" sz="2400" dirty="0" smtClean="0"/>
              <a:t>ITU-1 10.7GHz-12.75GHz</a:t>
            </a:r>
          </a:p>
          <a:p>
            <a:pPr lvl="1"/>
            <a:r>
              <a:rPr lang="es-ES" sz="2400" dirty="0" smtClean="0"/>
              <a:t>ITU-2 12GHz.2-12.7GHz</a:t>
            </a:r>
          </a:p>
          <a:p>
            <a:pPr lvl="1"/>
            <a:r>
              <a:rPr lang="es-ES" sz="2400" dirty="0" smtClean="0"/>
              <a:t>ITU-3 11.7GHz-12.2GHz</a:t>
            </a:r>
          </a:p>
          <a:p>
            <a:pPr lvl="1"/>
            <a:endParaRPr lang="es-ES" sz="2400" dirty="0" smtClean="0"/>
          </a:p>
          <a:p>
            <a:pPr lvl="1">
              <a:buFont typeface="Arial" pitchFamily="34" charset="0"/>
              <a:buChar char="•"/>
            </a:pPr>
            <a:r>
              <a:rPr lang="es-ES" sz="2400" dirty="0" smtClean="0"/>
              <a:t>Mercado grande y de exigencias económicas</a:t>
            </a:r>
          </a:p>
          <a:p>
            <a:pPr lvl="1"/>
            <a:endParaRPr lang="es-ES" sz="2400" dirty="0" smtClean="0"/>
          </a:p>
          <a:p>
            <a:pPr lvl="1">
              <a:buFont typeface="Arial" pitchFamily="34" charset="0"/>
              <a:buChar char="•"/>
            </a:pPr>
            <a:r>
              <a:rPr lang="es-ES" sz="2400" dirty="0" smtClean="0"/>
              <a:t>Las antenas mas ampliamente utilizadas son las de reflector parabólico offset.</a:t>
            </a:r>
          </a:p>
          <a:p>
            <a:pPr lvl="1"/>
            <a:endParaRPr lang="es-ES" sz="2400" dirty="0" smtClean="0"/>
          </a:p>
          <a:p>
            <a:pPr lvl="1">
              <a:buFont typeface="Arial" pitchFamily="34" charset="0"/>
              <a:buChar char="•"/>
            </a:pPr>
            <a:r>
              <a:rPr lang="es-CL" sz="2400" dirty="0" smtClean="0"/>
              <a:t>En ultimas décadas satélites son mas potentes.</a:t>
            </a:r>
          </a:p>
          <a:p>
            <a:pPr lvl="1"/>
            <a:endParaRPr lang="es-CL" sz="2400" dirty="0" smtClean="0"/>
          </a:p>
          <a:p>
            <a:pPr lvl="1">
              <a:buFont typeface="Arial" pitchFamily="34" charset="0"/>
              <a:buChar char="•"/>
            </a:pPr>
            <a:r>
              <a:rPr lang="es-CL" sz="2400" dirty="0" smtClean="0"/>
              <a:t>Alternativa de Arreglos de Antenas.</a:t>
            </a:r>
          </a:p>
          <a:p>
            <a:pPr>
              <a:buFont typeface="Arial" pitchFamily="34" charset="0"/>
              <a:buChar char="•"/>
            </a:pP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err="1" smtClean="0"/>
              <a:t>Broadcasting</a:t>
            </a:r>
            <a:r>
              <a:rPr lang="es-CL" sz="3200" u="sng" dirty="0" smtClean="0"/>
              <a:t> Satelital</a:t>
            </a:r>
          </a:p>
          <a:p>
            <a:endParaRPr lang="es-E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642910" y="428604"/>
            <a:ext cx="692948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2"/>
              </a:buBlip>
            </a:pPr>
            <a:r>
              <a:rPr lang="es-CL" b="1" dirty="0" smtClean="0"/>
              <a:t>Introducción</a:t>
            </a:r>
          </a:p>
          <a:p>
            <a:pPr lvl="1">
              <a:buBlip>
                <a:blip r:embed="rId2"/>
              </a:buBlip>
            </a:pPr>
            <a:r>
              <a:rPr lang="es-CL" dirty="0" err="1" smtClean="0"/>
              <a:t>Broadcasting</a:t>
            </a:r>
            <a:r>
              <a:rPr lang="es-CL" dirty="0" smtClean="0"/>
              <a:t> Satelital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Los arreglos de Antenas</a:t>
            </a:r>
          </a:p>
          <a:p>
            <a:pPr>
              <a:buBlip>
                <a:blip r:embed="rId2"/>
              </a:buBlip>
            </a:pPr>
            <a:r>
              <a:rPr lang="es-CL" b="1" dirty="0" smtClean="0"/>
              <a:t>Herramientas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Squintless </a:t>
            </a:r>
            <a:r>
              <a:rPr lang="es-CL" dirty="0" err="1" smtClean="0"/>
              <a:t>feed</a:t>
            </a:r>
            <a:r>
              <a:rPr lang="es-CL" dirty="0" smtClean="0"/>
              <a:t> </a:t>
            </a:r>
            <a:r>
              <a:rPr lang="es-CL" dirty="0" err="1" smtClean="0"/>
              <a:t>technique</a:t>
            </a:r>
            <a:endParaRPr lang="es-CL" dirty="0" smtClean="0"/>
          </a:p>
          <a:p>
            <a:pPr lvl="1">
              <a:buBlip>
                <a:blip r:embed="rId2"/>
              </a:buBlip>
            </a:pPr>
            <a:r>
              <a:rPr lang="es-CL" dirty="0" smtClean="0"/>
              <a:t>Distribución de Apertura</a:t>
            </a:r>
          </a:p>
          <a:p>
            <a:pPr>
              <a:buBlip>
                <a:blip r:embed="rId2"/>
              </a:buBlip>
            </a:pPr>
            <a:r>
              <a:rPr lang="es-CL" b="1" dirty="0" smtClean="0"/>
              <a:t>Planteamiento del Problema</a:t>
            </a:r>
            <a:endParaRPr lang="es-CL" b="1" dirty="0" smtClean="0"/>
          </a:p>
          <a:p>
            <a:pPr>
              <a:buBlip>
                <a:blip r:embed="rId2"/>
              </a:buBlip>
            </a:pPr>
            <a:r>
              <a:rPr lang="es-CL" b="1" dirty="0" smtClean="0"/>
              <a:t>Diseño del Divisor de Potencia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Diseño General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Algoritmos de Cálculo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Corrección Retroalimentada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Divisor Inclinado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Escalones suavizados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Uniformidad de Fase</a:t>
            </a:r>
          </a:p>
          <a:p>
            <a:pPr>
              <a:buBlip>
                <a:blip r:embed="rId2"/>
              </a:buBlip>
            </a:pPr>
            <a:r>
              <a:rPr lang="es-CL" b="1" dirty="0" smtClean="0"/>
              <a:t>Diseño de otros componentes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Radiador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Reflector </a:t>
            </a:r>
            <a:r>
              <a:rPr lang="es-CL" dirty="0" err="1" smtClean="0"/>
              <a:t>Pillbox</a:t>
            </a:r>
            <a:endParaRPr lang="es-CL" dirty="0" smtClean="0"/>
          </a:p>
          <a:p>
            <a:pPr>
              <a:buBlip>
                <a:blip r:embed="rId2"/>
              </a:buBlip>
            </a:pPr>
            <a:r>
              <a:rPr lang="es-CL" b="1" dirty="0" smtClean="0"/>
              <a:t>Evaluación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Divisor de Potencia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Arreglo</a:t>
            </a:r>
          </a:p>
          <a:p>
            <a:pPr>
              <a:buBlip>
                <a:blip r:embed="rId2"/>
              </a:buBlip>
            </a:pPr>
            <a:r>
              <a:rPr lang="es-CL" b="1" dirty="0" smtClean="0"/>
              <a:t>Conclusiones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Sumario</a:t>
            </a:r>
            <a:endParaRPr lang="es-E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3200" u="sng" dirty="0" smtClean="0"/>
              <a:t>Diseño </a:t>
            </a:r>
            <a:r>
              <a:rPr lang="es-ES" sz="3200" u="sng" dirty="0" err="1" smtClean="0"/>
              <a:t>Horn</a:t>
            </a:r>
            <a:endParaRPr lang="es-ES" u="sng" dirty="0"/>
          </a:p>
        </p:txBody>
      </p:sp>
      <p:pic>
        <p:nvPicPr>
          <p:cNvPr id="36868" name="Picture 4" descr="C:\Documents and Settings\Administrator\Desktop\TESIS\figures\teoria_hor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571612"/>
            <a:ext cx="3748107" cy="4920165"/>
          </a:xfrm>
          <a:prstGeom prst="rect">
            <a:avLst/>
          </a:prstGeom>
          <a:noFill/>
        </p:spPr>
      </p:pic>
      <p:pic>
        <p:nvPicPr>
          <p:cNvPr id="36870" name="Picture 6" descr="C:\Documents and Settings\Administrator\Desktop\TESIS\figures\desarrollo_horn_ref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7" y="3357562"/>
            <a:ext cx="5586409" cy="2957511"/>
          </a:xfrm>
          <a:prstGeom prst="rect">
            <a:avLst/>
          </a:prstGeom>
          <a:noFill/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9124" y="1928802"/>
            <a:ext cx="3643338" cy="643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3200" u="sng" dirty="0" smtClean="0"/>
              <a:t>Diseño </a:t>
            </a:r>
            <a:r>
              <a:rPr lang="es-ES" sz="3200" u="sng" dirty="0" err="1" smtClean="0"/>
              <a:t>Horn</a:t>
            </a:r>
            <a:endParaRPr lang="es-ES" u="sng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643050"/>
            <a:ext cx="85344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428596" y="107154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Suavizado de la Antena </a:t>
            </a:r>
            <a:r>
              <a:rPr lang="es-CL" dirty="0" err="1" smtClean="0"/>
              <a:t>Horn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3200" u="sng" dirty="0" smtClean="0"/>
              <a:t>Diseño </a:t>
            </a:r>
            <a:r>
              <a:rPr lang="es-ES" sz="3200" u="sng" dirty="0" err="1" smtClean="0"/>
              <a:t>Pillbox</a:t>
            </a:r>
            <a:endParaRPr lang="es-ES" u="sng" dirty="0"/>
          </a:p>
        </p:txBody>
      </p:sp>
      <p:pic>
        <p:nvPicPr>
          <p:cNvPr id="37891" name="Picture 3" descr="C:\Documents and Settings\Administrator\Desktop\TESIS\figures\desarrollo_pillbox_desig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928802"/>
            <a:ext cx="3963987" cy="3638550"/>
          </a:xfrm>
          <a:prstGeom prst="rect">
            <a:avLst/>
          </a:prstGeom>
          <a:noFill/>
        </p:spPr>
      </p:pic>
      <p:pic>
        <p:nvPicPr>
          <p:cNvPr id="37892" name="Picture 4" descr="C:\Documents and Settings\Administrator\Desktop\TESIS\figures\desarrollo_pillbox_fe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9125" y="2738224"/>
            <a:ext cx="4559226" cy="3548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3200" u="sng" dirty="0" smtClean="0"/>
              <a:t>Diseño </a:t>
            </a:r>
            <a:r>
              <a:rPr lang="es-ES" sz="3200" u="sng" dirty="0" err="1" smtClean="0"/>
              <a:t>Pillbox</a:t>
            </a:r>
            <a:endParaRPr lang="es-ES" u="sng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 r="20923"/>
          <a:stretch>
            <a:fillRect/>
          </a:stretch>
        </p:blipFill>
        <p:spPr bwMode="auto">
          <a:xfrm>
            <a:off x="0" y="1428736"/>
            <a:ext cx="91440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3200" u="sng" dirty="0" smtClean="0"/>
              <a:t>Divisor de Potencia</a:t>
            </a:r>
            <a:endParaRPr lang="es-ES" u="sng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714488"/>
            <a:ext cx="8412843" cy="428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3200" u="sng" dirty="0" smtClean="0"/>
              <a:t>Divisor de Potencia</a:t>
            </a:r>
            <a:endParaRPr lang="es-ES" u="sng" dirty="0"/>
          </a:p>
        </p:txBody>
      </p:sp>
      <p:pic>
        <p:nvPicPr>
          <p:cNvPr id="40962" name="Picture 2" descr="C:\Documents and Settings\Administrator\Desktop\TESIS\figures\evaluacion_RESULTS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4422"/>
            <a:ext cx="9096683" cy="4818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3200" u="sng" dirty="0" smtClean="0"/>
              <a:t>Divisor de Potencia</a:t>
            </a:r>
            <a:endParaRPr lang="es-ES" u="sng" dirty="0"/>
          </a:p>
        </p:txBody>
      </p:sp>
      <p:pic>
        <p:nvPicPr>
          <p:cNvPr id="41986" name="Picture 2" descr="C:\Documents and Settings\Administrator\Desktop\TESIS\figures\evaluacion_refle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357298"/>
            <a:ext cx="9090095" cy="48148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3200" u="sng" dirty="0" smtClean="0"/>
              <a:t>Divisor de Potencia</a:t>
            </a:r>
            <a:endParaRPr lang="es-ES" u="sng" dirty="0"/>
          </a:p>
        </p:txBody>
      </p:sp>
      <p:pic>
        <p:nvPicPr>
          <p:cNvPr id="43010" name="Picture 2" descr="C:\Documents and Settings\Administrator\Desktop\TESIS\figures\evaluacion_f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85860"/>
            <a:ext cx="9090094" cy="48148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3200" u="sng" dirty="0" smtClean="0"/>
              <a:t>Divisor de Potencia</a:t>
            </a:r>
            <a:endParaRPr lang="es-ES" u="sng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2786058"/>
            <a:ext cx="60769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1214414" y="2357430"/>
            <a:ext cx="7286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 smtClean="0"/>
              <a:t>Tabla de Resultados </a:t>
            </a:r>
            <a:r>
              <a:rPr lang="es-CL" dirty="0"/>
              <a:t>del Divisor de Potencia, en rango 10.8GHz-12.9GHz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</a:t>
            </a:r>
            <a:r>
              <a:rPr lang="es-CL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Planteamiento del Problema          Herramientas           Diseño           Otros elementos           Evaluación            Conclusiones</a:t>
            </a:r>
            <a:endParaRPr lang="es-CL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42910" y="428604"/>
            <a:ext cx="692948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2"/>
              </a:buBlip>
            </a:pPr>
            <a:r>
              <a:rPr lang="es-CL" b="1" dirty="0" smtClean="0"/>
              <a:t>Introducción</a:t>
            </a:r>
          </a:p>
          <a:p>
            <a:pPr lvl="1">
              <a:buBlip>
                <a:blip r:embed="rId2"/>
              </a:buBlip>
            </a:pPr>
            <a:r>
              <a:rPr lang="es-CL" dirty="0" err="1" smtClean="0"/>
              <a:t>Broadcasting</a:t>
            </a:r>
            <a:r>
              <a:rPr lang="es-CL" dirty="0" smtClean="0"/>
              <a:t> Satelital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Los arreglos de Antenas</a:t>
            </a:r>
          </a:p>
          <a:p>
            <a:pPr>
              <a:buBlip>
                <a:blip r:embed="rId2"/>
              </a:buBlip>
            </a:pPr>
            <a:r>
              <a:rPr lang="es-CL" b="1" dirty="0" smtClean="0"/>
              <a:t>Herramientas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Squintless </a:t>
            </a:r>
            <a:r>
              <a:rPr lang="es-CL" dirty="0" err="1" smtClean="0"/>
              <a:t>feed</a:t>
            </a:r>
            <a:r>
              <a:rPr lang="es-CL" dirty="0" smtClean="0"/>
              <a:t> </a:t>
            </a:r>
            <a:r>
              <a:rPr lang="es-CL" dirty="0" err="1" smtClean="0"/>
              <a:t>technique</a:t>
            </a:r>
            <a:endParaRPr lang="es-CL" dirty="0" smtClean="0"/>
          </a:p>
          <a:p>
            <a:pPr lvl="1">
              <a:buBlip>
                <a:blip r:embed="rId2"/>
              </a:buBlip>
            </a:pPr>
            <a:r>
              <a:rPr lang="es-CL" dirty="0" smtClean="0"/>
              <a:t>Distribución de Apertura</a:t>
            </a:r>
          </a:p>
          <a:p>
            <a:pPr>
              <a:buBlip>
                <a:blip r:embed="rId2"/>
              </a:buBlip>
            </a:pPr>
            <a:r>
              <a:rPr lang="es-CL" b="1" dirty="0" smtClean="0"/>
              <a:t>Planteamiento del Problema</a:t>
            </a:r>
            <a:endParaRPr lang="es-CL" b="1" dirty="0" smtClean="0"/>
          </a:p>
          <a:p>
            <a:pPr>
              <a:buBlip>
                <a:blip r:embed="rId2"/>
              </a:buBlip>
            </a:pPr>
            <a:r>
              <a:rPr lang="es-CL" b="1" dirty="0" smtClean="0"/>
              <a:t>Diseño del Divisor de Potencia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Diseño General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Algoritmos de Cálculo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Corrección Retroalimentada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Divisor Inclinado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Escalones suavizados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Uniformidad de Fase</a:t>
            </a:r>
          </a:p>
          <a:p>
            <a:pPr>
              <a:buBlip>
                <a:blip r:embed="rId2"/>
              </a:buBlip>
            </a:pPr>
            <a:r>
              <a:rPr lang="es-CL" b="1" dirty="0" smtClean="0"/>
              <a:t>Diseño de otros componentes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Radiador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Reflector </a:t>
            </a:r>
            <a:r>
              <a:rPr lang="es-CL" dirty="0" err="1" smtClean="0"/>
              <a:t>Pillbox</a:t>
            </a:r>
            <a:endParaRPr lang="es-CL" dirty="0" smtClean="0"/>
          </a:p>
          <a:p>
            <a:pPr>
              <a:buBlip>
                <a:blip r:embed="rId2"/>
              </a:buBlip>
            </a:pPr>
            <a:r>
              <a:rPr lang="es-CL" b="1" dirty="0" smtClean="0"/>
              <a:t>Evaluación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Divisor de Potencia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Arreglo</a:t>
            </a:r>
          </a:p>
          <a:p>
            <a:pPr>
              <a:buBlip>
                <a:blip r:embed="rId2"/>
              </a:buBlip>
            </a:pPr>
            <a:r>
              <a:rPr lang="es-CL" b="1" dirty="0" smtClean="0"/>
              <a:t>Conclusiones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Sumario</a:t>
            </a:r>
            <a:endParaRPr lang="es-E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Antena </a:t>
            </a:r>
            <a:r>
              <a:rPr lang="es-CL" sz="3200" u="sng" dirty="0" err="1" smtClean="0"/>
              <a:t>Horn</a:t>
            </a:r>
            <a:endParaRPr lang="es-ES" u="sng" dirty="0"/>
          </a:p>
        </p:txBody>
      </p:sp>
      <p:sp>
        <p:nvSpPr>
          <p:cNvPr id="6" name="5 Rectángulo"/>
          <p:cNvSpPr/>
          <p:nvPr/>
        </p:nvSpPr>
        <p:spPr>
          <a:xfrm>
            <a:off x="857224" y="1071546"/>
            <a:ext cx="7286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 smtClean="0"/>
              <a:t>Tabla de Resultados </a:t>
            </a:r>
            <a:r>
              <a:rPr lang="es-CL" dirty="0"/>
              <a:t>del Divisor de Potencia, en rango 10.8GHz-12.9GHz</a:t>
            </a:r>
            <a:endParaRPr lang="es-E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1571612"/>
            <a:ext cx="49625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 descr="C:\Documents and Settings\Administrator\Desktop\TESIS\figures\desarrollo_horn_ref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290" y="3143248"/>
            <a:ext cx="6126163" cy="32432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Arreglo Completo</a:t>
            </a:r>
            <a:endParaRPr lang="es-ES" u="sng" dirty="0"/>
          </a:p>
        </p:txBody>
      </p:sp>
      <p:pic>
        <p:nvPicPr>
          <p:cNvPr id="46082" name="Picture 2" descr="C:\Documents and Settings\Administrator\Desktop\TESIS\figures\ARREGLO_FIN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57299"/>
            <a:ext cx="9144000" cy="40122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Arreglo Completo</a:t>
            </a:r>
            <a:endParaRPr lang="es-ES" u="sng" dirty="0"/>
          </a:p>
        </p:txBody>
      </p:sp>
      <p:pic>
        <p:nvPicPr>
          <p:cNvPr id="47106" name="Picture 2" descr="C:\Documents and Settings\Administrator\Desktop\TESIS\figures\evaluacion_patr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643050"/>
            <a:ext cx="8858280" cy="36742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Arreglo Completo</a:t>
            </a:r>
            <a:endParaRPr lang="es-ES" u="sng" dirty="0"/>
          </a:p>
        </p:txBody>
      </p:sp>
      <p:pic>
        <p:nvPicPr>
          <p:cNvPr id="48130" name="Picture 2" descr="C:\Documents and Settings\Administrator\Desktop\TESIS\figures\evaluacion_reflexion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21350"/>
            <a:ext cx="9144000" cy="4365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Arreglo Completo</a:t>
            </a:r>
            <a:endParaRPr lang="es-ES" u="sng" dirty="0"/>
          </a:p>
        </p:txBody>
      </p:sp>
      <p:pic>
        <p:nvPicPr>
          <p:cNvPr id="49154" name="Picture 2" descr="C:\Documents and Settings\Administrator\Desktop\TESIS\figures\evaluacion_ro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28736"/>
            <a:ext cx="9144000" cy="43604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Arreglo Completo</a:t>
            </a:r>
            <a:endParaRPr lang="es-ES" u="sng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5850" y="2933700"/>
            <a:ext cx="69723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Conclusiones de los Resultados</a:t>
            </a:r>
            <a:endParaRPr lang="es-ES" u="sng" dirty="0"/>
          </a:p>
        </p:txBody>
      </p:sp>
      <p:sp>
        <p:nvSpPr>
          <p:cNvPr id="5" name="4 Rectángulo"/>
          <p:cNvSpPr/>
          <p:nvPr/>
        </p:nvSpPr>
        <p:spPr>
          <a:xfrm>
            <a:off x="714348" y="1225689"/>
            <a:ext cx="778674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Con el divisor se obtuvo la </a:t>
            </a:r>
            <a:r>
              <a:rPr lang="es-CL" dirty="0" smtClean="0"/>
              <a:t>distribución </a:t>
            </a:r>
            <a:r>
              <a:rPr lang="es-CL" dirty="0"/>
              <a:t>de apertura de Taylor-7, con un error </a:t>
            </a:r>
            <a:r>
              <a:rPr lang="es-CL" dirty="0" smtClean="0"/>
              <a:t>cuadrático medio </a:t>
            </a:r>
            <a:r>
              <a:rPr lang="es-CL" dirty="0"/>
              <a:t>igual a </a:t>
            </a:r>
            <a:r>
              <a:rPr lang="es-CL" dirty="0" smtClean="0"/>
              <a:t>0.0044196 </a:t>
            </a:r>
            <a:r>
              <a:rPr lang="es-CL" dirty="0"/>
              <a:t>en el rango 10.8GHz-12.9GHz. </a:t>
            </a:r>
            <a:endParaRPr lang="es-CL" dirty="0" smtClean="0"/>
          </a:p>
          <a:p>
            <a:endParaRPr lang="es-CL" dirty="0"/>
          </a:p>
          <a:p>
            <a:r>
              <a:rPr lang="es-CL" dirty="0" smtClean="0"/>
              <a:t>Las pérdidas </a:t>
            </a:r>
            <a:r>
              <a:rPr lang="es-CL" dirty="0"/>
              <a:t>de retorno del divisor </a:t>
            </a:r>
            <a:r>
              <a:rPr lang="es-CL" dirty="0" smtClean="0"/>
              <a:t>se mantienen </a:t>
            </a:r>
            <a:r>
              <a:rPr lang="es-CL" dirty="0"/>
              <a:t>entre los 26.60dB y 30.37dB. El divisor </a:t>
            </a:r>
            <a:r>
              <a:rPr lang="es-CL" dirty="0" smtClean="0"/>
              <a:t>además </a:t>
            </a:r>
            <a:r>
              <a:rPr lang="es-CL" dirty="0"/>
              <a:t>sostiene un desfase progresivo </a:t>
            </a:r>
            <a:r>
              <a:rPr lang="es-CL" dirty="0" smtClean="0"/>
              <a:t>de 0.626° </a:t>
            </a:r>
            <a:r>
              <a:rPr lang="es-CL" dirty="0"/>
              <a:t>entre elementos contiguos, lo que hace un desfase de </a:t>
            </a:r>
            <a:r>
              <a:rPr lang="es-CL" dirty="0" smtClean="0"/>
              <a:t>11.894° </a:t>
            </a:r>
            <a:r>
              <a:rPr lang="es-CL" dirty="0"/>
              <a:t>entre el primer y </a:t>
            </a:r>
            <a:r>
              <a:rPr lang="es-CL" dirty="0" smtClean="0"/>
              <a:t>último elemento</a:t>
            </a:r>
            <a:r>
              <a:rPr lang="es-CL" dirty="0"/>
              <a:t>, siendo el ultimo el mas adelantado en fase</a:t>
            </a:r>
            <a:r>
              <a:rPr lang="es-CL" dirty="0" smtClean="0"/>
              <a:t>.</a:t>
            </a:r>
          </a:p>
          <a:p>
            <a:endParaRPr lang="es-CL" dirty="0"/>
          </a:p>
          <a:p>
            <a:r>
              <a:rPr lang="es-ES" dirty="0" smtClean="0"/>
              <a:t>Diseñando </a:t>
            </a:r>
            <a:r>
              <a:rPr lang="es-ES" dirty="0"/>
              <a:t>un arreglo de antenas de tipo corneta alimentadas por este divisor se </a:t>
            </a:r>
            <a:r>
              <a:rPr lang="es-ES" dirty="0" smtClean="0"/>
              <a:t>obtuvo un </a:t>
            </a:r>
            <a:r>
              <a:rPr lang="es-CL" dirty="0" smtClean="0"/>
              <a:t>patrón </a:t>
            </a:r>
            <a:r>
              <a:rPr lang="es-CL" dirty="0"/>
              <a:t>de </a:t>
            </a:r>
            <a:r>
              <a:rPr lang="es-CL" dirty="0" smtClean="0"/>
              <a:t>radiación, </a:t>
            </a:r>
            <a:r>
              <a:rPr lang="es-CL" dirty="0"/>
              <a:t>de </a:t>
            </a:r>
            <a:r>
              <a:rPr lang="es-CL" dirty="0" smtClean="0"/>
              <a:t>polarización </a:t>
            </a:r>
            <a:r>
              <a:rPr lang="es-CL" dirty="0"/>
              <a:t>lineal en el </a:t>
            </a:r>
            <a:r>
              <a:rPr lang="es-CL" dirty="0" smtClean="0"/>
              <a:t>plano </a:t>
            </a:r>
            <a:r>
              <a:rPr lang="es-CL" dirty="0"/>
              <a:t>del divisor, con un nivel de </a:t>
            </a:r>
            <a:r>
              <a:rPr lang="es-CL" dirty="0" smtClean="0"/>
              <a:t>lóbulos secundarios </a:t>
            </a:r>
            <a:r>
              <a:rPr lang="es-CL" dirty="0"/>
              <a:t>de -30.66dB, y un ancho de haz de </a:t>
            </a:r>
            <a:r>
              <a:rPr lang="es-CL" dirty="0" smtClean="0"/>
              <a:t>3.3°, </a:t>
            </a:r>
            <a:r>
              <a:rPr lang="es-CL" dirty="0"/>
              <a:t>lo que se considera muy acertado a </a:t>
            </a:r>
            <a:r>
              <a:rPr lang="es-CL" dirty="0" smtClean="0"/>
              <a:t>las exigencias </a:t>
            </a:r>
            <a:r>
              <a:rPr lang="es-CL" dirty="0"/>
              <a:t>propuestas, para el rango de frecuencias 10.8GHz-12.9GHz</a:t>
            </a:r>
            <a:r>
              <a:rPr lang="es-CL" dirty="0" smtClean="0"/>
              <a:t>.</a:t>
            </a:r>
          </a:p>
          <a:p>
            <a:endParaRPr lang="es-CL" dirty="0"/>
          </a:p>
          <a:p>
            <a:r>
              <a:rPr lang="es-CL" dirty="0" smtClean="0"/>
              <a:t>El divisor de potencia muestra un adelantamiento de fase hacia los elementos más periféricos. Éste desfase es compensable con una extensión de la distancia entre los escalones, sin afectar mucho a las reflexiones. De paso, la misma solución logra aumentar la distancia entre elementos del arreglo, lo que mejora el ancho del haz.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Conclusiones Generales</a:t>
            </a:r>
            <a:endParaRPr lang="es-ES" u="sng" dirty="0"/>
          </a:p>
        </p:txBody>
      </p:sp>
      <p:sp>
        <p:nvSpPr>
          <p:cNvPr id="6" name="5 Rectángulo"/>
          <p:cNvSpPr/>
          <p:nvPr/>
        </p:nvSpPr>
        <p:spPr>
          <a:xfrm>
            <a:off x="571472" y="1071547"/>
            <a:ext cx="80010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 smtClean="0"/>
              <a:t>Se obtiene un divisor de potencias en guía de ondas, en plano E, que puede ser utilizado de manera económica, y que entrega una gran respuesta en frecuencia, entre 10.8GHz-12.9GHz, que equivale a un 20% de ancho de banda, lo que significa una muy buena característica de ancho de banda. Puede utilizarse en antenas para la recepción satelital de DBS, en todas las regiones y todas las bandas ITU.</a:t>
            </a:r>
          </a:p>
          <a:p>
            <a:endParaRPr lang="es-CL" dirty="0"/>
          </a:p>
          <a:p>
            <a:r>
              <a:rPr lang="es-CL" dirty="0" smtClean="0"/>
              <a:t>El arreglo, logra excelentes resultados de ancho de </a:t>
            </a:r>
            <a:r>
              <a:rPr lang="es-CL" dirty="0"/>
              <a:t>haz y nivel de </a:t>
            </a:r>
            <a:r>
              <a:rPr lang="es-CL" dirty="0" smtClean="0"/>
              <a:t>lóbulos </a:t>
            </a:r>
            <a:r>
              <a:rPr lang="es-CL" dirty="0"/>
              <a:t>laterales </a:t>
            </a:r>
            <a:r>
              <a:rPr lang="es-CL" dirty="0" smtClean="0"/>
              <a:t>requeridos. </a:t>
            </a:r>
          </a:p>
          <a:p>
            <a:endParaRPr lang="es-CL" dirty="0"/>
          </a:p>
          <a:p>
            <a:r>
              <a:rPr lang="es-CL" dirty="0" smtClean="0"/>
              <a:t>Su flexibilidad </a:t>
            </a:r>
            <a:r>
              <a:rPr lang="es-CL" dirty="0"/>
              <a:t>entrega una gran ventaja para </a:t>
            </a:r>
            <a:r>
              <a:rPr lang="es-CL" dirty="0" smtClean="0"/>
              <a:t>el diseño </a:t>
            </a:r>
            <a:r>
              <a:rPr lang="es-CL" dirty="0"/>
              <a:t>de arreglos de antenas, para </a:t>
            </a:r>
            <a:r>
              <a:rPr lang="es-CL" dirty="0" smtClean="0"/>
              <a:t>multipropósito, </a:t>
            </a:r>
            <a:r>
              <a:rPr lang="es-CL" dirty="0"/>
              <a:t>en donde solo debe cambiarse la etapa </a:t>
            </a:r>
            <a:r>
              <a:rPr lang="es-CL" dirty="0" smtClean="0"/>
              <a:t>del </a:t>
            </a:r>
            <a:r>
              <a:rPr lang="es-ES" dirty="0" smtClean="0"/>
              <a:t>divisor </a:t>
            </a:r>
            <a:r>
              <a:rPr lang="es-ES" dirty="0"/>
              <a:t>de potencias, para ser una antena completamente distinta</a:t>
            </a:r>
            <a:r>
              <a:rPr lang="es-ES" dirty="0" smtClean="0"/>
              <a:t>.</a:t>
            </a:r>
          </a:p>
          <a:p>
            <a:endParaRPr lang="es-CL" dirty="0"/>
          </a:p>
          <a:p>
            <a:r>
              <a:rPr lang="es-CL" dirty="0"/>
              <a:t>El </a:t>
            </a:r>
            <a:r>
              <a:rPr lang="es-CL" dirty="0" smtClean="0"/>
              <a:t>diseño </a:t>
            </a:r>
            <a:r>
              <a:rPr lang="es-CL" dirty="0"/>
              <a:t>del divisor esta orientado al bajo costo, destinando laminas </a:t>
            </a:r>
            <a:r>
              <a:rPr lang="es-CL" dirty="0" smtClean="0"/>
              <a:t>metálicas para las guías </a:t>
            </a:r>
            <a:r>
              <a:rPr lang="es-CL" dirty="0"/>
              <a:t>alimentadoras. A pesar de su forma </a:t>
            </a:r>
            <a:r>
              <a:rPr lang="es-CL" dirty="0" smtClean="0"/>
              <a:t>económica, </a:t>
            </a:r>
            <a:r>
              <a:rPr lang="es-CL" dirty="0"/>
              <a:t>el divisor logro entregar un muy </a:t>
            </a:r>
            <a:r>
              <a:rPr lang="es-CL" dirty="0" smtClean="0"/>
              <a:t>buen desempeño </a:t>
            </a:r>
            <a:r>
              <a:rPr lang="es-CL" dirty="0"/>
              <a:t>en frecuencia y </a:t>
            </a:r>
            <a:r>
              <a:rPr lang="es-CL" dirty="0" smtClean="0"/>
              <a:t>distribución </a:t>
            </a:r>
            <a:r>
              <a:rPr lang="es-CL" dirty="0"/>
              <a:t>de </a:t>
            </a:r>
            <a:r>
              <a:rPr lang="es-CL" dirty="0" smtClean="0"/>
              <a:t>iluminación.</a:t>
            </a:r>
          </a:p>
          <a:p>
            <a:endParaRPr lang="es-CL" dirty="0"/>
          </a:p>
          <a:p>
            <a:r>
              <a:rPr lang="es-CL" dirty="0" smtClean="0"/>
              <a:t>Sin embargo, con el diseño se ha llegado a requerimientos de precisión </a:t>
            </a:r>
            <a:r>
              <a:rPr lang="es-CL" dirty="0" err="1" smtClean="0"/>
              <a:t>submilimétricos</a:t>
            </a:r>
            <a:r>
              <a:rPr lang="es-CL" dirty="0" smtClean="0"/>
              <a:t>, por lo tanto sugiere un costo adicional en el alineamiento de las piezas, y una limitación para implementar el diseño a frecuencias mas altas.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Trabajo Futuro</a:t>
            </a:r>
            <a:endParaRPr lang="es-ES" u="sng" dirty="0"/>
          </a:p>
        </p:txBody>
      </p:sp>
      <p:sp>
        <p:nvSpPr>
          <p:cNvPr id="5" name="4 Rectángulo"/>
          <p:cNvSpPr/>
          <p:nvPr/>
        </p:nvSpPr>
        <p:spPr>
          <a:xfrm>
            <a:off x="857224" y="2500306"/>
            <a:ext cx="724114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/>
              <a:t>Otras propuestas de </a:t>
            </a:r>
            <a:r>
              <a:rPr lang="es-ES" dirty="0" smtClean="0"/>
              <a:t>arreglos.</a:t>
            </a:r>
          </a:p>
          <a:p>
            <a:pPr>
              <a:buFont typeface="Arial" pitchFamily="34" charset="0"/>
              <a:buChar char="•"/>
            </a:pPr>
            <a:endParaRPr lang="es-CL" dirty="0"/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El diseño completo y la construcción </a:t>
            </a:r>
            <a:r>
              <a:rPr lang="es-CL" dirty="0"/>
              <a:t>de una antena de apertura </a:t>
            </a:r>
            <a:r>
              <a:rPr lang="es-CL" dirty="0" smtClean="0"/>
              <a:t>rectangular.</a:t>
            </a:r>
          </a:p>
          <a:p>
            <a:endParaRPr lang="es-CL" dirty="0"/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Implementación de algoritmo de división de potencia utilizando la técnica </a:t>
            </a:r>
          </a:p>
          <a:p>
            <a:r>
              <a:rPr lang="es-CL" dirty="0" smtClean="0"/>
              <a:t>de adaptación modal.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Trabajo Futuro</a:t>
            </a:r>
            <a:endParaRPr lang="es-ES" u="sng" dirty="0"/>
          </a:p>
        </p:txBody>
      </p:sp>
      <p:pic>
        <p:nvPicPr>
          <p:cNvPr id="51202" name="Picture 2" descr="C:\Documents and Settings\Administrator\Desktop\TESIS\Presentacion\angulo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285860"/>
            <a:ext cx="8391525" cy="4181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428596" y="1214422"/>
            <a:ext cx="821537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sz="2400" dirty="0" smtClean="0"/>
              <a:t>Son </a:t>
            </a:r>
            <a:r>
              <a:rPr lang="es-CL" sz="2400" dirty="0"/>
              <a:t>agrupaciones de antenas, normalmente iguales, </a:t>
            </a:r>
            <a:r>
              <a:rPr lang="es-CL" sz="2400" dirty="0" smtClean="0"/>
              <a:t>eléctrica </a:t>
            </a:r>
            <a:r>
              <a:rPr lang="es-CL" sz="2400" dirty="0"/>
              <a:t>y</a:t>
            </a:r>
          </a:p>
          <a:p>
            <a:r>
              <a:rPr lang="es-ES" sz="2400" dirty="0" smtClean="0"/>
              <a:t>geométricamente </a:t>
            </a:r>
            <a:r>
              <a:rPr lang="es-ES" sz="2400" dirty="0"/>
              <a:t>ordenadas para sintetizar una </a:t>
            </a:r>
            <a:r>
              <a:rPr lang="es-ES" sz="2400" dirty="0" smtClean="0"/>
              <a:t>cierta  distribución </a:t>
            </a:r>
            <a:r>
              <a:rPr lang="es-ES" sz="2400" dirty="0"/>
              <a:t>de campos, o apertura. </a:t>
            </a:r>
            <a:endParaRPr lang="es-ES" sz="24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Arreglos de Antenas</a:t>
            </a:r>
          </a:p>
          <a:p>
            <a:endParaRPr lang="es-ES" u="sng" dirty="0"/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pic>
        <p:nvPicPr>
          <p:cNvPr id="3075" name="Picture 3" descr="C:\Documents and Settings\Administrator\Desktop\TESIS\Presentacion\Arra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 flipH="1">
            <a:off x="5735834" y="2908108"/>
            <a:ext cx="3200403" cy="2956304"/>
          </a:xfrm>
          <a:prstGeom prst="rect">
            <a:avLst/>
          </a:prstGeom>
          <a:noFill/>
        </p:spPr>
      </p:pic>
      <p:sp>
        <p:nvSpPr>
          <p:cNvPr id="10" name="9 CuadroTexto"/>
          <p:cNvSpPr txBox="1"/>
          <p:nvPr/>
        </p:nvSpPr>
        <p:spPr>
          <a:xfrm>
            <a:off x="428596" y="2643182"/>
            <a:ext cx="5357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s-CL" sz="2400" dirty="0" smtClean="0"/>
              <a:t>Distribución de Apertura configurable</a:t>
            </a:r>
          </a:p>
          <a:p>
            <a:pPr lvl="1">
              <a:buFont typeface="Arial" pitchFamily="34" charset="0"/>
              <a:buChar char="•"/>
            </a:pPr>
            <a:r>
              <a:rPr lang="es-CL" sz="2400" dirty="0" smtClean="0"/>
              <a:t>Patrón de radiación configurable</a:t>
            </a:r>
          </a:p>
          <a:p>
            <a:pPr lvl="1">
              <a:buFont typeface="Arial" pitchFamily="34" charset="0"/>
              <a:buChar char="•"/>
            </a:pPr>
            <a:r>
              <a:rPr lang="es-CL" sz="2400" dirty="0" smtClean="0"/>
              <a:t>Mejores parámetros de  antena</a:t>
            </a:r>
          </a:p>
          <a:p>
            <a:pPr lvl="1"/>
            <a:endParaRPr lang="es-CL" sz="2400" dirty="0" smtClean="0"/>
          </a:p>
          <a:p>
            <a:pPr lvl="1">
              <a:buFont typeface="Arial" pitchFamily="34" charset="0"/>
              <a:buChar char="•"/>
            </a:pPr>
            <a:r>
              <a:rPr lang="es-CL" sz="2400" dirty="0" smtClean="0"/>
              <a:t>Mas pesadas</a:t>
            </a:r>
          </a:p>
          <a:p>
            <a:pPr lvl="1">
              <a:buFont typeface="Arial" pitchFamily="34" charset="0"/>
              <a:buChar char="•"/>
            </a:pPr>
            <a:r>
              <a:rPr lang="es-CL" sz="2400" dirty="0" smtClean="0"/>
              <a:t>Mas costosas</a:t>
            </a:r>
          </a:p>
          <a:p>
            <a:pPr lvl="1">
              <a:buFont typeface="Arial" pitchFamily="34" charset="0"/>
              <a:buChar char="•"/>
            </a:pPr>
            <a:r>
              <a:rPr lang="es-CL" sz="2400" dirty="0" smtClean="0"/>
              <a:t>Ancho de banda muy delgado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Trabajo Futuro</a:t>
            </a:r>
            <a:endParaRPr lang="es-ES" u="sng" dirty="0"/>
          </a:p>
        </p:txBody>
      </p:sp>
      <p:pic>
        <p:nvPicPr>
          <p:cNvPr id="52226" name="Picture 2" descr="C:\Documents and Settings\Administrator\Desktop\TESIS\Presentacion\angulo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1357298"/>
            <a:ext cx="6296025" cy="4514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643042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Trabajo Futuro</a:t>
            </a:r>
            <a:endParaRPr lang="es-ES" u="sng" dirty="0"/>
          </a:p>
        </p:txBody>
      </p:sp>
      <p:pic>
        <p:nvPicPr>
          <p:cNvPr id="53250" name="Picture 2" descr="C:\Documents and Settings\Administrator\Desktop\TESIS\Presentacion\ángulo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1428736"/>
            <a:ext cx="6819900" cy="4467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1643042" y="428604"/>
            <a:ext cx="56436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CL" sz="3200" u="sng" dirty="0" smtClean="0"/>
              <a:t>Arreglos de Antenas</a:t>
            </a:r>
          </a:p>
          <a:p>
            <a:endParaRPr lang="es-ES" u="sng" dirty="0"/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Planteamiento del Problema          Herramientas           Diseño           Otros elementos           Evaluación            Conclusiones</a:t>
            </a:r>
            <a:endParaRPr lang="es-CL" sz="1200" dirty="0" smtClean="0"/>
          </a:p>
        </p:txBody>
      </p:sp>
      <p:sp>
        <p:nvSpPr>
          <p:cNvPr id="10" name="9 CuadroTexto"/>
          <p:cNvSpPr txBox="1"/>
          <p:nvPr/>
        </p:nvSpPr>
        <p:spPr>
          <a:xfrm>
            <a:off x="428596" y="1071546"/>
            <a:ext cx="8215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L" sz="2400" dirty="0" smtClean="0"/>
              <a:t>Antena RLSA (Radial Line Slot </a:t>
            </a:r>
            <a:r>
              <a:rPr lang="es-CL" sz="2400" dirty="0" err="1" smtClean="0"/>
              <a:t>Antenna</a:t>
            </a:r>
            <a:r>
              <a:rPr lang="es-CL" sz="2400" dirty="0" smtClean="0"/>
              <a:t>)</a:t>
            </a:r>
          </a:p>
          <a:p>
            <a:pPr lvl="1"/>
            <a:endParaRPr lang="es-CL" sz="2400" dirty="0"/>
          </a:p>
          <a:p>
            <a:pPr lvl="1">
              <a:buFont typeface="Arial" pitchFamily="34" charset="0"/>
              <a:buChar char="•"/>
            </a:pPr>
            <a:r>
              <a:rPr lang="es-CL" sz="2400" dirty="0" smtClean="0"/>
              <a:t>Arreglo de antenas económico para DBS</a:t>
            </a:r>
          </a:p>
          <a:p>
            <a:pPr lvl="1">
              <a:buFont typeface="Arial" pitchFamily="34" charset="0"/>
              <a:buChar char="•"/>
            </a:pPr>
            <a:r>
              <a:rPr lang="es-CL" sz="2400" dirty="0" smtClean="0"/>
              <a:t>Se utiliza mucho en Japón</a:t>
            </a:r>
          </a:p>
          <a:p>
            <a:pPr lvl="1">
              <a:buFont typeface="Arial" pitchFamily="34" charset="0"/>
              <a:buChar char="•"/>
            </a:pPr>
            <a:r>
              <a:rPr lang="es-CL" sz="2400" dirty="0" smtClean="0"/>
              <a:t>Buena Distribución de Apertura</a:t>
            </a:r>
          </a:p>
          <a:p>
            <a:pPr lvl="1"/>
            <a:r>
              <a:rPr lang="es-CL" sz="2400" dirty="0"/>
              <a:t> </a:t>
            </a:r>
            <a:r>
              <a:rPr lang="es-CL" sz="2400" dirty="0" smtClean="0"/>
              <a:t> (cercana a Uniforme)</a:t>
            </a:r>
            <a:r>
              <a:rPr lang="es-CL" sz="24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s-CL" sz="2400" dirty="0" smtClean="0"/>
              <a:t>Soporta un ancho de Banda de 5%</a:t>
            </a:r>
            <a:endParaRPr lang="es-CL" sz="2400" dirty="0" smtClean="0"/>
          </a:p>
        </p:txBody>
      </p:sp>
      <p:pic>
        <p:nvPicPr>
          <p:cNvPr id="4099" name="Picture 3" descr="C:\Documents and Settings\Administrator\Desktop\TESIS\figures\teoria_RLSA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4429132"/>
            <a:ext cx="3381375" cy="2095500"/>
          </a:xfrm>
          <a:prstGeom prst="rect">
            <a:avLst/>
          </a:prstGeom>
          <a:noFill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000504"/>
            <a:ext cx="43148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200" dirty="0" smtClean="0"/>
              <a:t>  Introducción 	          </a:t>
            </a:r>
            <a:r>
              <a:rPr lang="es-CL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Planteamiento del Problema          Herramientas           Diseño           Otros elementos           Evaluación            Conclusiones</a:t>
            </a:r>
            <a:endParaRPr lang="es-CL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42910" y="428604"/>
            <a:ext cx="692948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2"/>
              </a:buBlip>
            </a:pPr>
            <a:r>
              <a:rPr lang="es-CL" b="1" dirty="0" smtClean="0"/>
              <a:t>Introducción</a:t>
            </a:r>
          </a:p>
          <a:p>
            <a:pPr lvl="1">
              <a:buBlip>
                <a:blip r:embed="rId2"/>
              </a:buBlip>
            </a:pPr>
            <a:r>
              <a:rPr lang="es-CL" dirty="0" err="1" smtClean="0"/>
              <a:t>Broadcasting</a:t>
            </a:r>
            <a:r>
              <a:rPr lang="es-CL" dirty="0" smtClean="0"/>
              <a:t> Satelital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Los arreglos de Antenas</a:t>
            </a:r>
          </a:p>
          <a:p>
            <a:pPr>
              <a:buBlip>
                <a:blip r:embed="rId2"/>
              </a:buBlip>
            </a:pPr>
            <a:r>
              <a:rPr lang="es-CL" b="1" dirty="0" smtClean="0"/>
              <a:t>Herramientas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Squintless </a:t>
            </a:r>
            <a:r>
              <a:rPr lang="es-CL" dirty="0" err="1" smtClean="0"/>
              <a:t>feed</a:t>
            </a:r>
            <a:r>
              <a:rPr lang="es-CL" dirty="0" smtClean="0"/>
              <a:t> </a:t>
            </a:r>
            <a:r>
              <a:rPr lang="es-CL" dirty="0" err="1" smtClean="0"/>
              <a:t>technique</a:t>
            </a:r>
            <a:endParaRPr lang="es-CL" dirty="0" smtClean="0"/>
          </a:p>
          <a:p>
            <a:pPr lvl="1">
              <a:buBlip>
                <a:blip r:embed="rId2"/>
              </a:buBlip>
            </a:pPr>
            <a:r>
              <a:rPr lang="es-CL" dirty="0" smtClean="0"/>
              <a:t>Distribución de Apertura</a:t>
            </a:r>
          </a:p>
          <a:p>
            <a:pPr>
              <a:buBlip>
                <a:blip r:embed="rId2"/>
              </a:buBlip>
            </a:pPr>
            <a:r>
              <a:rPr lang="es-CL" b="1" dirty="0" smtClean="0"/>
              <a:t>Planteamiento del Problema</a:t>
            </a:r>
            <a:endParaRPr lang="es-CL" b="1" dirty="0" smtClean="0"/>
          </a:p>
          <a:p>
            <a:pPr>
              <a:buBlip>
                <a:blip r:embed="rId2"/>
              </a:buBlip>
            </a:pPr>
            <a:r>
              <a:rPr lang="es-CL" b="1" dirty="0" smtClean="0"/>
              <a:t>Diseño del Divisor de Potencia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Diseño General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Algoritmos de Cálculo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Corrección Retroalimentada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Divisor Inclinado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Escalones suavizados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Uniformidad de Fase</a:t>
            </a:r>
          </a:p>
          <a:p>
            <a:pPr>
              <a:buBlip>
                <a:blip r:embed="rId2"/>
              </a:buBlip>
            </a:pPr>
            <a:r>
              <a:rPr lang="es-CL" b="1" dirty="0" smtClean="0"/>
              <a:t>Diseño de otros componentes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Radiador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Reflector </a:t>
            </a:r>
            <a:r>
              <a:rPr lang="es-CL" dirty="0" err="1" smtClean="0"/>
              <a:t>Pillbox</a:t>
            </a:r>
            <a:endParaRPr lang="es-CL" dirty="0" smtClean="0"/>
          </a:p>
          <a:p>
            <a:pPr>
              <a:buBlip>
                <a:blip r:embed="rId2"/>
              </a:buBlip>
            </a:pPr>
            <a:r>
              <a:rPr lang="es-CL" b="1" dirty="0" smtClean="0"/>
              <a:t>Evaluación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Divisor de Potencia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Arreglo</a:t>
            </a:r>
          </a:p>
          <a:p>
            <a:pPr>
              <a:buBlip>
                <a:blip r:embed="rId2"/>
              </a:buBlip>
            </a:pPr>
            <a:r>
              <a:rPr lang="es-CL" b="1" dirty="0" smtClean="0"/>
              <a:t>Conclusiones</a:t>
            </a:r>
          </a:p>
          <a:p>
            <a:pPr lvl="1">
              <a:buBlip>
                <a:blip r:embed="rId2"/>
              </a:buBlip>
            </a:pPr>
            <a:r>
              <a:rPr lang="es-CL" dirty="0" smtClean="0"/>
              <a:t>Sumario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Personalizado 2">
      <a:majorFont>
        <a:latin typeface="Calibri"/>
        <a:ea typeface=""/>
        <a:cs typeface=""/>
      </a:majorFont>
      <a:minorFont>
        <a:latin typeface="Times New Roman"/>
        <a:ea typeface=""/>
        <a:cs typeface="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639</TotalTime>
  <Words>2384</Words>
  <Application>Microsoft Office PowerPoint</Application>
  <PresentationFormat>Presentación en pantalla (4:3)</PresentationFormat>
  <Paragraphs>596</Paragraphs>
  <Slides>71</Slides>
  <Notes>63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71</vt:i4>
      </vt:variant>
    </vt:vector>
  </HeadingPairs>
  <TitlesOfParts>
    <vt:vector size="73" baseType="lpstr">
      <vt:lpstr>Tema de Office</vt:lpstr>
      <vt:lpstr>MathType 6.0 Equation</vt:lpstr>
      <vt:lpstr>Diseño de un Divisor de Potencia para Arreglos Planos</vt:lpstr>
      <vt:lpstr>Contenido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  <vt:lpstr>Diapositiva 68</vt:lpstr>
      <vt:lpstr>Diapositiva 69</vt:lpstr>
      <vt:lpstr>Diapositiva 70</vt:lpstr>
      <vt:lpstr>Diapositiva 71</vt:lpstr>
    </vt:vector>
  </TitlesOfParts>
  <Company>Duguet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Cristian</dc:creator>
  <cp:lastModifiedBy>Cristian</cp:lastModifiedBy>
  <cp:revision>53</cp:revision>
  <dcterms:created xsi:type="dcterms:W3CDTF">2010-04-01T07:40:28Z</dcterms:created>
  <dcterms:modified xsi:type="dcterms:W3CDTF">2010-04-01T18:20:00Z</dcterms:modified>
</cp:coreProperties>
</file>