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6" r:id="rId4"/>
    <p:sldId id="273" r:id="rId5"/>
    <p:sldId id="269" r:id="rId6"/>
    <p:sldId id="259" r:id="rId7"/>
    <p:sldId id="257" r:id="rId8"/>
    <p:sldId id="258" r:id="rId9"/>
    <p:sldId id="265" r:id="rId10"/>
    <p:sldId id="263" r:id="rId11"/>
    <p:sldId id="274" r:id="rId12"/>
    <p:sldId id="260" r:id="rId13"/>
    <p:sldId id="261" r:id="rId14"/>
    <p:sldId id="264" r:id="rId15"/>
    <p:sldId id="267" r:id="rId16"/>
    <p:sldId id="270" r:id="rId17"/>
    <p:sldId id="271" r:id="rId18"/>
    <p:sldId id="278" r:id="rId19"/>
    <p:sldId id="279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F3A41-0468-0541-84A5-7E389C15F71D}">
          <p14:sldIdLst>
            <p14:sldId id="256"/>
            <p14:sldId id="268"/>
            <p14:sldId id="266"/>
            <p14:sldId id="273"/>
            <p14:sldId id="269"/>
            <p14:sldId id="259"/>
            <p14:sldId id="257"/>
            <p14:sldId id="258"/>
            <p14:sldId id="265"/>
            <p14:sldId id="263"/>
            <p14:sldId id="274"/>
            <p14:sldId id="260"/>
            <p14:sldId id="261"/>
            <p14:sldId id="264"/>
            <p14:sldId id="267"/>
            <p14:sldId id="270"/>
            <p14:sldId id="271"/>
            <p14:sldId id="278"/>
            <p14:sldId id="279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54646"/>
  </p:normalViewPr>
  <p:slideViewPr>
    <p:cSldViewPr snapToGrid="0" snapToObjects="1">
      <p:cViewPr varScale="1">
        <p:scale>
          <a:sx n="61" d="100"/>
          <a:sy n="61" d="100"/>
        </p:scale>
        <p:origin x="2008" y="192"/>
      </p:cViewPr>
      <p:guideLst/>
    </p:cSldViewPr>
  </p:slideViewPr>
  <p:outlineViewPr>
    <p:cViewPr>
      <p:scale>
        <a:sx n="33" d="100"/>
        <a:sy n="33" d="100"/>
      </p:scale>
      <p:origin x="0" y="-14760"/>
    </p:cViewPr>
  </p:outlineViewPr>
  <p:notesTextViewPr>
    <p:cViewPr>
      <p:scale>
        <a:sx n="1" d="1"/>
        <a:sy n="1" d="1"/>
      </p:scale>
      <p:origin x="0" y="-1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C6951-3E83-EA40-B726-D8EB35AEC378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F8582E-7124-F44E-B514-E9465AB4931C}">
      <dgm:prSet phldrT="[Text]"/>
      <dgm:spPr/>
      <dgm:t>
        <a:bodyPr/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HOST</a:t>
          </a:r>
          <a:endParaRPr lang="en-US" b="1" dirty="0"/>
        </a:p>
      </dgm:t>
    </dgm:pt>
    <dgm:pt modelId="{94922A9E-DB1F-264F-BAD7-5C967ABA4041}" type="parTrans" cxnId="{BB97FEB9-DE20-D443-999F-25E8D9382943}">
      <dgm:prSet/>
      <dgm:spPr/>
      <dgm:t>
        <a:bodyPr/>
        <a:lstStyle/>
        <a:p>
          <a:endParaRPr lang="en-US"/>
        </a:p>
      </dgm:t>
    </dgm:pt>
    <dgm:pt modelId="{55D31A3A-3774-D046-99B1-8264FD05C7F6}" type="sibTrans" cxnId="{BB97FEB9-DE20-D443-999F-25E8D9382943}">
      <dgm:prSet/>
      <dgm:spPr/>
      <dgm:t>
        <a:bodyPr/>
        <a:lstStyle/>
        <a:p>
          <a:endParaRPr lang="en-US"/>
        </a:p>
      </dgm:t>
    </dgm:pt>
    <dgm:pt modelId="{F35ABDC8-065A-D942-9EAC-E6E998F585A6}">
      <dgm:prSet phldrT="[Text]"/>
      <dgm:spPr/>
      <dgm:t>
        <a:bodyPr/>
        <a:lstStyle/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Lecturer / coordinator</a:t>
          </a:r>
          <a:endParaRPr lang="en-US" dirty="0"/>
        </a:p>
      </dgm:t>
    </dgm:pt>
    <dgm:pt modelId="{43E799D5-64BC-374D-AFF2-74568B17176E}" type="parTrans" cxnId="{4798AA78-05C6-C147-B5EC-CA6115F516E5}">
      <dgm:prSet/>
      <dgm:spPr/>
      <dgm:t>
        <a:bodyPr/>
        <a:lstStyle/>
        <a:p>
          <a:endParaRPr lang="en-US"/>
        </a:p>
      </dgm:t>
    </dgm:pt>
    <dgm:pt modelId="{87E8F59E-627E-8943-BC53-9B33C45D2139}" type="sibTrans" cxnId="{4798AA78-05C6-C147-B5EC-CA6115F516E5}">
      <dgm:prSet/>
      <dgm:spPr/>
      <dgm:t>
        <a:bodyPr/>
        <a:lstStyle/>
        <a:p>
          <a:endParaRPr lang="en-US"/>
        </a:p>
      </dgm:t>
    </dgm:pt>
    <dgm:pt modelId="{1A234BE5-C96C-794C-9B28-DE8323CDA8A4}">
      <dgm:prSet phldrT="[Text]"/>
      <dgm:spPr/>
      <dgm:t>
        <a:bodyPr/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PRESENTER</a:t>
          </a:r>
          <a:endParaRPr lang="en-US" b="1" dirty="0"/>
        </a:p>
      </dgm:t>
    </dgm:pt>
    <dgm:pt modelId="{FFE3175A-FAC1-7B43-9DEB-DEF65D081395}" type="parTrans" cxnId="{348B07FD-A36D-024D-A67E-0E5171666A0B}">
      <dgm:prSet/>
      <dgm:spPr/>
      <dgm:t>
        <a:bodyPr/>
        <a:lstStyle/>
        <a:p>
          <a:endParaRPr lang="en-US"/>
        </a:p>
      </dgm:t>
    </dgm:pt>
    <dgm:pt modelId="{59E104BB-AF08-3548-BEBD-63BA90D6D19D}" type="sibTrans" cxnId="{348B07FD-A36D-024D-A67E-0E5171666A0B}">
      <dgm:prSet/>
      <dgm:spPr/>
      <dgm:t>
        <a:bodyPr/>
        <a:lstStyle/>
        <a:p>
          <a:endParaRPr lang="en-US"/>
        </a:p>
      </dgm:t>
    </dgm:pt>
    <dgm:pt modelId="{3D296BE2-4D4A-A64A-9163-350BB5C701F7}">
      <dgm:prSet phldrT="[Text]"/>
      <dgm:spPr/>
      <dgm:t>
        <a:bodyPr/>
        <a:lstStyle/>
        <a:p>
          <a:pPr marL="228600" lvl="1" indent="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Lecturer</a:t>
          </a:r>
          <a:endParaRPr lang="en-US" dirty="0"/>
        </a:p>
      </dgm:t>
    </dgm:pt>
    <dgm:pt modelId="{B8855241-9D0E-EB43-A0F7-77EEABF4A96F}" type="parTrans" cxnId="{524C9496-72A6-C04C-BAF7-6E877F8FF0E6}">
      <dgm:prSet/>
      <dgm:spPr/>
      <dgm:t>
        <a:bodyPr/>
        <a:lstStyle/>
        <a:p>
          <a:endParaRPr lang="en-US"/>
        </a:p>
      </dgm:t>
    </dgm:pt>
    <dgm:pt modelId="{6FE2956F-D9DE-8542-8B1F-3E948BE6A4C9}" type="sibTrans" cxnId="{524C9496-72A6-C04C-BAF7-6E877F8FF0E6}">
      <dgm:prSet/>
      <dgm:spPr/>
      <dgm:t>
        <a:bodyPr/>
        <a:lstStyle/>
        <a:p>
          <a:endParaRPr lang="en-US"/>
        </a:p>
      </dgm:t>
    </dgm:pt>
    <dgm:pt modelId="{BAB22273-0BCD-144E-9F2A-137B150970DA}">
      <dgm:prSet phldrT="[Text]"/>
      <dgm:spPr/>
      <dgm:t>
        <a:bodyPr/>
        <a:lstStyle/>
        <a:p>
          <a:r>
            <a:rPr lang="en-US" b="1" dirty="0" smtClean="0"/>
            <a:t>PARTICPANT</a:t>
          </a:r>
          <a:endParaRPr lang="en-US" b="1" dirty="0"/>
        </a:p>
      </dgm:t>
    </dgm:pt>
    <dgm:pt modelId="{D2AFADE3-53D7-7343-A0B1-1675867FEDDD}" type="parTrans" cxnId="{21CE9B8E-AE81-F54B-9218-B54A34ABE0F0}">
      <dgm:prSet/>
      <dgm:spPr/>
      <dgm:t>
        <a:bodyPr/>
        <a:lstStyle/>
        <a:p>
          <a:endParaRPr lang="en-US"/>
        </a:p>
      </dgm:t>
    </dgm:pt>
    <dgm:pt modelId="{9F8DAA7E-28CD-8544-A501-C6664D7BF418}" type="sibTrans" cxnId="{21CE9B8E-AE81-F54B-9218-B54A34ABE0F0}">
      <dgm:prSet/>
      <dgm:spPr/>
      <dgm:t>
        <a:bodyPr/>
        <a:lstStyle/>
        <a:p>
          <a:endParaRPr lang="en-US"/>
        </a:p>
      </dgm:t>
    </dgm:pt>
    <dgm:pt modelId="{B043690F-B74A-1D44-BEA4-9E53EE53EDBB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15A6FF55-193B-4241-BD9E-5E2069938C76}" type="parTrans" cxnId="{5AB0BDF5-A085-0F42-901C-D97F59A30E74}">
      <dgm:prSet/>
      <dgm:spPr/>
      <dgm:t>
        <a:bodyPr/>
        <a:lstStyle/>
        <a:p>
          <a:endParaRPr lang="en-US"/>
        </a:p>
      </dgm:t>
    </dgm:pt>
    <dgm:pt modelId="{75F7BEDA-853E-8042-B34A-D605AFC3E0AF}" type="sibTrans" cxnId="{5AB0BDF5-A085-0F42-901C-D97F59A30E74}">
      <dgm:prSet/>
      <dgm:spPr/>
      <dgm:t>
        <a:bodyPr/>
        <a:lstStyle/>
        <a:p>
          <a:endParaRPr lang="en-US"/>
        </a:p>
      </dgm:t>
    </dgm:pt>
    <dgm:pt modelId="{CF024706-C282-6A44-ABC9-56C47602C3FE}" type="pres">
      <dgm:prSet presAssocID="{9BBC6951-3E83-EA40-B726-D8EB35AEC37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01A077-181E-AC4C-9C86-2C4AAEB26245}" type="pres">
      <dgm:prSet presAssocID="{4CF8582E-7124-F44E-B514-E9465AB4931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659C5-CEE2-EF4E-9E9B-C6E99CA0F1D7}" type="pres">
      <dgm:prSet presAssocID="{55D31A3A-3774-D046-99B1-8264FD05C7F6}" presName="sibTrans" presStyleCnt="0"/>
      <dgm:spPr/>
    </dgm:pt>
    <dgm:pt modelId="{674308C4-47E7-A346-A843-9DC53EB4C880}" type="pres">
      <dgm:prSet presAssocID="{1A234BE5-C96C-794C-9B28-DE8323CDA8A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26998-D2AC-BB42-9D50-BB646C503DDF}" type="pres">
      <dgm:prSet presAssocID="{59E104BB-AF08-3548-BEBD-63BA90D6D19D}" presName="sibTrans" presStyleCnt="0"/>
      <dgm:spPr/>
    </dgm:pt>
    <dgm:pt modelId="{7C6EA441-20E7-C54E-A78F-EB5AED80C1CF}" type="pres">
      <dgm:prSet presAssocID="{BAB22273-0BCD-144E-9F2A-137B150970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D9F306-A0A5-EE4B-B51C-EFF635632ED4}" type="presOf" srcId="{BAB22273-0BCD-144E-9F2A-137B150970DA}" destId="{7C6EA441-20E7-C54E-A78F-EB5AED80C1CF}" srcOrd="0" destOrd="0" presId="urn:microsoft.com/office/officeart/2005/8/layout/hList6"/>
    <dgm:cxn modelId="{21CE9B8E-AE81-F54B-9218-B54A34ABE0F0}" srcId="{9BBC6951-3E83-EA40-B726-D8EB35AEC378}" destId="{BAB22273-0BCD-144E-9F2A-137B150970DA}" srcOrd="2" destOrd="0" parTransId="{D2AFADE3-53D7-7343-A0B1-1675867FEDDD}" sibTransId="{9F8DAA7E-28CD-8544-A501-C6664D7BF418}"/>
    <dgm:cxn modelId="{524C9496-72A6-C04C-BAF7-6E877F8FF0E6}" srcId="{1A234BE5-C96C-794C-9B28-DE8323CDA8A4}" destId="{3D296BE2-4D4A-A64A-9163-350BB5C701F7}" srcOrd="0" destOrd="0" parTransId="{B8855241-9D0E-EB43-A0F7-77EEABF4A96F}" sibTransId="{6FE2956F-D9DE-8542-8B1F-3E948BE6A4C9}"/>
    <dgm:cxn modelId="{5AB0BDF5-A085-0F42-901C-D97F59A30E74}" srcId="{BAB22273-0BCD-144E-9F2A-137B150970DA}" destId="{B043690F-B74A-1D44-BEA4-9E53EE53EDBB}" srcOrd="0" destOrd="0" parTransId="{15A6FF55-193B-4241-BD9E-5E2069938C76}" sibTransId="{75F7BEDA-853E-8042-B34A-D605AFC3E0AF}"/>
    <dgm:cxn modelId="{2B5E760E-FC0F-E143-9B8F-B53A2B3F7413}" type="presOf" srcId="{4CF8582E-7124-F44E-B514-E9465AB4931C}" destId="{1901A077-181E-AC4C-9C86-2C4AAEB26245}" srcOrd="0" destOrd="0" presId="urn:microsoft.com/office/officeart/2005/8/layout/hList6"/>
    <dgm:cxn modelId="{5D46538D-574D-7649-B6CC-77208EE04759}" type="presOf" srcId="{1A234BE5-C96C-794C-9B28-DE8323CDA8A4}" destId="{674308C4-47E7-A346-A843-9DC53EB4C880}" srcOrd="0" destOrd="0" presId="urn:microsoft.com/office/officeart/2005/8/layout/hList6"/>
    <dgm:cxn modelId="{BA51004C-EFC9-CC48-96EA-4FC87295D08D}" type="presOf" srcId="{3D296BE2-4D4A-A64A-9163-350BB5C701F7}" destId="{674308C4-47E7-A346-A843-9DC53EB4C880}" srcOrd="0" destOrd="1" presId="urn:microsoft.com/office/officeart/2005/8/layout/hList6"/>
    <dgm:cxn modelId="{BB97FEB9-DE20-D443-999F-25E8D9382943}" srcId="{9BBC6951-3E83-EA40-B726-D8EB35AEC378}" destId="{4CF8582E-7124-F44E-B514-E9465AB4931C}" srcOrd="0" destOrd="0" parTransId="{94922A9E-DB1F-264F-BAD7-5C967ABA4041}" sibTransId="{55D31A3A-3774-D046-99B1-8264FD05C7F6}"/>
    <dgm:cxn modelId="{348B07FD-A36D-024D-A67E-0E5171666A0B}" srcId="{9BBC6951-3E83-EA40-B726-D8EB35AEC378}" destId="{1A234BE5-C96C-794C-9B28-DE8323CDA8A4}" srcOrd="1" destOrd="0" parTransId="{FFE3175A-FAC1-7B43-9DEB-DEF65D081395}" sibTransId="{59E104BB-AF08-3548-BEBD-63BA90D6D19D}"/>
    <dgm:cxn modelId="{4798AA78-05C6-C147-B5EC-CA6115F516E5}" srcId="{4CF8582E-7124-F44E-B514-E9465AB4931C}" destId="{F35ABDC8-065A-D942-9EAC-E6E998F585A6}" srcOrd="0" destOrd="0" parTransId="{43E799D5-64BC-374D-AFF2-74568B17176E}" sibTransId="{87E8F59E-627E-8943-BC53-9B33C45D2139}"/>
    <dgm:cxn modelId="{5C99AC1E-D75D-294F-8EC8-736BA569DF1C}" type="presOf" srcId="{F35ABDC8-065A-D942-9EAC-E6E998F585A6}" destId="{1901A077-181E-AC4C-9C86-2C4AAEB26245}" srcOrd="0" destOrd="1" presId="urn:microsoft.com/office/officeart/2005/8/layout/hList6"/>
    <dgm:cxn modelId="{47C9F06C-AA7F-2B44-AC46-059FB81DF825}" type="presOf" srcId="{9BBC6951-3E83-EA40-B726-D8EB35AEC378}" destId="{CF024706-C282-6A44-ABC9-56C47602C3FE}" srcOrd="0" destOrd="0" presId="urn:microsoft.com/office/officeart/2005/8/layout/hList6"/>
    <dgm:cxn modelId="{4C538BCC-152B-2C4E-BEBA-6BF4A85D8C10}" type="presOf" srcId="{B043690F-B74A-1D44-BEA4-9E53EE53EDBB}" destId="{7C6EA441-20E7-C54E-A78F-EB5AED80C1CF}" srcOrd="0" destOrd="1" presId="urn:microsoft.com/office/officeart/2005/8/layout/hList6"/>
    <dgm:cxn modelId="{9F14E49D-4B8C-1E45-BEF7-227D1BDFBBB0}" type="presParOf" srcId="{CF024706-C282-6A44-ABC9-56C47602C3FE}" destId="{1901A077-181E-AC4C-9C86-2C4AAEB26245}" srcOrd="0" destOrd="0" presId="urn:microsoft.com/office/officeart/2005/8/layout/hList6"/>
    <dgm:cxn modelId="{05EA2955-25B5-1643-B257-B37DA3119887}" type="presParOf" srcId="{CF024706-C282-6A44-ABC9-56C47602C3FE}" destId="{292659C5-CEE2-EF4E-9E9B-C6E99CA0F1D7}" srcOrd="1" destOrd="0" presId="urn:microsoft.com/office/officeart/2005/8/layout/hList6"/>
    <dgm:cxn modelId="{C26A0AA4-7167-9643-ADA4-672B05A9388C}" type="presParOf" srcId="{CF024706-C282-6A44-ABC9-56C47602C3FE}" destId="{674308C4-47E7-A346-A843-9DC53EB4C880}" srcOrd="2" destOrd="0" presId="urn:microsoft.com/office/officeart/2005/8/layout/hList6"/>
    <dgm:cxn modelId="{EE33DDDC-6AF8-554F-BBAD-D493A7D473D1}" type="presParOf" srcId="{CF024706-C282-6A44-ABC9-56C47602C3FE}" destId="{94026998-D2AC-BB42-9D50-BB646C503DDF}" srcOrd="3" destOrd="0" presId="urn:microsoft.com/office/officeart/2005/8/layout/hList6"/>
    <dgm:cxn modelId="{9B08391F-E587-5F4E-B1E3-548C3E89B268}" type="presParOf" srcId="{CF024706-C282-6A44-ABC9-56C47602C3FE}" destId="{7C6EA441-20E7-C54E-A78F-EB5AED80C1C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A077-181E-AC4C-9C86-2C4AAEB26245}">
      <dsp:nvSpPr>
        <dsp:cNvPr id="0" name=""/>
        <dsp:cNvSpPr/>
      </dsp:nvSpPr>
      <dsp:spPr>
        <a:xfrm rot="16200000">
          <a:off x="-306634" y="307712"/>
          <a:ext cx="3416300" cy="280087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646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HOST</a:t>
          </a:r>
          <a:endParaRPr lang="en-US" sz="3200" b="1" kern="1200" dirty="0"/>
        </a:p>
        <a:p>
          <a:pPr marL="228600" marR="0" lvl="1" indent="-228600" algn="l" defTabSz="10668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2500" kern="1200" dirty="0" smtClean="0"/>
            <a:t>Lecturer / coordinator</a:t>
          </a:r>
          <a:endParaRPr lang="en-US" sz="2500" kern="1200" dirty="0"/>
        </a:p>
      </dsp:txBody>
      <dsp:txXfrm rot="5400000">
        <a:off x="1079" y="683259"/>
        <a:ext cx="2800875" cy="2049780"/>
      </dsp:txXfrm>
    </dsp:sp>
    <dsp:sp modelId="{674308C4-47E7-A346-A843-9DC53EB4C880}">
      <dsp:nvSpPr>
        <dsp:cNvPr id="0" name=""/>
        <dsp:cNvSpPr/>
      </dsp:nvSpPr>
      <dsp:spPr>
        <a:xfrm rot="16200000">
          <a:off x="2704306" y="307712"/>
          <a:ext cx="3416300" cy="280087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646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PRESENTER</a:t>
          </a:r>
          <a:endParaRPr lang="en-US" sz="3200" b="1" kern="1200" dirty="0"/>
        </a:p>
        <a:p>
          <a:pPr marL="228600" lvl="1" indent="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Lecturer</a:t>
          </a:r>
          <a:endParaRPr lang="en-US" sz="2500" kern="1200" dirty="0"/>
        </a:p>
      </dsp:txBody>
      <dsp:txXfrm rot="5400000">
        <a:off x="3012019" y="683259"/>
        <a:ext cx="2800875" cy="2049780"/>
      </dsp:txXfrm>
    </dsp:sp>
    <dsp:sp modelId="{7C6EA441-20E7-C54E-A78F-EB5AED80C1CF}">
      <dsp:nvSpPr>
        <dsp:cNvPr id="0" name=""/>
        <dsp:cNvSpPr/>
      </dsp:nvSpPr>
      <dsp:spPr>
        <a:xfrm rot="16200000">
          <a:off x="5715247" y="307712"/>
          <a:ext cx="3416300" cy="280087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646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PARTICPANT</a:t>
          </a:r>
          <a:endParaRPr lang="en-US" sz="3200" b="1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Student</a:t>
          </a:r>
          <a:endParaRPr lang="en-US" sz="2500" kern="1200" dirty="0"/>
        </a:p>
      </dsp:txBody>
      <dsp:txXfrm rot="5400000">
        <a:off x="6022960" y="683259"/>
        <a:ext cx="2800875" cy="2049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3F285-3A8D-444C-9EEA-BDA902064B3D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1A033-8CB4-0B47-875C-B6EEB57D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Background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Stand for laptop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headphones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lamp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second laptop with music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main laptop with Firefox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Start Webcam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Sound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Mic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Meeting | Record Meeting</a:t>
            </a:r>
          </a:p>
          <a:p>
            <a:endParaRPr lang="en-US" dirty="0" smtClean="0"/>
          </a:p>
          <a:p>
            <a:r>
              <a:rPr lang="en-US" dirty="0" smtClean="0"/>
              <a:t>SAY Hi in Chat.</a:t>
            </a:r>
          </a:p>
          <a:p>
            <a:r>
              <a:rPr lang="en-US" dirty="0" smtClean="0"/>
              <a:t>Go through the participants names</a:t>
            </a:r>
          </a:p>
          <a:p>
            <a:r>
              <a:rPr lang="en-US" dirty="0" smtClean="0"/>
              <a:t>Ask them to enter where they are e.g. office / class/ home</a:t>
            </a:r>
          </a:p>
          <a:p>
            <a:endParaRPr lang="en-US" dirty="0" smtClean="0"/>
          </a:p>
          <a:p>
            <a:r>
              <a:rPr lang="en-US" dirty="0" smtClean="0"/>
              <a:t>Share Todays Files in Files Pod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Paddy Cosgrove + </a:t>
            </a:r>
            <a:r>
              <a:rPr lang="en-US" dirty="0" err="1" smtClean="0"/>
              <a:t>Mirium</a:t>
            </a:r>
            <a:r>
              <a:rPr lang="en-US" dirty="0" smtClean="0"/>
              <a:t> O Callaghan</a:t>
            </a:r>
          </a:p>
          <a:p>
            <a:endParaRPr lang="en-US" dirty="0" smtClean="0"/>
          </a:p>
          <a:p>
            <a:r>
              <a:rPr lang="en-US" dirty="0" smtClean="0"/>
              <a:t>Pointer </a:t>
            </a:r>
            <a:r>
              <a:rPr lang="en-US" dirty="0" err="1" smtClean="0"/>
              <a:t>Selecttion</a:t>
            </a:r>
            <a:r>
              <a:rPr lang="en-US" dirty="0" smtClean="0"/>
              <a:t> Delete to clear notes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Poll - Broadcast Results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SAY THANKS FOR JOINING OUR SESSION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A033-8CB4-0B47-875C-B6EEB57D72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A033-8CB4-0B47-875C-B6EEB57D72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A033-8CB4-0B47-875C-B6EEB57D72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A033-8CB4-0B47-875C-B6EEB57D72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CHAT –</a:t>
            </a:r>
            <a:r>
              <a:rPr lang="en-US" baseline="0" dirty="0" smtClean="0"/>
              <a:t> enable audience to ask questions, comment or 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A033-8CB4-0B47-875C-B6EEB57D72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Recordings are added to the Adobe Connect Activity in Moodle by default but only participants get to see them.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recording is automatically broken up with an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A033-8CB4-0B47-875C-B6EEB57D72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Delete recordings,</a:t>
            </a:r>
            <a:r>
              <a:rPr lang="en-US" baseline="0" dirty="0" smtClean="0"/>
              <a:t> or save an offline version (FLV)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A033-8CB4-0B47-875C-B6EEB57D72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</a:t>
            </a:r>
            <a:r>
              <a:rPr lang="en-US" baseline="0" dirty="0" smtClean="0"/>
              <a:t> meetings available to public, </a:t>
            </a:r>
            <a:r>
              <a:rPr lang="en-US" baseline="0" dirty="0" err="1" smtClean="0"/>
              <a:t>Seclect</a:t>
            </a:r>
            <a:r>
              <a:rPr lang="en-US" baseline="0" dirty="0" smtClean="0"/>
              <a:t> Manage Meeting, choose the </a:t>
            </a:r>
            <a:r>
              <a:rPr lang="en-US" baseline="0" dirty="0" err="1" smtClean="0"/>
              <a:t>recordingPress</a:t>
            </a:r>
            <a:r>
              <a:rPr lang="en-US" baseline="0" dirty="0" smtClean="0"/>
              <a:t> “Access Type” then “Public” and 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1A033-8CB4-0B47-875C-B6EEB57D72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3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ADAB29-CC7C-DE42-A30D-4A71FAF720AB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9C7-EC72-1747-BB89-FD2BCD4600F7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409B-216C-6241-8DDA-08F921871972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C696-94C0-9E4B-BB6E-A1C0DF1FB362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C363-4FA5-2B46-9C62-D8B99B041E27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7353-1771-F647-A0A4-FB0624A0287D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D90F-2258-0B43-AF52-49877D67B278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1EC5F1-371E-9A44-B0D1-3AB95DB0A592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B3D7C0-D535-3742-8100-9FDEE6A9342F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C262-2275-E342-9CFB-63F05EFB0898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E85F-FA65-E644-9317-4FE7EF927535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820-8B21-E14F-B883-FA62CC48AFD1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76A-1FB5-7B43-B031-2B89EA806BD5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F007-190A-ED43-A879-C87695CACDB5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D591-1815-874F-BE65-0AC510F2D584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34E0-0D97-CD4A-8A89-20209EC00AEE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4B52-541B-7345-95B6-54C209161C4E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D8155D-3373-D14A-A71B-D28F50C0D1FB}" type="datetime1">
              <a:rPr lang="en-IE" smtClean="0"/>
              <a:t>11/02/2016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x.adobe.com/flash-player/kb/enabling-flash-player-firefox.html" TargetMode="External"/><Relationship Id="rId4" Type="http://schemas.openxmlformats.org/officeDocument/2006/relationships/hyperlink" Target="https://forums.adobe.com/thread/885448" TargetMode="External"/><Relationship Id="rId5" Type="http://schemas.openxmlformats.org/officeDocument/2006/relationships/hyperlink" Target="https://helpx.adobe.com/flash-player/kb/enabling-flash-player-chrome.html" TargetMode="External"/><Relationship Id="rId6" Type="http://schemas.openxmlformats.org/officeDocument/2006/relationships/hyperlink" Target="https://helpx.adobe.com/flash-player/kb/enabling-flash-player-safari.html" TargetMode="External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6.tiff"/><Relationship Id="rId9" Type="http://schemas.openxmlformats.org/officeDocument/2006/relationships/image" Target="../media/image7.tiff"/><Relationship Id="rId10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Blended Learning – Adobe Connect Session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93762"/>
          </a:xfrm>
        </p:spPr>
        <p:txBody>
          <a:bodyPr>
            <a:normAutofit/>
          </a:bodyPr>
          <a:lstStyle/>
          <a:p>
            <a:r>
              <a:rPr lang="en-US" b="1" dirty="0" smtClean="0"/>
              <a:t>TITLE</a:t>
            </a:r>
            <a:r>
              <a:rPr lang="en-US" dirty="0" smtClean="0"/>
              <a:t>: EXISTING &amp; EMERGING TECHNOLOGIES – </a:t>
            </a:r>
            <a:r>
              <a:rPr lang="en-US" dirty="0" err="1" smtClean="0"/>
              <a:t>AdoBe</a:t>
            </a:r>
            <a:r>
              <a:rPr lang="en-US" dirty="0" smtClean="0"/>
              <a:t> Connect</a:t>
            </a:r>
          </a:p>
          <a:p>
            <a:r>
              <a:rPr lang="en-US" b="1" dirty="0" smtClean="0"/>
              <a:t>PRESENTER</a:t>
            </a:r>
            <a:r>
              <a:rPr lang="en-US" dirty="0" smtClean="0"/>
              <a:t>: COLM DUNPHY</a:t>
            </a:r>
          </a:p>
          <a:p>
            <a:r>
              <a:rPr lang="en-US" b="1" dirty="0" smtClean="0"/>
              <a:t>DATE/TIME</a:t>
            </a:r>
            <a:r>
              <a:rPr lang="en-US" dirty="0" smtClean="0"/>
              <a:t>: THURSDAY 11 Feb 2015, 17:00 GMT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74" y="2475186"/>
            <a:ext cx="1675417" cy="2144533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21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832" t="12590"/>
          <a:stretch/>
        </p:blipFill>
        <p:spPr>
          <a:xfrm>
            <a:off x="7702951" y="3475075"/>
            <a:ext cx="2478796" cy="1111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6391600" cy="3931771"/>
          </a:xfrm>
        </p:spPr>
        <p:txBody>
          <a:bodyPr>
            <a:normAutofit/>
          </a:bodyPr>
          <a:lstStyle/>
          <a:p>
            <a:r>
              <a:rPr lang="en-US" dirty="0" smtClean="0"/>
              <a:t>Contact </a:t>
            </a:r>
            <a:r>
              <a:rPr lang="en-US" b="1" dirty="0" smtClean="0"/>
              <a:t>CTEL</a:t>
            </a:r>
            <a:r>
              <a:rPr lang="en-US" dirty="0" smtClean="0"/>
              <a:t> to get an Adobe Connect </a:t>
            </a:r>
            <a:r>
              <a:rPr lang="en-US" b="1" dirty="0" err="1" smtClean="0"/>
              <a:t>licence</a:t>
            </a:r>
            <a:r>
              <a:rPr lang="en-US" dirty="0" smtClean="0"/>
              <a:t> and add Adobe Connect to your </a:t>
            </a:r>
            <a:r>
              <a:rPr lang="en-US" b="1" dirty="0" smtClean="0"/>
              <a:t>Moodle</a:t>
            </a:r>
            <a:r>
              <a:rPr lang="en-US" dirty="0" smtClean="0"/>
              <a:t> </a:t>
            </a:r>
            <a:r>
              <a:rPr lang="en-US" b="1" dirty="0" smtClean="0"/>
              <a:t>Activities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Moodle create a new Activity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Select Adobe Connect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Enter Meeting Title, Meeting URL, info, date/time, public/private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Particpants</a:t>
            </a:r>
            <a:r>
              <a:rPr lang="en-US" dirty="0" smtClean="0"/>
              <a:t> and Presenters join the meeting by clicking </a:t>
            </a:r>
            <a:r>
              <a:rPr lang="en-US" dirty="0"/>
              <a:t>on the activity in Moodle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or </a:t>
            </a:r>
            <a:r>
              <a:rPr lang="en-US" dirty="0"/>
              <a:t>use the </a:t>
            </a:r>
            <a:r>
              <a:rPr lang="en-US" dirty="0" smtClean="0"/>
              <a:t>URL for the meeting room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the meeting is recorded, it will automatically be made available afterwards to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951" y="2308585"/>
            <a:ext cx="2101161" cy="96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" r="18060" b="69771"/>
          <a:stretch/>
        </p:blipFill>
        <p:spPr>
          <a:xfrm>
            <a:off x="7702951" y="5063925"/>
            <a:ext cx="3317146" cy="37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4711534" y="4120308"/>
            <a:ext cx="2678625" cy="2052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005" y="2603499"/>
            <a:ext cx="6058608" cy="3860053"/>
          </a:xfrm>
        </p:spPr>
        <p:txBody>
          <a:bodyPr>
            <a:normAutofit/>
          </a:bodyPr>
          <a:lstStyle/>
          <a:p>
            <a:r>
              <a:rPr lang="en-US" dirty="0" smtClean="0"/>
              <a:t>Record a Meeting </a:t>
            </a:r>
          </a:p>
          <a:p>
            <a:pPr lvl="1"/>
            <a:r>
              <a:rPr lang="en-US" dirty="0" smtClean="0"/>
              <a:t>To share asynchronously later, </a:t>
            </a:r>
          </a:p>
          <a:p>
            <a:r>
              <a:rPr lang="en-US" dirty="0" smtClean="0"/>
              <a:t>PREPARE MODE</a:t>
            </a:r>
          </a:p>
          <a:p>
            <a:pPr lvl="1"/>
            <a:r>
              <a:rPr lang="en-US" dirty="0" smtClean="0"/>
              <a:t>PREPARE – so you can upload files and have them ready</a:t>
            </a:r>
          </a:p>
          <a:p>
            <a:r>
              <a:rPr lang="en-US" dirty="0" smtClean="0"/>
              <a:t>PRESENTER ONLY AREA</a:t>
            </a:r>
          </a:p>
          <a:p>
            <a:pPr lvl="1"/>
            <a:r>
              <a:rPr lang="en-US" dirty="0" smtClean="0"/>
              <a:t>For speaker notes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Select </a:t>
            </a:r>
            <a:r>
              <a:rPr lang="en-US" b="1" dirty="0"/>
              <a:t>Manage Meeting Information</a:t>
            </a:r>
            <a:r>
              <a:rPr lang="en-US" dirty="0"/>
              <a:t>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share </a:t>
            </a:r>
            <a:r>
              <a:rPr lang="en-US" dirty="0"/>
              <a:t>the </a:t>
            </a:r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Edit/Delete Recordings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90" y="2247900"/>
            <a:ext cx="2781300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253388" y="4483865"/>
            <a:ext cx="232502" cy="947450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498055" y="3178597"/>
            <a:ext cx="297455" cy="2644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95055" y="2909455"/>
            <a:ext cx="2339439" cy="1769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Pods (panels or windows)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4" t="1556" r="5611" b="4611"/>
          <a:stretch/>
        </p:blipFill>
        <p:spPr>
          <a:xfrm>
            <a:off x="5244029" y="2196409"/>
            <a:ext cx="2148289" cy="4230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39" t="1910" r="2881" b="2159"/>
          <a:stretch/>
        </p:blipFill>
        <p:spPr>
          <a:xfrm>
            <a:off x="121183" y="4979624"/>
            <a:ext cx="1994055" cy="16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2115238" y="4869456"/>
            <a:ext cx="3305060" cy="22033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83" y="2267103"/>
            <a:ext cx="2620791" cy="1793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919469" y="3488334"/>
            <a:ext cx="2500829" cy="53889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2468" y="2189463"/>
            <a:ext cx="1755240" cy="2165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Arrow Connector 15"/>
          <p:cNvCxnSpPr/>
          <p:nvPr/>
        </p:nvCxnSpPr>
        <p:spPr>
          <a:xfrm flipV="1">
            <a:off x="6345716" y="2412694"/>
            <a:ext cx="3767768" cy="85931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082" y="2905279"/>
            <a:ext cx="1608482" cy="1482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Straight Arrow Connector 21"/>
          <p:cNvCxnSpPr/>
          <p:nvPr/>
        </p:nvCxnSpPr>
        <p:spPr>
          <a:xfrm flipV="1">
            <a:off x="6349363" y="3104200"/>
            <a:ext cx="1953799" cy="36722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85462" y="5046062"/>
            <a:ext cx="42178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 each pod’s menu</a:t>
            </a:r>
          </a:p>
          <a:p>
            <a:endParaRPr lang="en-US" dirty="0" smtClean="0"/>
          </a:p>
          <a:p>
            <a:r>
              <a:rPr lang="en-US" dirty="0" smtClean="0"/>
              <a:t>Use SHARE to deliver files &amp; </a:t>
            </a:r>
          </a:p>
          <a:p>
            <a:r>
              <a:rPr lang="en-US" dirty="0" smtClean="0"/>
              <a:t>videos to students (virtual handouts)</a:t>
            </a:r>
          </a:p>
          <a:p>
            <a:r>
              <a:rPr lang="en-US" dirty="0" smtClean="0"/>
              <a:t>as detail is lost in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Arrangement of pods </a:t>
            </a:r>
            <a:r>
              <a:rPr lang="en-US" dirty="0" smtClean="0"/>
              <a:t>to make presenting smoother</a:t>
            </a:r>
          </a:p>
          <a:p>
            <a:r>
              <a:rPr lang="en-US" dirty="0" smtClean="0"/>
              <a:t>Plan your meeting. Build arrangements to suit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068" y="2603500"/>
            <a:ext cx="952500" cy="394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1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770" y="2603500"/>
            <a:ext cx="6212844" cy="3416300"/>
          </a:xfrm>
        </p:spPr>
        <p:txBody>
          <a:bodyPr/>
          <a:lstStyle/>
          <a:p>
            <a:r>
              <a:rPr lang="en-US" b="1" dirty="0" smtClean="0"/>
              <a:t>Single Speaker mode </a:t>
            </a:r>
            <a:r>
              <a:rPr lang="en-US" dirty="0" smtClean="0"/>
              <a:t>helps reduce feedback and people talking over one another. “Pass the mic”</a:t>
            </a:r>
          </a:p>
          <a:p>
            <a:r>
              <a:rPr lang="en-US" dirty="0" smtClean="0"/>
              <a:t>NOTE: A </a:t>
            </a:r>
            <a:r>
              <a:rPr lang="en-US" dirty="0" err="1" smtClean="0"/>
              <a:t>particpant</a:t>
            </a:r>
            <a:r>
              <a:rPr lang="en-US" dirty="0" smtClean="0"/>
              <a:t> needs to be promoted to presenter in order to use the mic in this mode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Mic Rights for </a:t>
            </a:r>
            <a:r>
              <a:rPr lang="en-US" b="1" dirty="0" err="1" smtClean="0"/>
              <a:t>Particpants</a:t>
            </a:r>
            <a:r>
              <a:rPr lang="en-US" b="1" dirty="0" smtClean="0"/>
              <a:t> </a:t>
            </a:r>
            <a:r>
              <a:rPr lang="en-US" dirty="0" smtClean="0"/>
              <a:t>enables everyone to be able to speak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7224"/>
          <a:stretch/>
        </p:blipFill>
        <p:spPr>
          <a:xfrm>
            <a:off x="491323" y="2603500"/>
            <a:ext cx="4445000" cy="139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Best if participants just use: </a:t>
            </a:r>
          </a:p>
          <a:p>
            <a:r>
              <a:rPr lang="en-US" dirty="0"/>
              <a:t>S</a:t>
            </a:r>
            <a:r>
              <a:rPr lang="en-US" dirty="0" smtClean="0"/>
              <a:t>tatus,</a:t>
            </a:r>
          </a:p>
          <a:p>
            <a:r>
              <a:rPr lang="en-US" dirty="0" smtClean="0"/>
              <a:t>Polls,</a:t>
            </a:r>
          </a:p>
          <a:p>
            <a:r>
              <a:rPr lang="en-US" dirty="0" smtClean="0"/>
              <a:t>Chat not mic/webcam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ISSUES:</a:t>
            </a:r>
          </a:p>
          <a:p>
            <a:r>
              <a:rPr lang="en-US" dirty="0" smtClean="0"/>
              <a:t>FLASH</a:t>
            </a:r>
          </a:p>
          <a:p>
            <a:r>
              <a:rPr lang="en-US" dirty="0" smtClean="0"/>
              <a:t>Broadband</a:t>
            </a:r>
          </a:p>
          <a:p>
            <a:r>
              <a:rPr lang="en-US" dirty="0" smtClean="0"/>
              <a:t>Sound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Webcam</a:t>
            </a:r>
          </a:p>
          <a:p>
            <a:r>
              <a:rPr lang="en-US" dirty="0" smtClean="0"/>
              <a:t>Mic</a:t>
            </a:r>
          </a:p>
          <a:p>
            <a:r>
              <a:rPr lang="en-US" dirty="0" smtClean="0"/>
              <a:t>Headphones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Questions &amp;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you get on with your TODOs?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r>
              <a:rPr lang="en-US" smtClean="0"/>
              <a:t>BEFORE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073" t="11494" r="34057" b="77150"/>
          <a:stretch/>
        </p:blipFill>
        <p:spPr>
          <a:xfrm>
            <a:off x="488732" y="2251911"/>
            <a:ext cx="5557856" cy="1246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995" t="72873" r="36790" b="21812"/>
          <a:stretch/>
        </p:blipFill>
        <p:spPr>
          <a:xfrm>
            <a:off x="504498" y="4505252"/>
            <a:ext cx="5298338" cy="583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258" t="34574" r="13186" b="60697"/>
          <a:stretch/>
        </p:blipFill>
        <p:spPr>
          <a:xfrm>
            <a:off x="409903" y="3440605"/>
            <a:ext cx="7677195" cy="519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745" t="50180" r="17904" b="43909"/>
          <a:stretch/>
        </p:blipFill>
        <p:spPr>
          <a:xfrm>
            <a:off x="362608" y="3887495"/>
            <a:ext cx="7266298" cy="648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774" t="84368"/>
          <a:stretch/>
        </p:blipFill>
        <p:spPr>
          <a:xfrm>
            <a:off x="488732" y="5158115"/>
            <a:ext cx="8915429" cy="17156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502" y="2328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502" y="28963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502" y="34270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502" y="4027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502" y="4599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502" y="5159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1502" y="58312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502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9347" y="2464320"/>
            <a:ext cx="4615366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Lets run some POLLs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52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470907"/>
            <a:ext cx="7271813" cy="4619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150" y="1548456"/>
            <a:ext cx="2359621" cy="4541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 rot="21133178">
            <a:off x="4698124" y="5312596"/>
            <a:ext cx="3948565" cy="777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8373" y="409903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RECORDINGS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91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8373" y="409903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RECORDINGS</a:t>
            </a:r>
            <a:endParaRPr lang="en-US" sz="3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1620159"/>
            <a:ext cx="11340663" cy="4125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833" y="5304721"/>
            <a:ext cx="1257300" cy="58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504497" y="3811443"/>
            <a:ext cx="1182413" cy="2337109"/>
          </a:xfrm>
          <a:prstGeom prst="donut">
            <a:avLst>
              <a:gd name="adj" fmla="val 7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4763815" y="3811443"/>
            <a:ext cx="2362200" cy="2680076"/>
          </a:xfrm>
          <a:prstGeom prst="donut">
            <a:avLst>
              <a:gd name="adj" fmla="val 4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373" y="6306853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DELETE</a:t>
            </a:r>
            <a:r>
              <a:rPr lang="en-US" dirty="0" smtClean="0"/>
              <a:t> Recording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0826" y="6488668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SAVES Offline Recording in </a:t>
            </a:r>
            <a:r>
              <a:rPr lang="en-US" b="1" dirty="0" smtClean="0"/>
              <a:t>FLV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WELCOME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4469127" cy="2283824"/>
          </a:xfrm>
        </p:spPr>
        <p:txBody>
          <a:bodyPr/>
          <a:lstStyle/>
          <a:p>
            <a:r>
              <a:rPr lang="en-US" dirty="0" smtClean="0"/>
              <a:t>Say Hi in chat</a:t>
            </a:r>
          </a:p>
          <a:p>
            <a:r>
              <a:rPr lang="en-US" dirty="0" smtClean="0"/>
              <a:t>*** </a:t>
            </a:r>
            <a:r>
              <a:rPr lang="en-US" dirty="0" err="1" smtClean="0"/>
              <a:t>Colm</a:t>
            </a:r>
            <a:r>
              <a:rPr lang="en-US" dirty="0" smtClean="0"/>
              <a:t> Remember to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74" y="206859"/>
            <a:ext cx="9017000" cy="481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820" y="3522463"/>
            <a:ext cx="44114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113" y="948339"/>
            <a:ext cx="9207500" cy="615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071674" y="2872565"/>
            <a:ext cx="44114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9540" y="5094502"/>
            <a:ext cx="44114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557567" y="5861436"/>
            <a:ext cx="44114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4</a:t>
            </a:r>
            <a:endParaRPr 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3456" y="5990848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Make </a:t>
            </a:r>
            <a:r>
              <a:rPr lang="en-US" sz="3600" b="1" smtClean="0"/>
              <a:t>Recordings Public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615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Recording! Finish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Everyone</a:t>
            </a:r>
          </a:p>
          <a:p>
            <a:r>
              <a:rPr lang="en-US" dirty="0" smtClean="0"/>
              <a:t>See you f2f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Session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Welcome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INTRODUCTION TO Adobe Connect (20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Q&amp;A on TODOs (20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5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0971" y="2572714"/>
            <a:ext cx="6300979" cy="3416300"/>
          </a:xfrm>
        </p:spPr>
        <p:txBody>
          <a:bodyPr/>
          <a:lstStyle/>
          <a:p>
            <a:r>
              <a:rPr lang="en-US" dirty="0" smtClean="0"/>
              <a:t>In a virtual session, the lecturer can’t see you</a:t>
            </a:r>
          </a:p>
          <a:p>
            <a:r>
              <a:rPr lang="en-US" dirty="0" smtClean="0"/>
              <a:t>Use your </a:t>
            </a:r>
            <a:r>
              <a:rPr lang="en-US" b="1" dirty="0" smtClean="0"/>
              <a:t>STATUS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Interrupt or Ask a question</a:t>
            </a:r>
          </a:p>
          <a:p>
            <a:pPr lvl="1"/>
            <a:r>
              <a:rPr lang="en-US" dirty="0" smtClean="0"/>
              <a:t>Agree or Disagree</a:t>
            </a:r>
          </a:p>
          <a:p>
            <a:pPr lvl="1"/>
            <a:r>
              <a:rPr lang="en-US" dirty="0" smtClean="0"/>
              <a:t>Indicate that your stepping out or returning</a:t>
            </a:r>
          </a:p>
          <a:p>
            <a:pPr lvl="1"/>
            <a:r>
              <a:rPr lang="en-US" dirty="0" smtClean="0"/>
              <a:t>Ask the lecturer to speak louder/softer</a:t>
            </a:r>
          </a:p>
          <a:p>
            <a:pPr lvl="1"/>
            <a:r>
              <a:rPr lang="en-US" dirty="0"/>
              <a:t>Ask the lecturer to </a:t>
            </a:r>
            <a:r>
              <a:rPr lang="en-US" dirty="0" smtClean="0"/>
              <a:t>speed up / down</a:t>
            </a:r>
          </a:p>
          <a:p>
            <a:pPr lvl="1"/>
            <a:r>
              <a:rPr lang="en-US" dirty="0" smtClean="0"/>
              <a:t>Indicate laughter</a:t>
            </a:r>
          </a:p>
          <a:p>
            <a:pPr lvl="1"/>
            <a:r>
              <a:rPr lang="en-US" dirty="0" smtClean="0"/>
              <a:t>Show appreciation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6" y="2574170"/>
            <a:ext cx="3276600" cy="40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62" r="3204" b="1367"/>
          <a:stretch/>
        </p:blipFill>
        <p:spPr>
          <a:xfrm>
            <a:off x="4553745" y="2572714"/>
            <a:ext cx="1564396" cy="3770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own Arrow 5"/>
          <p:cNvSpPr/>
          <p:nvPr/>
        </p:nvSpPr>
        <p:spPr>
          <a:xfrm>
            <a:off x="2350879" y="3066946"/>
            <a:ext cx="182429" cy="605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61561" y="37263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WebCam</a:t>
            </a:r>
            <a:r>
              <a:rPr lang="en-US" dirty="0" smtClean="0"/>
              <a:t> is 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491563" y="3051441"/>
            <a:ext cx="182429" cy="1778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6564" y="490935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 is 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0873" y="617964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Sound is 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62218" y="3066946"/>
            <a:ext cx="200308" cy="3007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2677645"/>
            <a:ext cx="5003475" cy="2283824"/>
          </a:xfrm>
        </p:spPr>
        <p:txBody>
          <a:bodyPr/>
          <a:lstStyle/>
          <a:p>
            <a:r>
              <a:rPr lang="en-US" dirty="0" smtClean="0"/>
              <a:t>2.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Adobe Connect</a:t>
            </a:r>
          </a:p>
        </p:txBody>
      </p:sp>
    </p:spTree>
    <p:extLst>
      <p:ext uri="{BB962C8B-B14F-4D97-AF65-F5344CB8AC3E}">
        <p14:creationId xmlns:p14="http://schemas.microsoft.com/office/powerpoint/2010/main" val="2777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 (Nov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you launch Adobe Connect it checks, downloads, installs and enables an Adobe Flash / </a:t>
            </a:r>
            <a:r>
              <a:rPr lang="en-US" b="1" dirty="0" smtClean="0"/>
              <a:t>Connect </a:t>
            </a:r>
            <a:r>
              <a:rPr lang="en-US" b="1" dirty="0" err="1" smtClean="0"/>
              <a:t>Addin</a:t>
            </a:r>
            <a:r>
              <a:rPr lang="en-US" b="1" dirty="0" smtClean="0"/>
              <a:t> </a:t>
            </a:r>
            <a:r>
              <a:rPr lang="en-US" dirty="0" smtClean="0"/>
              <a:t>for your browser</a:t>
            </a:r>
          </a:p>
          <a:p>
            <a:r>
              <a:rPr lang="en-US" dirty="0" smtClean="0"/>
              <a:t>Due to a </a:t>
            </a:r>
            <a:r>
              <a:rPr lang="en-US" dirty="0" err="1" smtClean="0"/>
              <a:t>prardigm</a:t>
            </a:r>
            <a:r>
              <a:rPr lang="en-US" dirty="0" smtClean="0"/>
              <a:t> shift in technology for media use on the internet recently, you may find issues running the Connect </a:t>
            </a:r>
            <a:r>
              <a:rPr lang="en-US" dirty="0" err="1" smtClean="0"/>
              <a:t>Addin</a:t>
            </a:r>
            <a:endParaRPr lang="en-US" dirty="0" smtClean="0"/>
          </a:p>
          <a:p>
            <a:r>
              <a:rPr lang="en-US" dirty="0" smtClean="0"/>
              <a:t>Our testing found that right now you should </a:t>
            </a:r>
            <a:r>
              <a:rPr lang="en-US" b="1" dirty="0" smtClean="0"/>
              <a:t>use Firefox</a:t>
            </a:r>
            <a:r>
              <a:rPr lang="en-US" dirty="0" smtClean="0"/>
              <a:t> to minimize issues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Firefox</a:t>
            </a:r>
          </a:p>
          <a:p>
            <a:pPr lvl="1"/>
            <a:r>
              <a:rPr lang="en-US" dirty="0">
                <a:hlinkClick r:id="rId3"/>
              </a:rPr>
              <a:t>https://helpx.adobe.com/flash-player/kb/enabling-flash-player-firefox.html</a:t>
            </a:r>
            <a:endParaRPr lang="en-US" dirty="0"/>
          </a:p>
          <a:p>
            <a:r>
              <a:rPr lang="en-US" b="1" dirty="0" smtClean="0"/>
              <a:t>Internet Explorer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forums.adobe.com/thread/885448</a:t>
            </a:r>
            <a:endParaRPr lang="en-US" dirty="0" smtClean="0"/>
          </a:p>
          <a:p>
            <a:r>
              <a:rPr lang="en-US" b="1" dirty="0" smtClean="0"/>
              <a:t>Chrome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helpx.adobe.com/flash-player/kb/enabling-flash-player-chrome.html</a:t>
            </a:r>
            <a:endParaRPr lang="en-US" dirty="0"/>
          </a:p>
          <a:p>
            <a:r>
              <a:rPr lang="en-US" b="1" dirty="0" smtClean="0"/>
              <a:t>Safari</a:t>
            </a: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helpx.adobe.com/flash-player/kb/enabling-flash-player-safari.html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612" y="4612854"/>
            <a:ext cx="4102923" cy="15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CONNECT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9654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PRESENTER</a:t>
            </a:r>
            <a:r>
              <a:rPr lang="en-US" dirty="0" smtClean="0"/>
              <a:t> (LECTURER)</a:t>
            </a:r>
          </a:p>
          <a:p>
            <a:r>
              <a:rPr lang="en-US" dirty="0" smtClean="0"/>
              <a:t>Computer with an Adobe </a:t>
            </a:r>
            <a:r>
              <a:rPr lang="en-US" dirty="0"/>
              <a:t>F</a:t>
            </a:r>
            <a:r>
              <a:rPr lang="en-US" dirty="0" smtClean="0"/>
              <a:t>lash enabled (</a:t>
            </a:r>
            <a:r>
              <a:rPr lang="en-US" dirty="0"/>
              <a:t>A</a:t>
            </a:r>
            <a:r>
              <a:rPr lang="en-US" dirty="0" smtClean="0"/>
              <a:t>dobe Connect enabled) browser, webcam &amp; mic</a:t>
            </a:r>
          </a:p>
          <a:p>
            <a:r>
              <a:rPr lang="en-US" dirty="0"/>
              <a:t>Broadband capable of streaming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Nice background, lighting, makeup, wardrobe, etc.</a:t>
            </a:r>
          </a:p>
          <a:p>
            <a:r>
              <a:rPr lang="en-US" dirty="0" smtClean="0"/>
              <a:t>Ideally another person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HOST </a:t>
            </a:r>
            <a:r>
              <a:rPr lang="en-US" dirty="0" smtClean="0"/>
              <a:t>(FACILATATOR)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– field questions / assist with the technology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PARTICIPANT</a:t>
            </a:r>
            <a:r>
              <a:rPr lang="en-US" dirty="0" smtClean="0"/>
              <a:t> (STUDENT)</a:t>
            </a:r>
          </a:p>
          <a:p>
            <a:r>
              <a:rPr lang="en-US" dirty="0"/>
              <a:t>Computer with </a:t>
            </a:r>
            <a:r>
              <a:rPr lang="en-US" dirty="0" smtClean="0"/>
              <a:t>an </a:t>
            </a:r>
            <a:r>
              <a:rPr lang="en-US" dirty="0"/>
              <a:t>Adobe Flash </a:t>
            </a:r>
            <a:r>
              <a:rPr lang="en-US" dirty="0" smtClean="0"/>
              <a:t>enabled (</a:t>
            </a:r>
            <a:r>
              <a:rPr lang="en-US" dirty="0"/>
              <a:t>Adobe Connect </a:t>
            </a:r>
            <a:r>
              <a:rPr lang="en-US" dirty="0" smtClean="0"/>
              <a:t>enabled</a:t>
            </a:r>
            <a:r>
              <a:rPr lang="en-US" dirty="0"/>
              <a:t>) </a:t>
            </a:r>
            <a:r>
              <a:rPr lang="en-US" dirty="0" smtClean="0"/>
              <a:t>browser</a:t>
            </a:r>
            <a:r>
              <a:rPr lang="en-US" dirty="0"/>
              <a:t>, </a:t>
            </a:r>
            <a:r>
              <a:rPr lang="en-US" dirty="0" smtClean="0"/>
              <a:t>headphones or speakers</a:t>
            </a:r>
          </a:p>
          <a:p>
            <a:r>
              <a:rPr lang="en-US" dirty="0" smtClean="0"/>
              <a:t>Broadband capable of streaming video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Connect - Users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54312"/>
              </p:ext>
            </p:extLst>
          </p:nvPr>
        </p:nvGraphicFramePr>
        <p:xfrm>
          <a:off x="1155700" y="2317061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2159" y="4416746"/>
            <a:ext cx="2191143" cy="147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4060" y="4416746"/>
            <a:ext cx="1819042" cy="147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9306" y="4419702"/>
            <a:ext cx="2225628" cy="147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ight Brace 12"/>
          <p:cNvSpPr/>
          <p:nvPr/>
        </p:nvSpPr>
        <p:spPr>
          <a:xfrm rot="5400000">
            <a:off x="3819190" y="3292421"/>
            <a:ext cx="413133" cy="5741605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8397097" y="4861374"/>
            <a:ext cx="423987" cy="2614553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65909" y="643401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73100" y="64340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499</TotalTime>
  <Words>693</Words>
  <Application>Microsoft Macintosh PowerPoint</Application>
  <PresentationFormat>Widescreen</PresentationFormat>
  <Paragraphs>187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Wingdings 3</vt:lpstr>
      <vt:lpstr>Arial</vt:lpstr>
      <vt:lpstr>Ion Boardroom</vt:lpstr>
      <vt:lpstr>Blended Learning – Adobe Connect Session </vt:lpstr>
      <vt:lpstr>1. WELCOME</vt:lpstr>
      <vt:lpstr>1.1 Session Format</vt:lpstr>
      <vt:lpstr>1.2 STATUS</vt:lpstr>
      <vt:lpstr>2. INTRODUCTION</vt:lpstr>
      <vt:lpstr>Browsers (Nov 2015)</vt:lpstr>
      <vt:lpstr>ADOBE CONNECT - REQUIREMENTS</vt:lpstr>
      <vt:lpstr>Adobe Connect - Users</vt:lpstr>
      <vt:lpstr>PRESENTING</vt:lpstr>
      <vt:lpstr>Meetings</vt:lpstr>
      <vt:lpstr>Meetings 2</vt:lpstr>
      <vt:lpstr>Pods (panels or windows)</vt:lpstr>
      <vt:lpstr>Layouts</vt:lpstr>
      <vt:lpstr>Audio</vt:lpstr>
      <vt:lpstr>TIPS &amp; ISSUES</vt:lpstr>
      <vt:lpstr>3. Questions &amp; Answers</vt:lpstr>
      <vt:lpstr>TASKS BEFORE CLASS</vt:lpstr>
      <vt:lpstr>PowerPoint Presentation</vt:lpstr>
      <vt:lpstr>PowerPoint Presentation</vt:lpstr>
      <vt:lpstr>PowerPoint Presentation</vt:lpstr>
      <vt:lpstr>Stop Recording! Finish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Blended Learning </dc:title>
  <dc:creator>Colm Dunphy</dc:creator>
  <cp:lastModifiedBy>Colm Dunphy</cp:lastModifiedBy>
  <cp:revision>79</cp:revision>
  <cp:lastPrinted>2015-11-06T03:49:01Z</cp:lastPrinted>
  <dcterms:created xsi:type="dcterms:W3CDTF">2015-10-09T09:40:21Z</dcterms:created>
  <dcterms:modified xsi:type="dcterms:W3CDTF">2016-02-11T01:28:53Z</dcterms:modified>
</cp:coreProperties>
</file>