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3" r:id="rId1"/>
  </p:sldMasterIdLst>
  <p:notesMasterIdLst>
    <p:notesMasterId r:id="rId9"/>
  </p:notesMasterIdLst>
  <p:sldIdLst>
    <p:sldId id="256" r:id="rId2"/>
    <p:sldId id="257" r:id="rId3"/>
    <p:sldId id="258" r:id="rId4"/>
    <p:sldId id="259" r:id="rId5"/>
    <p:sldId id="262" r:id="rId6"/>
    <p:sldId id="260" r:id="rId7"/>
    <p:sldId id="261" r:id="rId8"/>
  </p:sldIdLst>
  <p:sldSz cx="9144000" cy="5143500" type="screen16x9"/>
  <p:notesSz cx="6858000" cy="9144000"/>
  <p:embeddedFontLst>
    <p:embeddedFont>
      <p:font typeface="Cambria Math" panose="02040503050406030204" pitchFamily="18" charset="0"/>
      <p:regular r:id="rId10"/>
    </p:embeddedFont>
    <p:embeddedFont>
      <p:font typeface="Franklin Gothic Book" panose="020B0503020102020204" pitchFamily="34" charset="0"/>
      <p:regular r:id="rId11"/>
      <p:italic r:id="rId12"/>
    </p:embeddedFont>
    <p:embeddedFont>
      <p:font typeface="Gill Sans" panose="020B0502020104020203" pitchFamily="34" charset="-79"/>
      <p:regular r:id="rId13"/>
      <p:bold r:id="rId1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2DB389-DB71-4468-AE5E-4FDD349DA4D6}">
  <a:tblStyle styleId="{5B2DB389-DB71-4468-AE5E-4FDD349DA4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25"/>
    <p:restoredTop sz="94694"/>
  </p:normalViewPr>
  <p:slideViewPr>
    <p:cSldViewPr snapToGrid="0">
      <p:cViewPr varScale="1">
        <p:scale>
          <a:sx n="161" d="100"/>
          <a:sy n="161" d="100"/>
        </p:scale>
        <p:origin x="2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192eb8a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b192eb8a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192eb8ab8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gb192eb8ab8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b192eb8ab8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gb192eb8ab8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192eb8ab8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gb192eb8ab8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192eb8ab8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gb192eb8ab8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5466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b192eb8ab8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b192eb8ab8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92eb8ab8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b192eb8ab8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a:xfrm>
            <a:off x="564644" y="4840039"/>
            <a:ext cx="1205958" cy="303461"/>
          </a:xfrm>
        </p:spPr>
        <p:txBody>
          <a:bodyPr/>
          <a:lstStyle>
            <a:lvl1pPr>
              <a:defRPr baseline="0">
                <a:solidFill>
                  <a:schemeClr val="tx2"/>
                </a:solidFill>
              </a:defRPr>
            </a:lvl1pPr>
          </a:lstStyle>
          <a:p>
            <a:fld id="{87DE6118-2437-4B30-8E3C-4D2BE6020583}" type="datetimeFigureOut">
              <a:rPr lang="en-US" smtClean="0"/>
              <a:pPr/>
              <a:t>12/17/20</a:t>
            </a:fld>
            <a:endParaRPr lang="en-US" dirty="0"/>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fr-FR" smtClean="0"/>
              <a:t>‹N°›</a:t>
            </a:fld>
            <a:endParaRPr lang="fr-FR"/>
          </a:p>
        </p:txBody>
      </p:sp>
      <p:grpSp>
        <p:nvGrpSpPr>
          <p:cNvPr id="7" name="Group 6"/>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0113950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4997027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19943379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42555923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87DE6118-2437-4B30-8E3C-4D2BE6020583}" type="datetimeFigureOut">
              <a:rPr lang="en-US" smtClean="0"/>
              <a:pPr/>
              <a:t>12/17/20</a:t>
            </a:fld>
            <a:endParaRPr lang="en-US" dirty="0"/>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fr-FR" smtClean="0"/>
              <a:t>‹N°›</a:t>
            </a:fld>
            <a:endParaRPr lang="fr-FR"/>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90878742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97974196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2927908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50475875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423696273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4692015" y="514351"/>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87DE6118-2437-4B30-8E3C-4D2BE6020583}" type="datetimeFigureOut">
              <a:rPr lang="en-US" smtClean="0"/>
              <a:pPr/>
              <a:t>12/17/20</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fr-FR" smtClean="0"/>
              <a:t>‹N°›</a:t>
            </a:fld>
            <a:endParaRPr lang="fr-FR"/>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38655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87DE6118-2437-4B30-8E3C-4D2BE6020583}" type="datetimeFigureOut">
              <a:rPr lang="en-US" smtClean="0"/>
              <a:pPr/>
              <a:t>12/17/20</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fr-FR" smtClean="0"/>
              <a:t>‹N°›</a:t>
            </a:fld>
            <a:endParaRPr lang="fr-FR"/>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257102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87DE6118-2437-4B30-8E3C-4D2BE6020583}" type="datetimeFigureOut">
              <a:rPr lang="en-US" smtClean="0"/>
              <a:pPr/>
              <a:t>12/17/20</a:t>
            </a:fld>
            <a:endParaRPr lang="en-US" dirty="0"/>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pPr marL="0" lvl="0" indent="0" algn="r" rtl="0">
              <a:spcBef>
                <a:spcPts val="0"/>
              </a:spcBef>
              <a:spcAft>
                <a:spcPts val="0"/>
              </a:spcAft>
              <a:buNone/>
            </a:pPr>
            <a:fld id="{00000000-1234-1234-1234-123412341234}" type="slidenum">
              <a:rPr lang="fr-FR" smtClean="0"/>
              <a:t>‹N°›</a:t>
            </a:fld>
            <a:endParaRPr lang="fr-FR"/>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92518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6858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10287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13716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17145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0574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4003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7432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30861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14"/>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Gill Sans"/>
              <a:ea typeface="Gill Sans"/>
              <a:cs typeface="Gill Sans"/>
              <a:sym typeface="Gill Sans"/>
            </a:endParaRPr>
          </a:p>
        </p:txBody>
      </p:sp>
      <p:sp>
        <p:nvSpPr>
          <p:cNvPr id="62" name="Google Shape;62;p14"/>
          <p:cNvSpPr/>
          <p:nvPr/>
        </p:nvSpPr>
        <p:spPr>
          <a:xfrm rot="6097948">
            <a:off x="1609150" y="724915"/>
            <a:ext cx="5121183" cy="5458076"/>
          </a:xfrm>
          <a:prstGeom prst="ellipse">
            <a:avLst/>
          </a:prstGeom>
          <a:gradFill>
            <a:gsLst>
              <a:gs pos="0">
                <a:srgbClr val="DBEFE9">
                  <a:alpha val="0"/>
                </a:srgbClr>
              </a:gs>
              <a:gs pos="39000">
                <a:srgbClr val="DBEFE9">
                  <a:alpha val="0"/>
                </a:srgbClr>
              </a:gs>
              <a:gs pos="100000">
                <a:srgbClr val="63B751">
                  <a:alpha val="28627"/>
                </a:srgbClr>
              </a:gs>
            </a:gsLst>
            <a:lin ang="1740015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Gill Sans"/>
              <a:ea typeface="Gill Sans"/>
              <a:cs typeface="Gill Sans"/>
              <a:sym typeface="Gill Sans"/>
            </a:endParaRPr>
          </a:p>
        </p:txBody>
      </p:sp>
      <p:sp>
        <p:nvSpPr>
          <p:cNvPr id="64" name="Google Shape;64;p14"/>
          <p:cNvSpPr txBox="1"/>
          <p:nvPr/>
        </p:nvSpPr>
        <p:spPr>
          <a:xfrm>
            <a:off x="920151" y="1013250"/>
            <a:ext cx="5392500" cy="1558500"/>
          </a:xfrm>
          <a:prstGeom prst="rect">
            <a:avLst/>
          </a:prstGeom>
          <a:noFill/>
          <a:ln>
            <a:noFill/>
          </a:ln>
        </p:spPr>
        <p:txBody>
          <a:bodyPr spcFirstLastPara="1" wrap="square" lIns="0" tIns="0" rIns="0" bIns="0" anchor="b" anchorCtr="0">
            <a:noAutofit/>
          </a:bodyPr>
          <a:lstStyle/>
          <a:p>
            <a:pPr marL="0" lvl="0" indent="0" algn="l" rtl="0">
              <a:lnSpc>
                <a:spcPct val="150000"/>
              </a:lnSpc>
              <a:spcBef>
                <a:spcPts val="0"/>
              </a:spcBef>
              <a:spcAft>
                <a:spcPts val="0"/>
              </a:spcAft>
              <a:buNone/>
            </a:pPr>
            <a:r>
              <a:rPr lang="fr" sz="1600" dirty="0">
                <a:solidFill>
                  <a:srgbClr val="000000"/>
                </a:solidFill>
                <a:latin typeface="+mj-lt"/>
                <a:ea typeface="Gill Sans"/>
                <a:cs typeface="Gill Sans"/>
                <a:sym typeface="Gill Sans"/>
              </a:rPr>
              <a:t>MOHAMED ZINEDDINE CHEDADI</a:t>
            </a:r>
            <a:endParaRPr sz="1600" dirty="0">
              <a:solidFill>
                <a:srgbClr val="000000"/>
              </a:solidFill>
              <a:latin typeface="+mj-lt"/>
              <a:ea typeface="Gill Sans"/>
              <a:cs typeface="Gill Sans"/>
              <a:sym typeface="Gill Sans"/>
            </a:endParaRPr>
          </a:p>
          <a:p>
            <a:pPr marL="0" lvl="0" indent="0" algn="l" rtl="0">
              <a:lnSpc>
                <a:spcPct val="150000"/>
              </a:lnSpc>
              <a:spcBef>
                <a:spcPts val="1000"/>
              </a:spcBef>
              <a:spcAft>
                <a:spcPts val="0"/>
              </a:spcAft>
              <a:buNone/>
            </a:pPr>
            <a:r>
              <a:rPr lang="fr" sz="1600" dirty="0">
                <a:solidFill>
                  <a:srgbClr val="000000"/>
                </a:solidFill>
                <a:latin typeface="+mj-lt"/>
                <a:ea typeface="Gill Sans"/>
                <a:cs typeface="Gill Sans"/>
                <a:sym typeface="Gill Sans"/>
              </a:rPr>
              <a:t>FÉLIX BRETON</a:t>
            </a:r>
            <a:endParaRPr sz="1600" dirty="0">
              <a:solidFill>
                <a:srgbClr val="000000"/>
              </a:solidFill>
              <a:latin typeface="+mj-lt"/>
              <a:ea typeface="Gill Sans"/>
              <a:cs typeface="Gill Sans"/>
              <a:sym typeface="Gill Sans"/>
            </a:endParaRPr>
          </a:p>
          <a:p>
            <a:pPr marL="0" lvl="0" indent="0" algn="l" rtl="0">
              <a:lnSpc>
                <a:spcPct val="150000"/>
              </a:lnSpc>
              <a:spcBef>
                <a:spcPts val="1000"/>
              </a:spcBef>
              <a:spcAft>
                <a:spcPts val="0"/>
              </a:spcAft>
              <a:buNone/>
            </a:pPr>
            <a:r>
              <a:rPr lang="fr" sz="1600" dirty="0">
                <a:solidFill>
                  <a:srgbClr val="000000"/>
                </a:solidFill>
                <a:latin typeface="+mj-lt"/>
                <a:ea typeface="Gill Sans"/>
                <a:cs typeface="Gill Sans"/>
                <a:sym typeface="Gill Sans"/>
              </a:rPr>
              <a:t>CHARLOTTE DURAND</a:t>
            </a:r>
            <a:endParaRPr sz="1600" dirty="0">
              <a:solidFill>
                <a:srgbClr val="000000"/>
              </a:solidFill>
              <a:latin typeface="+mj-lt"/>
              <a:ea typeface="Gill Sans"/>
              <a:cs typeface="Gill Sans"/>
              <a:sym typeface="Gill Sans"/>
            </a:endParaRPr>
          </a:p>
          <a:p>
            <a:pPr marL="0" lvl="0" indent="0" algn="l" rtl="0">
              <a:lnSpc>
                <a:spcPct val="150000"/>
              </a:lnSpc>
              <a:spcBef>
                <a:spcPts val="1000"/>
              </a:spcBef>
              <a:spcAft>
                <a:spcPts val="0"/>
              </a:spcAft>
              <a:buNone/>
            </a:pPr>
            <a:endParaRPr dirty="0">
              <a:solidFill>
                <a:srgbClr val="FFFFFF"/>
              </a:solidFill>
              <a:latin typeface="+mj-lt"/>
              <a:ea typeface="Gill Sans"/>
              <a:cs typeface="Gill Sans"/>
              <a:sym typeface="Gill Sans"/>
            </a:endParaRPr>
          </a:p>
        </p:txBody>
      </p:sp>
      <p:sp>
        <p:nvSpPr>
          <p:cNvPr id="65" name="Google Shape;65;p14"/>
          <p:cNvSpPr txBox="1"/>
          <p:nvPr/>
        </p:nvSpPr>
        <p:spPr>
          <a:xfrm>
            <a:off x="1564655" y="2634000"/>
            <a:ext cx="6292800" cy="2992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fr" sz="4000" b="1" dirty="0">
                <a:solidFill>
                  <a:schemeClr val="accent1"/>
                </a:solidFill>
                <a:latin typeface="+mj-lt"/>
                <a:ea typeface="Gill Sans"/>
                <a:cs typeface="Gill Sans"/>
                <a:sym typeface="Gill Sans"/>
              </a:rPr>
              <a:t>ATTAQUES ADVERSARIALES</a:t>
            </a:r>
            <a:endParaRPr sz="4000" b="1" dirty="0">
              <a:solidFill>
                <a:schemeClr val="accent1"/>
              </a:solidFill>
              <a:latin typeface="+mj-lt"/>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731400" y="152949"/>
            <a:ext cx="7681200" cy="5841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Clr>
                <a:schemeClr val="dk1"/>
              </a:buClr>
              <a:buSzPts val="2700"/>
              <a:buFont typeface="Gill Sans"/>
              <a:buNone/>
            </a:pPr>
            <a:r>
              <a:rPr lang="fr" dirty="0"/>
              <a:t>ATTAQUES ADVERSARIALES CLASSIQUES</a:t>
            </a:r>
            <a:endParaRPr dirty="0"/>
          </a:p>
        </p:txBody>
      </p:sp>
      <p:sp>
        <p:nvSpPr>
          <p:cNvPr id="71" name="Google Shape;71;p15"/>
          <p:cNvSpPr txBox="1"/>
          <p:nvPr/>
        </p:nvSpPr>
        <p:spPr>
          <a:xfrm>
            <a:off x="3820900" y="1259500"/>
            <a:ext cx="1098000" cy="24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200" dirty="0"/>
              <a:t>On</a:t>
            </a:r>
            <a:r>
              <a:rPr lang="fr" dirty="0"/>
              <a:t> </a:t>
            </a:r>
            <a:r>
              <a:rPr lang="fr" sz="1200" dirty="0"/>
              <a:t>itère</a:t>
            </a:r>
            <a:endParaRPr dirty="0"/>
          </a:p>
        </p:txBody>
      </p:sp>
      <p:pic>
        <p:nvPicPr>
          <p:cNvPr id="72" name="Google Shape;72;p15"/>
          <p:cNvPicPr preferRelativeResize="0"/>
          <p:nvPr/>
        </p:nvPicPr>
        <p:blipFill>
          <a:blip r:embed="rId3">
            <a:alphaModFix/>
          </a:blip>
          <a:stretch>
            <a:fillRect/>
          </a:stretch>
        </p:blipFill>
        <p:spPr>
          <a:xfrm>
            <a:off x="4572010" y="890800"/>
            <a:ext cx="4444717" cy="1383301"/>
          </a:xfrm>
          <a:prstGeom prst="rect">
            <a:avLst/>
          </a:prstGeom>
          <a:noFill/>
          <a:ln>
            <a:noFill/>
          </a:ln>
        </p:spPr>
      </p:pic>
      <p:cxnSp>
        <p:nvCxnSpPr>
          <p:cNvPr id="73" name="Google Shape;73;p15"/>
          <p:cNvCxnSpPr>
            <a:cxnSpLocks/>
            <a:endCxn id="72" idx="1"/>
          </p:cNvCxnSpPr>
          <p:nvPr/>
        </p:nvCxnSpPr>
        <p:spPr>
          <a:xfrm>
            <a:off x="3539275" y="1581100"/>
            <a:ext cx="1032735" cy="1351"/>
          </a:xfrm>
          <a:prstGeom prst="straightConnector1">
            <a:avLst/>
          </a:prstGeom>
          <a:noFill/>
          <a:ln w="9525" cap="flat" cmpd="sng">
            <a:solidFill>
              <a:schemeClr val="dk2"/>
            </a:solidFill>
            <a:prstDash val="solid"/>
            <a:round/>
            <a:headEnd type="none" w="med" len="med"/>
            <a:tailEnd type="triangle" w="med" len="med"/>
          </a:ln>
        </p:spPr>
      </p:cxnSp>
      <p:graphicFrame>
        <p:nvGraphicFramePr>
          <p:cNvPr id="75" name="Google Shape;75;p15"/>
          <p:cNvGraphicFramePr/>
          <p:nvPr>
            <p:extLst>
              <p:ext uri="{D42A27DB-BD31-4B8C-83A1-F6EECF244321}">
                <p14:modId xmlns:p14="http://schemas.microsoft.com/office/powerpoint/2010/main" val="470745939"/>
              </p:ext>
            </p:extLst>
          </p:nvPr>
        </p:nvGraphicFramePr>
        <p:xfrm>
          <a:off x="731399" y="3118152"/>
          <a:ext cx="4726726" cy="1595819"/>
        </p:xfrm>
        <a:graphic>
          <a:graphicData uri="http://schemas.openxmlformats.org/drawingml/2006/table">
            <a:tbl>
              <a:tblPr>
                <a:noFill/>
                <a:tableStyleId>{5B2DB389-DB71-4468-AE5E-4FDD349DA4D6}</a:tableStyleId>
              </a:tblPr>
              <a:tblGrid>
                <a:gridCol w="2363363">
                  <a:extLst>
                    <a:ext uri="{9D8B030D-6E8A-4147-A177-3AD203B41FA5}">
                      <a16:colId xmlns:a16="http://schemas.microsoft.com/office/drawing/2014/main" val="20000"/>
                    </a:ext>
                  </a:extLst>
                </a:gridCol>
                <a:gridCol w="2363363">
                  <a:extLst>
                    <a:ext uri="{9D8B030D-6E8A-4147-A177-3AD203B41FA5}">
                      <a16:colId xmlns:a16="http://schemas.microsoft.com/office/drawing/2014/main" val="20001"/>
                    </a:ext>
                  </a:extLst>
                </a:gridCol>
              </a:tblGrid>
              <a:tr h="430013">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fr" dirty="0"/>
                        <a:t>Test </a:t>
                      </a:r>
                      <a:r>
                        <a:rPr lang="fr" dirty="0" err="1"/>
                        <a:t>Accuracy</a:t>
                      </a:r>
                      <a:endParaRPr dirty="0"/>
                    </a:p>
                  </a:txBody>
                  <a:tcPr marL="91425" marR="91425" marT="91425" marB="91425"/>
                </a:tc>
                <a:extLst>
                  <a:ext uri="{0D108BD9-81ED-4DB2-BD59-A6C34878D82A}">
                    <a16:rowId xmlns:a16="http://schemas.microsoft.com/office/drawing/2014/main" val="10000"/>
                  </a:ext>
                </a:extLst>
              </a:tr>
              <a:tr h="388602">
                <a:tc>
                  <a:txBody>
                    <a:bodyPr/>
                    <a:lstStyle/>
                    <a:p>
                      <a:pPr marL="0" lvl="0" indent="0" algn="l" rtl="0">
                        <a:spcBef>
                          <a:spcPts val="0"/>
                        </a:spcBef>
                        <a:spcAft>
                          <a:spcPts val="0"/>
                        </a:spcAft>
                        <a:buNone/>
                      </a:pPr>
                      <a:r>
                        <a:rPr lang="fr"/>
                        <a:t>CIFAR 10</a:t>
                      </a:r>
                      <a:endParaRPr/>
                    </a:p>
                  </a:txBody>
                  <a:tcPr marL="91425" marR="91425" marT="91425" marB="91425"/>
                </a:tc>
                <a:tc>
                  <a:txBody>
                    <a:bodyPr/>
                    <a:lstStyle/>
                    <a:p>
                      <a:pPr marL="0" lvl="0" indent="0" algn="l" rtl="0">
                        <a:spcBef>
                          <a:spcPts val="0"/>
                        </a:spcBef>
                        <a:spcAft>
                          <a:spcPts val="0"/>
                        </a:spcAft>
                        <a:buNone/>
                      </a:pPr>
                      <a:r>
                        <a:rPr lang="fr"/>
                        <a:t>81,5%</a:t>
                      </a:r>
                      <a:endParaRPr/>
                    </a:p>
                  </a:txBody>
                  <a:tcPr marL="91425" marR="91425" marT="91425" marB="91425"/>
                </a:tc>
                <a:extLst>
                  <a:ext uri="{0D108BD9-81ED-4DB2-BD59-A6C34878D82A}">
                    <a16:rowId xmlns:a16="http://schemas.microsoft.com/office/drawing/2014/main" val="10001"/>
                  </a:ext>
                </a:extLst>
              </a:tr>
              <a:tr h="388602">
                <a:tc>
                  <a:txBody>
                    <a:bodyPr/>
                    <a:lstStyle/>
                    <a:p>
                      <a:pPr marL="0" lvl="0" indent="0" algn="l" rtl="0">
                        <a:spcBef>
                          <a:spcPts val="0"/>
                        </a:spcBef>
                        <a:spcAft>
                          <a:spcPts val="0"/>
                        </a:spcAft>
                        <a:buNone/>
                      </a:pPr>
                      <a:r>
                        <a:rPr lang="fr"/>
                        <a:t>FGSM sur CIFAR 10</a:t>
                      </a:r>
                      <a:endParaRPr/>
                    </a:p>
                  </a:txBody>
                  <a:tcPr marL="91425" marR="91425" marT="91425" marB="91425"/>
                </a:tc>
                <a:tc>
                  <a:txBody>
                    <a:bodyPr/>
                    <a:lstStyle/>
                    <a:p>
                      <a:pPr marL="0" lvl="0" indent="0" algn="l" rtl="0">
                        <a:spcBef>
                          <a:spcPts val="0"/>
                        </a:spcBef>
                        <a:spcAft>
                          <a:spcPts val="0"/>
                        </a:spcAft>
                        <a:buNone/>
                      </a:pPr>
                      <a:r>
                        <a:rPr lang="fr"/>
                        <a:t>3,9%</a:t>
                      </a:r>
                      <a:endParaRPr/>
                    </a:p>
                  </a:txBody>
                  <a:tcPr marL="91425" marR="91425" marT="91425" marB="91425"/>
                </a:tc>
                <a:extLst>
                  <a:ext uri="{0D108BD9-81ED-4DB2-BD59-A6C34878D82A}">
                    <a16:rowId xmlns:a16="http://schemas.microsoft.com/office/drawing/2014/main" val="10002"/>
                  </a:ext>
                </a:extLst>
              </a:tr>
              <a:tr h="388602">
                <a:tc>
                  <a:txBody>
                    <a:bodyPr/>
                    <a:lstStyle/>
                    <a:p>
                      <a:pPr marL="0" lvl="0" indent="0" algn="l" rtl="0">
                        <a:spcBef>
                          <a:spcPts val="0"/>
                        </a:spcBef>
                        <a:spcAft>
                          <a:spcPts val="0"/>
                        </a:spcAft>
                        <a:buNone/>
                      </a:pPr>
                      <a:r>
                        <a:rPr lang="fr"/>
                        <a:t>PGD sur CIFAR 10</a:t>
                      </a:r>
                      <a:endParaRPr/>
                    </a:p>
                  </a:txBody>
                  <a:tcPr marL="91425" marR="91425" marT="91425" marB="91425"/>
                </a:tc>
                <a:tc>
                  <a:txBody>
                    <a:bodyPr/>
                    <a:lstStyle/>
                    <a:p>
                      <a:pPr marL="0" lvl="0" indent="0" algn="l" rtl="0">
                        <a:spcBef>
                          <a:spcPts val="0"/>
                        </a:spcBef>
                        <a:spcAft>
                          <a:spcPts val="0"/>
                        </a:spcAft>
                        <a:buNone/>
                      </a:pPr>
                      <a:r>
                        <a:rPr lang="fr" dirty="0"/>
                        <a:t>0%</a:t>
                      </a:r>
                      <a:endParaRPr dirty="0"/>
                    </a:p>
                  </a:txBody>
                  <a:tcPr marL="91425" marR="91425" marT="91425" marB="91425"/>
                </a:tc>
                <a:extLst>
                  <a:ext uri="{0D108BD9-81ED-4DB2-BD59-A6C34878D82A}">
                    <a16:rowId xmlns:a16="http://schemas.microsoft.com/office/drawing/2014/main" val="10003"/>
                  </a:ext>
                </a:extLst>
              </a:tr>
            </a:tbl>
          </a:graphicData>
        </a:graphic>
      </p:graphicFrame>
      <p:pic>
        <p:nvPicPr>
          <p:cNvPr id="76" name="Google Shape;76;p15" descr="Une image contenant texte&#10;&#10;Description générée automatiquement"/>
          <p:cNvPicPr preferRelativeResize="0"/>
          <p:nvPr/>
        </p:nvPicPr>
        <p:blipFill rotWithShape="1">
          <a:blip r:embed="rId4">
            <a:alphaModFix/>
          </a:blip>
          <a:srcRect/>
          <a:stretch/>
        </p:blipFill>
        <p:spPr>
          <a:xfrm>
            <a:off x="5844910" y="3095807"/>
            <a:ext cx="3171826" cy="1651992"/>
          </a:xfrm>
          <a:prstGeom prst="rect">
            <a:avLst/>
          </a:prstGeom>
          <a:noFill/>
          <a:ln>
            <a:noFill/>
          </a:ln>
        </p:spPr>
      </p:pic>
      <p:pic>
        <p:nvPicPr>
          <p:cNvPr id="77" name="Google Shape;77;p15"/>
          <p:cNvPicPr preferRelativeResize="0"/>
          <p:nvPr/>
        </p:nvPicPr>
        <p:blipFill>
          <a:blip r:embed="rId5">
            <a:alphaModFix/>
          </a:blip>
          <a:stretch>
            <a:fillRect/>
          </a:stretch>
        </p:blipFill>
        <p:spPr>
          <a:xfrm>
            <a:off x="315258" y="1089126"/>
            <a:ext cx="3430442" cy="10329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1778913" y="-45823"/>
            <a:ext cx="5760900" cy="694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dk1"/>
              </a:buClr>
              <a:buSzPts val="2700"/>
              <a:buFont typeface="Gill Sans"/>
              <a:buNone/>
            </a:pPr>
            <a:r>
              <a:rPr lang="fr" dirty="0"/>
              <a:t>PGD ET FGSM : comparaison</a:t>
            </a:r>
            <a:endParaRPr dirty="0"/>
          </a:p>
        </p:txBody>
      </p:sp>
      <p:pic>
        <p:nvPicPr>
          <p:cNvPr id="83" name="Google Shape;83;p16"/>
          <p:cNvPicPr preferRelativeResize="0"/>
          <p:nvPr/>
        </p:nvPicPr>
        <p:blipFill rotWithShape="1">
          <a:blip r:embed="rId3">
            <a:alphaModFix/>
          </a:blip>
          <a:srcRect r="32632"/>
          <a:stretch/>
        </p:blipFill>
        <p:spPr>
          <a:xfrm>
            <a:off x="850912" y="1157337"/>
            <a:ext cx="5261790" cy="2978337"/>
          </a:xfrm>
          <a:prstGeom prst="rect">
            <a:avLst/>
          </a:prstGeom>
          <a:noFill/>
          <a:ln>
            <a:noFill/>
          </a:ln>
        </p:spPr>
      </p:pic>
      <p:cxnSp>
        <p:nvCxnSpPr>
          <p:cNvPr id="84" name="Google Shape;84;p16"/>
          <p:cNvCxnSpPr/>
          <p:nvPr/>
        </p:nvCxnSpPr>
        <p:spPr>
          <a:xfrm rot="10800000">
            <a:off x="3185804" y="3892974"/>
            <a:ext cx="0" cy="242700"/>
          </a:xfrm>
          <a:prstGeom prst="straightConnector1">
            <a:avLst/>
          </a:prstGeom>
          <a:noFill/>
          <a:ln w="9525" cap="flat" cmpd="sng">
            <a:solidFill>
              <a:schemeClr val="dk2"/>
            </a:solidFill>
            <a:prstDash val="solid"/>
            <a:round/>
            <a:headEnd type="none" w="med" len="med"/>
            <a:tailEnd type="triangle" w="med" len="med"/>
          </a:ln>
        </p:spPr>
      </p:cxnSp>
      <p:sp>
        <p:nvSpPr>
          <p:cNvPr id="85" name="Google Shape;85;p16"/>
          <p:cNvSpPr txBox="1"/>
          <p:nvPr/>
        </p:nvSpPr>
        <p:spPr>
          <a:xfrm>
            <a:off x="2584718" y="4135674"/>
            <a:ext cx="1075800" cy="30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700"/>
              <a:t>Valeur maximale de eta</a:t>
            </a:r>
            <a:endParaRPr sz="700"/>
          </a:p>
        </p:txBody>
      </p:sp>
      <p:pic>
        <p:nvPicPr>
          <p:cNvPr id="86" name="Google Shape;86;p16"/>
          <p:cNvPicPr preferRelativeResize="0"/>
          <p:nvPr/>
        </p:nvPicPr>
        <p:blipFill>
          <a:blip r:embed="rId4">
            <a:alphaModFix/>
          </a:blip>
          <a:stretch>
            <a:fillRect/>
          </a:stretch>
        </p:blipFill>
        <p:spPr>
          <a:xfrm>
            <a:off x="6678915" y="897209"/>
            <a:ext cx="1872092" cy="38758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1591400" y="146300"/>
            <a:ext cx="7197600" cy="694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dk1"/>
              </a:buClr>
              <a:buSzPts val="2700"/>
              <a:buFont typeface="Gill Sans"/>
              <a:buNone/>
            </a:pPr>
            <a:r>
              <a:rPr lang="fr"/>
              <a:t>ENTRAINEMENT ADVERSARIAL</a:t>
            </a:r>
            <a:endParaRPr/>
          </a:p>
        </p:txBody>
      </p:sp>
      <p:cxnSp>
        <p:nvCxnSpPr>
          <p:cNvPr id="98" name="Google Shape;98;p17"/>
          <p:cNvCxnSpPr>
            <a:cxnSpLocks/>
          </p:cNvCxnSpPr>
          <p:nvPr/>
        </p:nvCxnSpPr>
        <p:spPr>
          <a:xfrm>
            <a:off x="5487764" y="2146103"/>
            <a:ext cx="1032306" cy="655855"/>
          </a:xfrm>
          <a:prstGeom prst="straightConnector1">
            <a:avLst/>
          </a:prstGeom>
          <a:noFill/>
          <a:ln w="9525" cap="flat" cmpd="sng">
            <a:solidFill>
              <a:schemeClr val="dk2"/>
            </a:solidFill>
            <a:prstDash val="solid"/>
            <a:round/>
            <a:headEnd type="none" w="med" len="med"/>
            <a:tailEnd type="none" w="med" len="med"/>
          </a:ln>
        </p:spPr>
      </p:cxnSp>
      <p:sp>
        <p:nvSpPr>
          <p:cNvPr id="99" name="Google Shape;99;p17"/>
          <p:cNvSpPr txBox="1"/>
          <p:nvPr/>
        </p:nvSpPr>
        <p:spPr>
          <a:xfrm>
            <a:off x="5436541" y="2544530"/>
            <a:ext cx="800700" cy="15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800" dirty="0"/>
              <a:t>entrainement</a:t>
            </a:r>
            <a:endParaRPr sz="300" dirty="0"/>
          </a:p>
        </p:txBody>
      </p:sp>
      <p:sp>
        <p:nvSpPr>
          <p:cNvPr id="100" name="Google Shape;100;p17"/>
          <p:cNvSpPr txBox="1"/>
          <p:nvPr/>
        </p:nvSpPr>
        <p:spPr>
          <a:xfrm>
            <a:off x="5983004" y="2130943"/>
            <a:ext cx="646800" cy="21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800" dirty="0"/>
              <a:t>attaque</a:t>
            </a:r>
            <a:endParaRPr sz="800" dirty="0"/>
          </a:p>
        </p:txBody>
      </p:sp>
      <p:sp>
        <p:nvSpPr>
          <p:cNvPr id="101" name="Google Shape;101;p17"/>
          <p:cNvSpPr txBox="1"/>
          <p:nvPr/>
        </p:nvSpPr>
        <p:spPr>
          <a:xfrm>
            <a:off x="1179541" y="4013433"/>
            <a:ext cx="3895200" cy="7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200" dirty="0"/>
              <a:t>FGSM : 𝜂 = 0.03</a:t>
            </a:r>
            <a:endParaRPr sz="1200" dirty="0"/>
          </a:p>
          <a:p>
            <a:pPr marL="0" lvl="0" indent="0" algn="l" rtl="0">
              <a:spcBef>
                <a:spcPts val="0"/>
              </a:spcBef>
              <a:spcAft>
                <a:spcPts val="0"/>
              </a:spcAft>
              <a:buNone/>
            </a:pPr>
            <a:r>
              <a:rPr lang="fr" sz="1200" dirty="0"/>
              <a:t>PGD : 5 itérations, 𝜂=0.005, 𝜀=0.031</a:t>
            </a:r>
            <a:endParaRPr sz="1200" dirty="0"/>
          </a:p>
        </p:txBody>
      </p:sp>
      <p:graphicFrame>
        <p:nvGraphicFramePr>
          <p:cNvPr id="102" name="Google Shape;102;p17"/>
          <p:cNvGraphicFramePr/>
          <p:nvPr>
            <p:extLst>
              <p:ext uri="{D42A27DB-BD31-4B8C-83A1-F6EECF244321}">
                <p14:modId xmlns:p14="http://schemas.microsoft.com/office/powerpoint/2010/main" val="4114213958"/>
              </p:ext>
            </p:extLst>
          </p:nvPr>
        </p:nvGraphicFramePr>
        <p:xfrm>
          <a:off x="1179541" y="2428405"/>
          <a:ext cx="3731443" cy="1448568"/>
        </p:xfrm>
        <a:graphic>
          <a:graphicData uri="http://schemas.openxmlformats.org/drawingml/2006/table">
            <a:tbl>
              <a:tblPr>
                <a:noFill/>
                <a:tableStyleId>{5B2DB389-DB71-4468-AE5E-4FDD349DA4D6}</a:tableStyleId>
              </a:tblPr>
              <a:tblGrid>
                <a:gridCol w="1040772">
                  <a:extLst>
                    <a:ext uri="{9D8B030D-6E8A-4147-A177-3AD203B41FA5}">
                      <a16:colId xmlns:a16="http://schemas.microsoft.com/office/drawing/2014/main" val="20000"/>
                    </a:ext>
                  </a:extLst>
                </a:gridCol>
                <a:gridCol w="913412">
                  <a:extLst>
                    <a:ext uri="{9D8B030D-6E8A-4147-A177-3AD203B41FA5}">
                      <a16:colId xmlns:a16="http://schemas.microsoft.com/office/drawing/2014/main" val="20001"/>
                    </a:ext>
                  </a:extLst>
                </a:gridCol>
                <a:gridCol w="969011">
                  <a:extLst>
                    <a:ext uri="{9D8B030D-6E8A-4147-A177-3AD203B41FA5}">
                      <a16:colId xmlns:a16="http://schemas.microsoft.com/office/drawing/2014/main" val="20002"/>
                    </a:ext>
                  </a:extLst>
                </a:gridCol>
                <a:gridCol w="808248">
                  <a:extLst>
                    <a:ext uri="{9D8B030D-6E8A-4147-A177-3AD203B41FA5}">
                      <a16:colId xmlns:a16="http://schemas.microsoft.com/office/drawing/2014/main" val="20003"/>
                    </a:ext>
                  </a:extLst>
                </a:gridCol>
              </a:tblGrid>
              <a:tr h="645331">
                <a:tc>
                  <a:txBody>
                    <a:bodyPr/>
                    <a:lstStyle/>
                    <a:p>
                      <a:pPr marL="0" lvl="0" indent="0" algn="ctr" rtl="0">
                        <a:spcBef>
                          <a:spcPts val="0"/>
                        </a:spcBef>
                        <a:spcAft>
                          <a:spcPts val="0"/>
                        </a:spcAft>
                        <a:buNone/>
                      </a:pPr>
                      <a:r>
                        <a:rPr lang="fr" sz="1000" dirty="0"/>
                        <a:t>Modèles</a:t>
                      </a:r>
                      <a:endParaRPr sz="1000"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CIFAR-10</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dirty="0"/>
                        <a:t>+FGSM</a:t>
                      </a:r>
                      <a:endParaRPr sz="1000"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dirty="0"/>
                        <a:t>+PGD</a:t>
                      </a:r>
                      <a:endParaRPr sz="1000"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803237">
                <a:tc>
                  <a:txBody>
                    <a:bodyPr/>
                    <a:lstStyle/>
                    <a:p>
                      <a:pPr marL="0" lvl="0" indent="0" algn="ctr" rtl="0">
                        <a:spcBef>
                          <a:spcPts val="0"/>
                        </a:spcBef>
                        <a:spcAft>
                          <a:spcPts val="0"/>
                        </a:spcAft>
                        <a:buNone/>
                      </a:pPr>
                      <a:r>
                        <a:rPr lang="fr" sz="1000" dirty="0"/>
                        <a:t>Test </a:t>
                      </a:r>
                      <a:r>
                        <a:rPr lang="fr" sz="1000" dirty="0" err="1"/>
                        <a:t>Accuracy</a:t>
                      </a:r>
                      <a:endParaRPr sz="1000"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81,52%</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68,84%</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dirty="0"/>
                        <a:t>70,38%</a:t>
                      </a:r>
                      <a:endParaRPr sz="1000"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03" name="Google Shape;103;p17"/>
          <p:cNvGraphicFramePr/>
          <p:nvPr>
            <p:extLst>
              <p:ext uri="{D42A27DB-BD31-4B8C-83A1-F6EECF244321}">
                <p14:modId xmlns:p14="http://schemas.microsoft.com/office/powerpoint/2010/main" val="3168608763"/>
              </p:ext>
            </p:extLst>
          </p:nvPr>
        </p:nvGraphicFramePr>
        <p:xfrm>
          <a:off x="5487764" y="2130943"/>
          <a:ext cx="3114786" cy="2043492"/>
        </p:xfrm>
        <a:graphic>
          <a:graphicData uri="http://schemas.openxmlformats.org/drawingml/2006/table">
            <a:tbl>
              <a:tblPr>
                <a:noFill/>
                <a:tableStyleId>{5B2DB389-DB71-4468-AE5E-4FDD349DA4D6}</a:tableStyleId>
              </a:tblPr>
              <a:tblGrid>
                <a:gridCol w="1038262">
                  <a:extLst>
                    <a:ext uri="{9D8B030D-6E8A-4147-A177-3AD203B41FA5}">
                      <a16:colId xmlns:a16="http://schemas.microsoft.com/office/drawing/2014/main" val="20000"/>
                    </a:ext>
                  </a:extLst>
                </a:gridCol>
                <a:gridCol w="1038262">
                  <a:extLst>
                    <a:ext uri="{9D8B030D-6E8A-4147-A177-3AD203B41FA5}">
                      <a16:colId xmlns:a16="http://schemas.microsoft.com/office/drawing/2014/main" val="20001"/>
                    </a:ext>
                  </a:extLst>
                </a:gridCol>
                <a:gridCol w="1038262">
                  <a:extLst>
                    <a:ext uri="{9D8B030D-6E8A-4147-A177-3AD203B41FA5}">
                      <a16:colId xmlns:a16="http://schemas.microsoft.com/office/drawing/2014/main" val="20002"/>
                    </a:ext>
                  </a:extLst>
                </a:gridCol>
              </a:tblGrid>
              <a:tr h="672217">
                <a:tc>
                  <a:txBody>
                    <a:bodyPr/>
                    <a:lstStyle/>
                    <a:p>
                      <a:pPr marL="0" lvl="0" indent="0" algn="l" rtl="0">
                        <a:spcBef>
                          <a:spcPts val="0"/>
                        </a:spcBef>
                        <a:spcAft>
                          <a:spcPts val="0"/>
                        </a:spcAft>
                        <a:buNone/>
                      </a:pPr>
                      <a:endParaRPr sz="1100" dirty="0"/>
                    </a:p>
                  </a:txBody>
                  <a:tcPr marL="91425" marR="91425" marT="91425" marB="91425"/>
                </a:tc>
                <a:tc>
                  <a:txBody>
                    <a:bodyPr/>
                    <a:lstStyle/>
                    <a:p>
                      <a:pPr marL="0" lvl="0" indent="0" algn="ctr" rtl="0">
                        <a:spcBef>
                          <a:spcPts val="0"/>
                        </a:spcBef>
                        <a:spcAft>
                          <a:spcPts val="0"/>
                        </a:spcAft>
                        <a:buNone/>
                      </a:pPr>
                      <a:r>
                        <a:rPr lang="fr" sz="1100"/>
                        <a:t>FGSM</a:t>
                      </a:r>
                      <a:endParaRPr sz="1100"/>
                    </a:p>
                  </a:txBody>
                  <a:tcPr marL="91425" marR="91425" marT="91425" marB="91425" anchor="ctr"/>
                </a:tc>
                <a:tc>
                  <a:txBody>
                    <a:bodyPr/>
                    <a:lstStyle/>
                    <a:p>
                      <a:pPr marL="0" lvl="0" indent="0" algn="ctr" rtl="0">
                        <a:spcBef>
                          <a:spcPts val="0"/>
                        </a:spcBef>
                        <a:spcAft>
                          <a:spcPts val="0"/>
                        </a:spcAft>
                        <a:buNone/>
                      </a:pPr>
                      <a:r>
                        <a:rPr lang="fr" sz="1100" dirty="0"/>
                        <a:t>PGD</a:t>
                      </a:r>
                      <a:endParaRPr sz="1100" dirty="0"/>
                    </a:p>
                  </a:txBody>
                  <a:tcPr marL="91425" marR="91425" marT="91425" marB="91425" anchor="ctr"/>
                </a:tc>
                <a:extLst>
                  <a:ext uri="{0D108BD9-81ED-4DB2-BD59-A6C34878D82A}">
                    <a16:rowId xmlns:a16="http://schemas.microsoft.com/office/drawing/2014/main" val="10000"/>
                  </a:ext>
                </a:extLst>
              </a:tr>
              <a:tr h="672217">
                <a:tc>
                  <a:txBody>
                    <a:bodyPr/>
                    <a:lstStyle/>
                    <a:p>
                      <a:pPr marL="0" lvl="0" indent="0" algn="ctr" rtl="0">
                        <a:spcBef>
                          <a:spcPts val="0"/>
                        </a:spcBef>
                        <a:spcAft>
                          <a:spcPts val="0"/>
                        </a:spcAft>
                        <a:buNone/>
                      </a:pPr>
                      <a:r>
                        <a:rPr lang="fr" sz="1100" dirty="0"/>
                        <a:t>FGSM</a:t>
                      </a:r>
                      <a:endParaRPr sz="1100" dirty="0"/>
                    </a:p>
                  </a:txBody>
                  <a:tcPr marL="91425" marR="91425" marT="91425" marB="91425" anchor="ctr"/>
                </a:tc>
                <a:tc>
                  <a:txBody>
                    <a:bodyPr/>
                    <a:lstStyle/>
                    <a:p>
                      <a:pPr marL="0" lvl="0" indent="0" algn="ctr" rtl="0">
                        <a:spcBef>
                          <a:spcPts val="0"/>
                        </a:spcBef>
                        <a:spcAft>
                          <a:spcPts val="0"/>
                        </a:spcAft>
                        <a:buNone/>
                      </a:pPr>
                      <a:r>
                        <a:rPr lang="fr" sz="1100" dirty="0"/>
                        <a:t>6,46%</a:t>
                      </a:r>
                      <a:endParaRPr sz="1100" dirty="0"/>
                    </a:p>
                  </a:txBody>
                  <a:tcPr marL="91425" marR="91425" marT="91425" marB="91425" anchor="ctr"/>
                </a:tc>
                <a:tc>
                  <a:txBody>
                    <a:bodyPr/>
                    <a:lstStyle/>
                    <a:p>
                      <a:pPr marL="0" lvl="0" indent="0" algn="ctr" rtl="0">
                        <a:spcBef>
                          <a:spcPts val="0"/>
                        </a:spcBef>
                        <a:spcAft>
                          <a:spcPts val="0"/>
                        </a:spcAft>
                        <a:buNone/>
                      </a:pPr>
                      <a:r>
                        <a:rPr lang="fr" sz="1100"/>
                        <a:t>1,75%</a:t>
                      </a:r>
                      <a:endParaRPr sz="1100"/>
                    </a:p>
                  </a:txBody>
                  <a:tcPr marL="91425" marR="91425" marT="91425" marB="91425" anchor="ctr"/>
                </a:tc>
                <a:extLst>
                  <a:ext uri="{0D108BD9-81ED-4DB2-BD59-A6C34878D82A}">
                    <a16:rowId xmlns:a16="http://schemas.microsoft.com/office/drawing/2014/main" val="10001"/>
                  </a:ext>
                </a:extLst>
              </a:tr>
              <a:tr h="699058">
                <a:tc>
                  <a:txBody>
                    <a:bodyPr/>
                    <a:lstStyle/>
                    <a:p>
                      <a:pPr marL="0" lvl="0" indent="0" algn="ctr" rtl="0">
                        <a:spcBef>
                          <a:spcPts val="0"/>
                        </a:spcBef>
                        <a:spcAft>
                          <a:spcPts val="0"/>
                        </a:spcAft>
                        <a:buNone/>
                      </a:pPr>
                      <a:r>
                        <a:rPr lang="fr" sz="1100" dirty="0"/>
                        <a:t>PGD</a:t>
                      </a:r>
                      <a:endParaRPr sz="1100" dirty="0"/>
                    </a:p>
                  </a:txBody>
                  <a:tcPr marL="91425" marR="91425" marT="91425" marB="91425" anchor="ctr"/>
                </a:tc>
                <a:tc>
                  <a:txBody>
                    <a:bodyPr/>
                    <a:lstStyle/>
                    <a:p>
                      <a:pPr marL="0" lvl="0" indent="0" algn="ctr" rtl="0">
                        <a:spcBef>
                          <a:spcPts val="0"/>
                        </a:spcBef>
                        <a:spcAft>
                          <a:spcPts val="0"/>
                        </a:spcAft>
                        <a:buNone/>
                      </a:pPr>
                      <a:r>
                        <a:rPr lang="fr" sz="1100" dirty="0"/>
                        <a:t>19,79%</a:t>
                      </a:r>
                      <a:endParaRPr sz="1100" dirty="0"/>
                    </a:p>
                  </a:txBody>
                  <a:tcPr marL="91425" marR="91425" marT="91425" marB="91425" anchor="ctr"/>
                </a:tc>
                <a:tc>
                  <a:txBody>
                    <a:bodyPr/>
                    <a:lstStyle/>
                    <a:p>
                      <a:pPr marL="0" lvl="0" indent="0" algn="ctr" rtl="0">
                        <a:spcBef>
                          <a:spcPts val="0"/>
                        </a:spcBef>
                        <a:spcAft>
                          <a:spcPts val="0"/>
                        </a:spcAft>
                        <a:buNone/>
                      </a:pPr>
                      <a:r>
                        <a:rPr lang="fr" sz="1100" dirty="0"/>
                        <a:t>12,42%</a:t>
                      </a:r>
                      <a:endParaRPr sz="1100" dirty="0"/>
                    </a:p>
                  </a:txBody>
                  <a:tcPr marL="91425" marR="91425" marT="91425" marB="91425" anchor="ctr"/>
                </a:tc>
                <a:extLst>
                  <a:ext uri="{0D108BD9-81ED-4DB2-BD59-A6C34878D82A}">
                    <a16:rowId xmlns:a16="http://schemas.microsoft.com/office/drawing/2014/main" val="10002"/>
                  </a:ext>
                </a:extLst>
              </a:tr>
            </a:tbl>
          </a:graphicData>
        </a:graphic>
      </p:graphicFrame>
      <mc:AlternateContent xmlns:mc="http://schemas.openxmlformats.org/markup-compatibility/2006">
        <mc:Choice xmlns:a14="http://schemas.microsoft.com/office/drawing/2010/main" Requires="a14">
          <p:sp>
            <p:nvSpPr>
              <p:cNvPr id="2" name="ZoneTexte 1">
                <a:extLst>
                  <a:ext uri="{FF2B5EF4-FFF2-40B4-BE49-F238E27FC236}">
                    <a16:creationId xmlns:a16="http://schemas.microsoft.com/office/drawing/2014/main" id="{F6EE2B0E-B9AF-E141-A4F3-C8659970DC97}"/>
                  </a:ext>
                </a:extLst>
              </p:cNvPr>
              <p:cNvSpPr txBox="1"/>
              <p:nvPr/>
            </p:nvSpPr>
            <p:spPr>
              <a:xfrm>
                <a:off x="1738706" y="1196568"/>
                <a:ext cx="6069418" cy="280846"/>
              </a:xfrm>
              <a:prstGeom prst="rect">
                <a:avLst/>
              </a:prstGeom>
              <a:noFill/>
            </p:spPr>
            <p:txBody>
              <a:bodyPr wrap="none" lIns="0" tIns="0" rIns="0" bIns="0" rtlCol="0">
                <a:spAutoFit/>
              </a:bodyPr>
              <a:lstStyle/>
              <a:p>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𝐽</m:t>
                        </m:r>
                      </m:e>
                    </m:acc>
                    <m:d>
                      <m:dPr>
                        <m:ctrlPr>
                          <a:rPr lang="fr-FR" b="0" i="1" smtClean="0">
                            <a:latin typeface="Cambria Math" panose="02040503050406030204" pitchFamily="18" charset="0"/>
                          </a:rPr>
                        </m:ctrlPr>
                      </m:dPr>
                      <m:e>
                        <m:r>
                          <a:rPr lang="fr-FR" b="1" i="1" smtClean="0">
                            <a:latin typeface="Cambria Math" panose="02040503050406030204" pitchFamily="18" charset="0"/>
                            <a:ea typeface="Cambria Math" panose="02040503050406030204" pitchFamily="18" charset="0"/>
                          </a:rPr>
                          <m:t>𝜽</m:t>
                        </m:r>
                        <m:r>
                          <a:rPr lang="fr-FR" b="0" i="1" smtClean="0">
                            <a:latin typeface="Cambria Math" panose="02040503050406030204" pitchFamily="18" charset="0"/>
                            <a:ea typeface="Cambria Math" panose="02040503050406030204" pitchFamily="18" charset="0"/>
                          </a:rPr>
                          <m:t>,</m:t>
                        </m:r>
                        <m:r>
                          <a:rPr lang="fr-FR" b="1" i="1" smtClean="0">
                            <a:latin typeface="Cambria Math" panose="02040503050406030204" pitchFamily="18" charset="0"/>
                            <a:ea typeface="Cambria Math" panose="02040503050406030204" pitchFamily="18" charset="0"/>
                          </a:rPr>
                          <m:t>𝒙</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𝑦</m:t>
                        </m:r>
                      </m:e>
                    </m:d>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𝛼</m:t>
                    </m:r>
                    <m:r>
                      <a:rPr lang="fr-FR" b="0" i="1" smtClean="0">
                        <a:latin typeface="Cambria Math" panose="02040503050406030204" pitchFamily="18" charset="0"/>
                        <a:ea typeface="Cambria Math" panose="02040503050406030204" pitchFamily="18" charset="0"/>
                      </a:rPr>
                      <m:t>𝐽</m:t>
                    </m:r>
                    <m:d>
                      <m:dPr>
                        <m:ctrlPr>
                          <a:rPr lang="fr-FR" b="0" i="1" smtClean="0">
                            <a:latin typeface="Cambria Math" panose="02040503050406030204" pitchFamily="18" charset="0"/>
                            <a:ea typeface="Cambria Math" panose="02040503050406030204" pitchFamily="18" charset="0"/>
                          </a:rPr>
                        </m:ctrlPr>
                      </m:dPr>
                      <m:e>
                        <m:r>
                          <a:rPr lang="fr-FR" b="1" i="1" smtClean="0">
                            <a:latin typeface="Cambria Math" panose="02040503050406030204" pitchFamily="18" charset="0"/>
                            <a:ea typeface="Cambria Math" panose="02040503050406030204" pitchFamily="18" charset="0"/>
                          </a:rPr>
                          <m:t>𝜽</m:t>
                        </m:r>
                        <m:r>
                          <a:rPr lang="fr-FR" b="0" i="1" smtClean="0">
                            <a:latin typeface="Cambria Math" panose="02040503050406030204" pitchFamily="18" charset="0"/>
                            <a:ea typeface="Cambria Math" panose="02040503050406030204" pitchFamily="18" charset="0"/>
                          </a:rPr>
                          <m:t>,</m:t>
                        </m:r>
                        <m:r>
                          <a:rPr lang="fr-FR" b="1" i="1" smtClean="0">
                            <a:latin typeface="Cambria Math" panose="02040503050406030204" pitchFamily="18" charset="0"/>
                            <a:ea typeface="Cambria Math" panose="02040503050406030204" pitchFamily="18" charset="0"/>
                          </a:rPr>
                          <m:t>𝒙</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𝑦</m:t>
                        </m:r>
                      </m:e>
                    </m:d>
                    <m:r>
                      <a:rPr lang="fr-FR" b="0" i="1" smtClean="0">
                        <a:latin typeface="Cambria Math" panose="02040503050406030204" pitchFamily="18" charset="0"/>
                        <a:ea typeface="Cambria Math" panose="02040503050406030204" pitchFamily="18" charset="0"/>
                      </a:rPr>
                      <m:t>+</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1−</m:t>
                        </m:r>
                        <m:r>
                          <a:rPr lang="fr-FR" b="0" i="1" smtClean="0">
                            <a:latin typeface="Cambria Math" panose="02040503050406030204" pitchFamily="18" charset="0"/>
                            <a:ea typeface="Cambria Math" panose="02040503050406030204" pitchFamily="18" charset="0"/>
                          </a:rPr>
                          <m:t>𝛼</m:t>
                        </m:r>
                      </m:e>
                    </m:d>
                    <m:r>
                      <a:rPr lang="fr-FR" b="0" i="1" smtClean="0">
                        <a:latin typeface="Cambria Math" panose="02040503050406030204" pitchFamily="18" charset="0"/>
                        <a:ea typeface="Cambria Math" panose="02040503050406030204" pitchFamily="18" charset="0"/>
                      </a:rPr>
                      <m:t>𝐽</m:t>
                    </m:r>
                    <m:r>
                      <a:rPr lang="fr-FR" b="0" i="1" smtClean="0">
                        <a:latin typeface="Cambria Math" panose="02040503050406030204" pitchFamily="18" charset="0"/>
                        <a:ea typeface="Cambria Math" panose="02040503050406030204" pitchFamily="18" charset="0"/>
                      </a:rPr>
                      <m:t>(</m:t>
                    </m:r>
                    <m:r>
                      <a:rPr lang="fr-FR" b="1" i="1" smtClean="0">
                        <a:latin typeface="Cambria Math" panose="02040503050406030204" pitchFamily="18" charset="0"/>
                        <a:ea typeface="Cambria Math" panose="02040503050406030204" pitchFamily="18" charset="0"/>
                      </a:rPr>
                      <m:t>𝜽</m:t>
                    </m:r>
                    <m:r>
                      <a:rPr lang="fr-FR" b="0" i="1" smtClean="0">
                        <a:latin typeface="Cambria Math" panose="02040503050406030204" pitchFamily="18" charset="0"/>
                        <a:ea typeface="Cambria Math" panose="02040503050406030204" pitchFamily="18" charset="0"/>
                      </a:rPr>
                      <m:t>,</m:t>
                    </m:r>
                    <m:r>
                      <a:rPr lang="fr-FR" b="1" i="1" smtClean="0">
                        <a:latin typeface="Cambria Math" panose="02040503050406030204" pitchFamily="18" charset="0"/>
                        <a:ea typeface="Cambria Math" panose="02040503050406030204" pitchFamily="18" charset="0"/>
                      </a:rPr>
                      <m:t>𝒙</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𝜀</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𝑠𝑖𝑔𝑛𝑒</m:t>
                    </m:r>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m:t>
                        </m:r>
                      </m:e>
                      <m:sub>
                        <m:r>
                          <a:rPr lang="fr-FR" b="0" i="1" smtClean="0">
                            <a:latin typeface="Cambria Math" panose="02040503050406030204" pitchFamily="18" charset="0"/>
                            <a:ea typeface="Cambria Math" panose="02040503050406030204" pitchFamily="18" charset="0"/>
                          </a:rPr>
                          <m:t>𝑥</m:t>
                        </m:r>
                      </m:sub>
                    </m:sSub>
                    <m:r>
                      <a:rPr lang="fr-FR" b="0" i="1" smtClean="0">
                        <a:latin typeface="Cambria Math" panose="02040503050406030204" pitchFamily="18" charset="0"/>
                        <a:ea typeface="Cambria Math" panose="02040503050406030204" pitchFamily="18" charset="0"/>
                      </a:rPr>
                      <m:t>𝐽</m:t>
                    </m:r>
                    <m:r>
                      <a:rPr lang="fr-FR" b="0" i="1" smtClean="0">
                        <a:latin typeface="Cambria Math" panose="02040503050406030204" pitchFamily="18" charset="0"/>
                        <a:ea typeface="Cambria Math" panose="02040503050406030204" pitchFamily="18" charset="0"/>
                      </a:rPr>
                      <m:t>(</m:t>
                    </m:r>
                    <m:r>
                      <a:rPr lang="fr-FR" b="1" i="1" smtClean="0">
                        <a:latin typeface="Cambria Math" panose="02040503050406030204" pitchFamily="18" charset="0"/>
                        <a:ea typeface="Cambria Math" panose="02040503050406030204" pitchFamily="18" charset="0"/>
                      </a:rPr>
                      <m:t>𝜽</m:t>
                    </m:r>
                    <m:r>
                      <a:rPr lang="fr-FR" b="0" i="1" smtClean="0">
                        <a:latin typeface="Cambria Math" panose="02040503050406030204" pitchFamily="18" charset="0"/>
                        <a:ea typeface="Cambria Math" panose="02040503050406030204" pitchFamily="18" charset="0"/>
                      </a:rPr>
                      <m:t>,</m:t>
                    </m:r>
                    <m:r>
                      <a:rPr lang="fr-FR" b="1" i="1" smtClean="0">
                        <a:latin typeface="Cambria Math" panose="02040503050406030204" pitchFamily="18" charset="0"/>
                        <a:ea typeface="Cambria Math" panose="02040503050406030204" pitchFamily="18" charset="0"/>
                      </a:rPr>
                      <m:t>𝒙</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𝑦</m:t>
                    </m:r>
                    <m:r>
                      <a:rPr lang="fr-FR" b="0" i="1" smtClean="0">
                        <a:latin typeface="Cambria Math" panose="02040503050406030204" pitchFamily="18" charset="0"/>
                        <a:ea typeface="Cambria Math" panose="02040503050406030204" pitchFamily="18" charset="0"/>
                      </a:rPr>
                      <m:t>)</m:t>
                    </m:r>
                  </m:oMath>
                </a14:m>
                <a:r>
                  <a:rPr lang="fr-FR" dirty="0"/>
                  <a:t>))</a:t>
                </a:r>
              </a:p>
            </p:txBody>
          </p:sp>
        </mc:Choice>
        <mc:Fallback>
          <p:sp>
            <p:nvSpPr>
              <p:cNvPr id="2" name="ZoneTexte 1">
                <a:extLst>
                  <a:ext uri="{FF2B5EF4-FFF2-40B4-BE49-F238E27FC236}">
                    <a16:creationId xmlns:a16="http://schemas.microsoft.com/office/drawing/2014/main" id="{F6EE2B0E-B9AF-E141-A4F3-C8659970DC97}"/>
                  </a:ext>
                </a:extLst>
              </p:cNvPr>
              <p:cNvSpPr txBox="1">
                <a:spLocks noRot="1" noChangeAspect="1" noMove="1" noResize="1" noEditPoints="1" noAdjustHandles="1" noChangeArrowheads="1" noChangeShapeType="1" noTextEdit="1"/>
              </p:cNvSpPr>
              <p:nvPr/>
            </p:nvSpPr>
            <p:spPr>
              <a:xfrm>
                <a:off x="1738706" y="1196568"/>
                <a:ext cx="6069418" cy="280846"/>
              </a:xfrm>
              <a:prstGeom prst="rect">
                <a:avLst/>
              </a:prstGeom>
              <a:blipFill>
                <a:blip r:embed="rId3"/>
                <a:stretch>
                  <a:fillRect l="-1461" t="-21739" r="-2088" b="-47826"/>
                </a:stretch>
              </a:blipFill>
            </p:spPr>
            <p:txBody>
              <a:bodyPr/>
              <a:lstStyle/>
              <a:p>
                <a:r>
                  <a:rPr lang="fr-FR">
                    <a:noFill/>
                  </a:rPr>
                  <a:t> </a:t>
                </a:r>
              </a:p>
            </p:txBody>
          </p:sp>
        </mc:Fallback>
      </mc:AlternateContent>
      <p:graphicFrame>
        <p:nvGraphicFramePr>
          <p:cNvPr id="4" name="Tableau 5">
            <a:extLst>
              <a:ext uri="{FF2B5EF4-FFF2-40B4-BE49-F238E27FC236}">
                <a16:creationId xmlns:a16="http://schemas.microsoft.com/office/drawing/2014/main" id="{0244F7E1-2809-564F-B7C7-7EA97280AB10}"/>
              </a:ext>
            </a:extLst>
          </p:cNvPr>
          <p:cNvGraphicFramePr>
            <a:graphicFrameLocks noGrp="1"/>
          </p:cNvGraphicFramePr>
          <p:nvPr>
            <p:extLst>
              <p:ext uri="{D42A27DB-BD31-4B8C-83A1-F6EECF244321}">
                <p14:modId xmlns:p14="http://schemas.microsoft.com/office/powerpoint/2010/main" val="1523272193"/>
              </p:ext>
            </p:extLst>
          </p:nvPr>
        </p:nvGraphicFramePr>
        <p:xfrm>
          <a:off x="5487764" y="4185085"/>
          <a:ext cx="3114786" cy="654981"/>
        </p:xfrm>
        <a:graphic>
          <a:graphicData uri="http://schemas.openxmlformats.org/drawingml/2006/table">
            <a:tbl>
              <a:tblPr firstRow="1" bandRow="1">
                <a:tableStyleId>{5B2DB389-DB71-4468-AE5E-4FDD349DA4D6}</a:tableStyleId>
              </a:tblPr>
              <a:tblGrid>
                <a:gridCol w="1038262">
                  <a:extLst>
                    <a:ext uri="{9D8B030D-6E8A-4147-A177-3AD203B41FA5}">
                      <a16:colId xmlns:a16="http://schemas.microsoft.com/office/drawing/2014/main" val="3296020605"/>
                    </a:ext>
                  </a:extLst>
                </a:gridCol>
                <a:gridCol w="1038262">
                  <a:extLst>
                    <a:ext uri="{9D8B030D-6E8A-4147-A177-3AD203B41FA5}">
                      <a16:colId xmlns:a16="http://schemas.microsoft.com/office/drawing/2014/main" val="3917692127"/>
                    </a:ext>
                  </a:extLst>
                </a:gridCol>
                <a:gridCol w="1038262">
                  <a:extLst>
                    <a:ext uri="{9D8B030D-6E8A-4147-A177-3AD203B41FA5}">
                      <a16:colId xmlns:a16="http://schemas.microsoft.com/office/drawing/2014/main" val="3177245717"/>
                    </a:ext>
                  </a:extLst>
                </a:gridCol>
              </a:tblGrid>
              <a:tr h="654981">
                <a:tc>
                  <a:txBody>
                    <a:bodyPr/>
                    <a:lstStyle/>
                    <a:p>
                      <a:pPr algn="ctr"/>
                      <a:r>
                        <a:rPr lang="fr-FR" sz="1100" dirty="0"/>
                        <a:t>Normal</a:t>
                      </a:r>
                    </a:p>
                  </a:txBody>
                  <a:tcPr anchor="ctr"/>
                </a:tc>
                <a:tc>
                  <a:txBody>
                    <a:bodyPr/>
                    <a:lstStyle/>
                    <a:p>
                      <a:pPr algn="ctr"/>
                      <a:r>
                        <a:rPr lang="fr-FR" sz="1100" dirty="0"/>
                        <a:t>3,9%</a:t>
                      </a:r>
                    </a:p>
                  </a:txBody>
                  <a:tcPr anchor="ctr"/>
                </a:tc>
                <a:tc>
                  <a:txBody>
                    <a:bodyPr/>
                    <a:lstStyle/>
                    <a:p>
                      <a:pPr algn="ctr"/>
                      <a:r>
                        <a:rPr lang="fr-FR" sz="1100" dirty="0"/>
                        <a:t>0%</a:t>
                      </a:r>
                    </a:p>
                  </a:txBody>
                  <a:tcPr anchor="ctr"/>
                </a:tc>
                <a:extLst>
                  <a:ext uri="{0D108BD9-81ED-4DB2-BD59-A6C34878D82A}">
                    <a16:rowId xmlns:a16="http://schemas.microsoft.com/office/drawing/2014/main" val="425825409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1591400" y="146300"/>
            <a:ext cx="7197600" cy="694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dk1"/>
              </a:buClr>
              <a:buSzPts val="2700"/>
              <a:buFont typeface="Gill Sans"/>
              <a:buNone/>
            </a:pPr>
            <a:r>
              <a:rPr lang="fr"/>
              <a:t>ENTRAINEMENT ADVERSARIAL</a:t>
            </a:r>
            <a:endParaRPr/>
          </a:p>
        </p:txBody>
      </p:sp>
      <p:sp>
        <p:nvSpPr>
          <p:cNvPr id="92" name="Google Shape;92;p17"/>
          <p:cNvSpPr txBox="1"/>
          <p:nvPr/>
        </p:nvSpPr>
        <p:spPr>
          <a:xfrm>
            <a:off x="2934675" y="857357"/>
            <a:ext cx="2846400" cy="47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400" dirty="0"/>
              <a:t>Modèle de base pour CIFAR-10</a:t>
            </a:r>
            <a:endParaRPr sz="1400" dirty="0"/>
          </a:p>
        </p:txBody>
      </p:sp>
      <p:cxnSp>
        <p:nvCxnSpPr>
          <p:cNvPr id="93" name="Google Shape;93;p17"/>
          <p:cNvCxnSpPr>
            <a:cxnSpLocks/>
          </p:cNvCxnSpPr>
          <p:nvPr/>
        </p:nvCxnSpPr>
        <p:spPr>
          <a:xfrm flipH="1">
            <a:off x="2110075" y="1365282"/>
            <a:ext cx="2141100" cy="415800"/>
          </a:xfrm>
          <a:prstGeom prst="straightConnector1">
            <a:avLst/>
          </a:prstGeom>
          <a:noFill/>
          <a:ln w="9525" cap="flat" cmpd="sng">
            <a:solidFill>
              <a:schemeClr val="dk2"/>
            </a:solidFill>
            <a:prstDash val="solid"/>
            <a:round/>
            <a:headEnd type="none" w="med" len="med"/>
            <a:tailEnd type="triangle" w="med" len="med"/>
          </a:ln>
        </p:spPr>
      </p:cxnSp>
      <p:cxnSp>
        <p:nvCxnSpPr>
          <p:cNvPr id="94" name="Google Shape;94;p17"/>
          <p:cNvCxnSpPr>
            <a:cxnSpLocks/>
          </p:cNvCxnSpPr>
          <p:nvPr/>
        </p:nvCxnSpPr>
        <p:spPr>
          <a:xfrm>
            <a:off x="4251175" y="1370104"/>
            <a:ext cx="2053200" cy="466200"/>
          </a:xfrm>
          <a:prstGeom prst="straightConnector1">
            <a:avLst/>
          </a:prstGeom>
          <a:noFill/>
          <a:ln w="9525" cap="flat" cmpd="sng">
            <a:solidFill>
              <a:schemeClr val="dk2"/>
            </a:solidFill>
            <a:prstDash val="solid"/>
            <a:round/>
            <a:headEnd type="none" w="med" len="med"/>
            <a:tailEnd type="triangle" w="med" len="med"/>
          </a:ln>
        </p:spPr>
      </p:cxnSp>
      <p:sp>
        <p:nvSpPr>
          <p:cNvPr id="95" name="Google Shape;95;p17"/>
          <p:cNvSpPr txBox="1"/>
          <p:nvPr/>
        </p:nvSpPr>
        <p:spPr>
          <a:xfrm>
            <a:off x="1372875" y="1851525"/>
            <a:ext cx="1561800" cy="3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400" dirty="0"/>
              <a:t>images de base</a:t>
            </a:r>
            <a:endParaRPr sz="1400" dirty="0"/>
          </a:p>
        </p:txBody>
      </p:sp>
      <p:sp>
        <p:nvSpPr>
          <p:cNvPr id="96" name="Google Shape;96;p17"/>
          <p:cNvSpPr txBox="1"/>
          <p:nvPr/>
        </p:nvSpPr>
        <p:spPr>
          <a:xfrm>
            <a:off x="5551245" y="1798443"/>
            <a:ext cx="1749300" cy="3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400" dirty="0"/>
              <a:t>images perturbées</a:t>
            </a:r>
            <a:endParaRPr sz="1400" dirty="0"/>
          </a:p>
        </p:txBody>
      </p:sp>
      <p:sp>
        <p:nvSpPr>
          <p:cNvPr id="97" name="Google Shape;97;p17"/>
          <p:cNvSpPr txBox="1"/>
          <p:nvPr/>
        </p:nvSpPr>
        <p:spPr>
          <a:xfrm>
            <a:off x="4053275" y="1350069"/>
            <a:ext cx="352800" cy="2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t>𝛼</a:t>
            </a:r>
            <a:endParaRPr/>
          </a:p>
          <a:p>
            <a:pPr marL="0" lvl="0" indent="0" algn="l" rtl="0">
              <a:spcBef>
                <a:spcPts val="0"/>
              </a:spcBef>
              <a:spcAft>
                <a:spcPts val="0"/>
              </a:spcAft>
              <a:buNone/>
            </a:pPr>
            <a:endParaRPr/>
          </a:p>
        </p:txBody>
      </p:sp>
      <p:cxnSp>
        <p:nvCxnSpPr>
          <p:cNvPr id="98" name="Google Shape;98;p17"/>
          <p:cNvCxnSpPr/>
          <p:nvPr/>
        </p:nvCxnSpPr>
        <p:spPr>
          <a:xfrm>
            <a:off x="3551127" y="2416538"/>
            <a:ext cx="834300" cy="589200"/>
          </a:xfrm>
          <a:prstGeom prst="straightConnector1">
            <a:avLst/>
          </a:prstGeom>
          <a:noFill/>
          <a:ln w="9525" cap="flat" cmpd="sng">
            <a:solidFill>
              <a:schemeClr val="dk2"/>
            </a:solidFill>
            <a:prstDash val="solid"/>
            <a:round/>
            <a:headEnd type="none" w="med" len="med"/>
            <a:tailEnd type="none" w="med" len="med"/>
          </a:ln>
        </p:spPr>
      </p:cxnSp>
      <p:sp>
        <p:nvSpPr>
          <p:cNvPr id="99" name="Google Shape;99;p17"/>
          <p:cNvSpPr txBox="1"/>
          <p:nvPr/>
        </p:nvSpPr>
        <p:spPr>
          <a:xfrm>
            <a:off x="3510875" y="2711138"/>
            <a:ext cx="800700" cy="15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800" dirty="0"/>
              <a:t>entrainement</a:t>
            </a:r>
            <a:endParaRPr sz="300" dirty="0"/>
          </a:p>
        </p:txBody>
      </p:sp>
      <p:sp>
        <p:nvSpPr>
          <p:cNvPr id="100" name="Google Shape;100;p17"/>
          <p:cNvSpPr txBox="1"/>
          <p:nvPr/>
        </p:nvSpPr>
        <p:spPr>
          <a:xfrm>
            <a:off x="3875909" y="2416538"/>
            <a:ext cx="646800" cy="21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800" dirty="0"/>
              <a:t>attaque</a:t>
            </a:r>
            <a:endParaRPr sz="800" dirty="0"/>
          </a:p>
        </p:txBody>
      </p:sp>
      <p:sp>
        <p:nvSpPr>
          <p:cNvPr id="101" name="Google Shape;101;p17"/>
          <p:cNvSpPr txBox="1"/>
          <p:nvPr/>
        </p:nvSpPr>
        <p:spPr>
          <a:xfrm>
            <a:off x="541450" y="3935794"/>
            <a:ext cx="3895200" cy="7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200" dirty="0"/>
              <a:t>FGSM : 𝜂 = 0.03</a:t>
            </a:r>
            <a:endParaRPr sz="1200" dirty="0"/>
          </a:p>
          <a:p>
            <a:pPr marL="0" lvl="0" indent="0" algn="l" rtl="0">
              <a:spcBef>
                <a:spcPts val="0"/>
              </a:spcBef>
              <a:spcAft>
                <a:spcPts val="0"/>
              </a:spcAft>
              <a:buNone/>
            </a:pPr>
            <a:r>
              <a:rPr lang="fr" sz="1200" dirty="0"/>
              <a:t>PGD : 5 itérations, 𝜂=0.005, 𝜀=0.031</a:t>
            </a:r>
            <a:endParaRPr sz="1200" dirty="0"/>
          </a:p>
        </p:txBody>
      </p:sp>
      <p:graphicFrame>
        <p:nvGraphicFramePr>
          <p:cNvPr id="102" name="Google Shape;102;p17"/>
          <p:cNvGraphicFramePr/>
          <p:nvPr/>
        </p:nvGraphicFramePr>
        <p:xfrm>
          <a:off x="594067" y="2759130"/>
          <a:ext cx="2842954" cy="1130488"/>
        </p:xfrm>
        <a:graphic>
          <a:graphicData uri="http://schemas.openxmlformats.org/drawingml/2006/table">
            <a:tbl>
              <a:tblPr>
                <a:noFill/>
                <a:tableStyleId>{5B2DB389-DB71-4468-AE5E-4FDD349DA4D6}</a:tableStyleId>
              </a:tblPr>
              <a:tblGrid>
                <a:gridCol w="792955">
                  <a:extLst>
                    <a:ext uri="{9D8B030D-6E8A-4147-A177-3AD203B41FA5}">
                      <a16:colId xmlns:a16="http://schemas.microsoft.com/office/drawing/2014/main" val="20000"/>
                    </a:ext>
                  </a:extLst>
                </a:gridCol>
                <a:gridCol w="695921">
                  <a:extLst>
                    <a:ext uri="{9D8B030D-6E8A-4147-A177-3AD203B41FA5}">
                      <a16:colId xmlns:a16="http://schemas.microsoft.com/office/drawing/2014/main" val="20001"/>
                    </a:ext>
                  </a:extLst>
                </a:gridCol>
                <a:gridCol w="738281">
                  <a:extLst>
                    <a:ext uri="{9D8B030D-6E8A-4147-A177-3AD203B41FA5}">
                      <a16:colId xmlns:a16="http://schemas.microsoft.com/office/drawing/2014/main" val="20002"/>
                    </a:ext>
                  </a:extLst>
                </a:gridCol>
                <a:gridCol w="615797">
                  <a:extLst>
                    <a:ext uri="{9D8B030D-6E8A-4147-A177-3AD203B41FA5}">
                      <a16:colId xmlns:a16="http://schemas.microsoft.com/office/drawing/2014/main" val="20003"/>
                    </a:ext>
                  </a:extLst>
                </a:gridCol>
              </a:tblGrid>
              <a:tr h="503628">
                <a:tc>
                  <a:txBody>
                    <a:bodyPr/>
                    <a:lstStyle/>
                    <a:p>
                      <a:pPr marL="0" lvl="0" indent="0" algn="ctr" rtl="0">
                        <a:spcBef>
                          <a:spcPts val="0"/>
                        </a:spcBef>
                        <a:spcAft>
                          <a:spcPts val="0"/>
                        </a:spcAft>
                        <a:buNone/>
                      </a:pPr>
                      <a:r>
                        <a:rPr lang="fr" sz="1000" dirty="0"/>
                        <a:t>Modèles</a:t>
                      </a:r>
                      <a:endParaRPr sz="1000"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CIFAR-10</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dirty="0"/>
                        <a:t>+FGSM</a:t>
                      </a:r>
                      <a:endParaRPr sz="1000"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dirty="0"/>
                        <a:t>+PGD</a:t>
                      </a:r>
                      <a:endParaRPr sz="1000"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626860">
                <a:tc>
                  <a:txBody>
                    <a:bodyPr/>
                    <a:lstStyle/>
                    <a:p>
                      <a:pPr marL="0" lvl="0" indent="0" algn="ctr" rtl="0">
                        <a:spcBef>
                          <a:spcPts val="0"/>
                        </a:spcBef>
                        <a:spcAft>
                          <a:spcPts val="0"/>
                        </a:spcAft>
                        <a:buNone/>
                      </a:pPr>
                      <a:r>
                        <a:rPr lang="fr" sz="1000" dirty="0"/>
                        <a:t>Test </a:t>
                      </a:r>
                      <a:r>
                        <a:rPr lang="fr" sz="1000" dirty="0" err="1"/>
                        <a:t>Accuracy</a:t>
                      </a:r>
                      <a:endParaRPr sz="1000"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81,52%</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a:t>68,84%</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fr" sz="1000" dirty="0"/>
                        <a:t>70,38%</a:t>
                      </a:r>
                      <a:endParaRPr sz="1000"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03" name="Google Shape;103;p17"/>
          <p:cNvGraphicFramePr/>
          <p:nvPr/>
        </p:nvGraphicFramePr>
        <p:xfrm>
          <a:off x="3556951" y="2420870"/>
          <a:ext cx="2484150" cy="1758675"/>
        </p:xfrm>
        <a:graphic>
          <a:graphicData uri="http://schemas.openxmlformats.org/drawingml/2006/table">
            <a:tbl>
              <a:tblPr>
                <a:noFill/>
                <a:tableStyleId>{5B2DB389-DB71-4468-AE5E-4FDD349DA4D6}</a:tableStyleId>
              </a:tblPr>
              <a:tblGrid>
                <a:gridCol w="828050">
                  <a:extLst>
                    <a:ext uri="{9D8B030D-6E8A-4147-A177-3AD203B41FA5}">
                      <a16:colId xmlns:a16="http://schemas.microsoft.com/office/drawing/2014/main" val="20000"/>
                    </a:ext>
                  </a:extLst>
                </a:gridCol>
                <a:gridCol w="828050">
                  <a:extLst>
                    <a:ext uri="{9D8B030D-6E8A-4147-A177-3AD203B41FA5}">
                      <a16:colId xmlns:a16="http://schemas.microsoft.com/office/drawing/2014/main" val="20001"/>
                    </a:ext>
                  </a:extLst>
                </a:gridCol>
                <a:gridCol w="828050">
                  <a:extLst>
                    <a:ext uri="{9D8B030D-6E8A-4147-A177-3AD203B41FA5}">
                      <a16:colId xmlns:a16="http://schemas.microsoft.com/office/drawing/2014/main" val="20002"/>
                    </a:ext>
                  </a:extLst>
                </a:gridCol>
              </a:tblGrid>
              <a:tr h="578525">
                <a:tc>
                  <a:txBody>
                    <a:bodyPr/>
                    <a:lstStyle/>
                    <a:p>
                      <a:pPr marL="0" lvl="0" indent="0" algn="l" rtl="0">
                        <a:spcBef>
                          <a:spcPts val="0"/>
                        </a:spcBef>
                        <a:spcAft>
                          <a:spcPts val="0"/>
                        </a:spcAft>
                        <a:buNone/>
                      </a:pPr>
                      <a:endParaRPr sz="1100" dirty="0"/>
                    </a:p>
                  </a:txBody>
                  <a:tcPr marL="91425" marR="91425" marT="91425" marB="91425"/>
                </a:tc>
                <a:tc>
                  <a:txBody>
                    <a:bodyPr/>
                    <a:lstStyle/>
                    <a:p>
                      <a:pPr marL="0" lvl="0" indent="0" algn="ctr" rtl="0">
                        <a:spcBef>
                          <a:spcPts val="0"/>
                        </a:spcBef>
                        <a:spcAft>
                          <a:spcPts val="0"/>
                        </a:spcAft>
                        <a:buNone/>
                      </a:pPr>
                      <a:r>
                        <a:rPr lang="fr" sz="1100"/>
                        <a:t>FGSM</a:t>
                      </a:r>
                      <a:endParaRPr sz="1100"/>
                    </a:p>
                  </a:txBody>
                  <a:tcPr marL="91425" marR="91425" marT="91425" marB="91425" anchor="ctr"/>
                </a:tc>
                <a:tc>
                  <a:txBody>
                    <a:bodyPr/>
                    <a:lstStyle/>
                    <a:p>
                      <a:pPr marL="0" lvl="0" indent="0" algn="ctr" rtl="0">
                        <a:spcBef>
                          <a:spcPts val="0"/>
                        </a:spcBef>
                        <a:spcAft>
                          <a:spcPts val="0"/>
                        </a:spcAft>
                        <a:buNone/>
                      </a:pPr>
                      <a:r>
                        <a:rPr lang="fr" sz="1100" dirty="0"/>
                        <a:t>PGD</a:t>
                      </a:r>
                      <a:endParaRPr sz="1100" dirty="0"/>
                    </a:p>
                  </a:txBody>
                  <a:tcPr marL="91425" marR="91425" marT="91425" marB="91425" anchor="ctr"/>
                </a:tc>
                <a:extLst>
                  <a:ext uri="{0D108BD9-81ED-4DB2-BD59-A6C34878D82A}">
                    <a16:rowId xmlns:a16="http://schemas.microsoft.com/office/drawing/2014/main" val="10000"/>
                  </a:ext>
                </a:extLst>
              </a:tr>
              <a:tr h="578525">
                <a:tc>
                  <a:txBody>
                    <a:bodyPr/>
                    <a:lstStyle/>
                    <a:p>
                      <a:pPr marL="0" lvl="0" indent="0" algn="ctr" rtl="0">
                        <a:spcBef>
                          <a:spcPts val="0"/>
                        </a:spcBef>
                        <a:spcAft>
                          <a:spcPts val="0"/>
                        </a:spcAft>
                        <a:buNone/>
                      </a:pPr>
                      <a:r>
                        <a:rPr lang="fr" sz="1100"/>
                        <a:t>FGSM</a:t>
                      </a:r>
                      <a:endParaRPr sz="1100"/>
                    </a:p>
                  </a:txBody>
                  <a:tcPr marL="91425" marR="91425" marT="91425" marB="91425" anchor="ctr"/>
                </a:tc>
                <a:tc>
                  <a:txBody>
                    <a:bodyPr/>
                    <a:lstStyle/>
                    <a:p>
                      <a:pPr marL="0" lvl="0" indent="0" algn="ctr" rtl="0">
                        <a:spcBef>
                          <a:spcPts val="0"/>
                        </a:spcBef>
                        <a:spcAft>
                          <a:spcPts val="0"/>
                        </a:spcAft>
                        <a:buNone/>
                      </a:pPr>
                      <a:r>
                        <a:rPr lang="fr" sz="1100"/>
                        <a:t>6,46%</a:t>
                      </a:r>
                      <a:endParaRPr sz="1100"/>
                    </a:p>
                  </a:txBody>
                  <a:tcPr marL="91425" marR="91425" marT="91425" marB="91425" anchor="ctr"/>
                </a:tc>
                <a:tc>
                  <a:txBody>
                    <a:bodyPr/>
                    <a:lstStyle/>
                    <a:p>
                      <a:pPr marL="0" lvl="0" indent="0" algn="ctr" rtl="0">
                        <a:spcBef>
                          <a:spcPts val="0"/>
                        </a:spcBef>
                        <a:spcAft>
                          <a:spcPts val="0"/>
                        </a:spcAft>
                        <a:buNone/>
                      </a:pPr>
                      <a:r>
                        <a:rPr lang="fr" sz="1100"/>
                        <a:t>1,75%</a:t>
                      </a:r>
                      <a:endParaRPr sz="1100"/>
                    </a:p>
                  </a:txBody>
                  <a:tcPr marL="91425" marR="91425" marT="91425" marB="91425" anchor="ctr"/>
                </a:tc>
                <a:extLst>
                  <a:ext uri="{0D108BD9-81ED-4DB2-BD59-A6C34878D82A}">
                    <a16:rowId xmlns:a16="http://schemas.microsoft.com/office/drawing/2014/main" val="10001"/>
                  </a:ext>
                </a:extLst>
              </a:tr>
              <a:tr h="601625">
                <a:tc>
                  <a:txBody>
                    <a:bodyPr/>
                    <a:lstStyle/>
                    <a:p>
                      <a:pPr marL="0" lvl="0" indent="0" algn="ctr" rtl="0">
                        <a:spcBef>
                          <a:spcPts val="0"/>
                        </a:spcBef>
                        <a:spcAft>
                          <a:spcPts val="0"/>
                        </a:spcAft>
                        <a:buNone/>
                      </a:pPr>
                      <a:r>
                        <a:rPr lang="fr" sz="1100" dirty="0"/>
                        <a:t>PGD</a:t>
                      </a:r>
                      <a:endParaRPr sz="1100" dirty="0"/>
                    </a:p>
                  </a:txBody>
                  <a:tcPr marL="91425" marR="91425" marT="91425" marB="91425" anchor="ctr"/>
                </a:tc>
                <a:tc>
                  <a:txBody>
                    <a:bodyPr/>
                    <a:lstStyle/>
                    <a:p>
                      <a:pPr marL="0" lvl="0" indent="0" algn="ctr" rtl="0">
                        <a:spcBef>
                          <a:spcPts val="0"/>
                        </a:spcBef>
                        <a:spcAft>
                          <a:spcPts val="0"/>
                        </a:spcAft>
                        <a:buNone/>
                      </a:pPr>
                      <a:r>
                        <a:rPr lang="fr" sz="1100"/>
                        <a:t>19,79%</a:t>
                      </a:r>
                      <a:endParaRPr sz="1100"/>
                    </a:p>
                  </a:txBody>
                  <a:tcPr marL="91425" marR="91425" marT="91425" marB="91425" anchor="ctr"/>
                </a:tc>
                <a:tc>
                  <a:txBody>
                    <a:bodyPr/>
                    <a:lstStyle/>
                    <a:p>
                      <a:pPr marL="0" lvl="0" indent="0" algn="ctr" rtl="0">
                        <a:spcBef>
                          <a:spcPts val="0"/>
                        </a:spcBef>
                        <a:spcAft>
                          <a:spcPts val="0"/>
                        </a:spcAft>
                        <a:buNone/>
                      </a:pPr>
                      <a:r>
                        <a:rPr lang="fr" sz="1100" dirty="0"/>
                        <a:t>12,42%</a:t>
                      </a:r>
                      <a:endParaRPr sz="1100" dirty="0"/>
                    </a:p>
                  </a:txBody>
                  <a:tcPr marL="91425" marR="91425" marT="91425" marB="91425" anchor="ctr"/>
                </a:tc>
                <a:extLst>
                  <a:ext uri="{0D108BD9-81ED-4DB2-BD59-A6C34878D82A}">
                    <a16:rowId xmlns:a16="http://schemas.microsoft.com/office/drawing/2014/main" val="10002"/>
                  </a:ext>
                </a:extLst>
              </a:tr>
            </a:tbl>
          </a:graphicData>
        </a:graphic>
      </p:graphicFrame>
      <p:pic>
        <p:nvPicPr>
          <p:cNvPr id="104" name="Google Shape;104;p17"/>
          <p:cNvPicPr preferRelativeResize="0"/>
          <p:nvPr/>
        </p:nvPicPr>
        <p:blipFill rotWithShape="1">
          <a:blip r:embed="rId3">
            <a:alphaModFix/>
          </a:blip>
          <a:srcRect l="51305"/>
          <a:stretch/>
        </p:blipFill>
        <p:spPr>
          <a:xfrm>
            <a:off x="6220250" y="2365908"/>
            <a:ext cx="2382300" cy="2202267"/>
          </a:xfrm>
          <a:prstGeom prst="rect">
            <a:avLst/>
          </a:prstGeom>
          <a:noFill/>
          <a:ln>
            <a:noFill/>
          </a:ln>
        </p:spPr>
      </p:pic>
    </p:spTree>
    <p:extLst>
      <p:ext uri="{BB962C8B-B14F-4D97-AF65-F5344CB8AC3E}">
        <p14:creationId xmlns:p14="http://schemas.microsoft.com/office/powerpoint/2010/main" val="376454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771525" y="218884"/>
            <a:ext cx="5760900" cy="694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dk1"/>
              </a:buClr>
              <a:buSzPts val="2700"/>
              <a:buFont typeface="Gill Sans"/>
              <a:buNone/>
            </a:pPr>
            <a:r>
              <a:rPr lang="fr" dirty="0"/>
              <a:t>MODÈLE ENSEMBLISTE</a:t>
            </a:r>
            <a:endParaRPr dirty="0"/>
          </a:p>
        </p:txBody>
      </p:sp>
      <p:sp>
        <p:nvSpPr>
          <p:cNvPr id="110" name="Google Shape;110;p18"/>
          <p:cNvSpPr txBox="1">
            <a:spLocks noGrp="1"/>
          </p:cNvSpPr>
          <p:nvPr>
            <p:ph idx="1"/>
          </p:nvPr>
        </p:nvSpPr>
        <p:spPr>
          <a:xfrm>
            <a:off x="771525" y="1145975"/>
            <a:ext cx="7500000" cy="3762300"/>
          </a:xfrm>
          <a:prstGeom prst="rect">
            <a:avLst/>
          </a:prstGeom>
          <a:noFill/>
          <a:ln>
            <a:noFill/>
          </a:ln>
        </p:spPr>
        <p:txBody>
          <a:bodyPr spcFirstLastPara="1" wrap="square" lIns="0" tIns="0" rIns="0" bIns="0" anchor="t" anchorCtr="0">
            <a:noAutofit/>
          </a:bodyPr>
          <a:lstStyle/>
          <a:p>
            <a:pPr marL="177800" lvl="0" indent="-171450" algn="l" rtl="0">
              <a:lnSpc>
                <a:spcPct val="120000"/>
              </a:lnSpc>
              <a:spcBef>
                <a:spcPts val="0"/>
              </a:spcBef>
              <a:spcAft>
                <a:spcPts val="0"/>
              </a:spcAft>
              <a:buClr>
                <a:schemeClr val="dk1"/>
              </a:buClr>
              <a:buSzPts val="1500"/>
              <a:buChar char="●"/>
            </a:pPr>
            <a:r>
              <a:rPr lang="fr" dirty="0"/>
              <a:t>Première observation? Les attaques sur un modèle ne sont pas aussi fortes sur un autre modèle.</a:t>
            </a:r>
            <a:endParaRPr dirty="0"/>
          </a:p>
          <a:p>
            <a:pPr marL="177800" lvl="0" indent="-171450" algn="l" rtl="0">
              <a:lnSpc>
                <a:spcPct val="120000"/>
              </a:lnSpc>
              <a:spcBef>
                <a:spcPts val="1600"/>
              </a:spcBef>
              <a:spcAft>
                <a:spcPts val="0"/>
              </a:spcAft>
              <a:buClr>
                <a:schemeClr val="dk1"/>
              </a:buClr>
              <a:buSzPts val="1500"/>
              <a:buChar char="●"/>
            </a:pPr>
            <a:r>
              <a:rPr lang="fr" dirty="0"/>
              <a:t>Idée ? Inspiration du </a:t>
            </a:r>
            <a:r>
              <a:rPr lang="fr" dirty="0" err="1"/>
              <a:t>Bootstrap</a:t>
            </a:r>
            <a:r>
              <a:rPr lang="fr" dirty="0"/>
              <a:t> </a:t>
            </a:r>
            <a:r>
              <a:rPr lang="fr" dirty="0" err="1"/>
              <a:t>aggregating</a:t>
            </a:r>
            <a:r>
              <a:rPr lang="fr" dirty="0"/>
              <a:t> (</a:t>
            </a:r>
            <a:r>
              <a:rPr lang="fr" dirty="0" err="1"/>
              <a:t>Bagging</a:t>
            </a:r>
            <a:r>
              <a:rPr lang="fr" dirty="0"/>
              <a:t>), combiner les prédictions de plusieurs modèles.</a:t>
            </a:r>
            <a:endParaRPr dirty="0"/>
          </a:p>
          <a:p>
            <a:pPr marL="177800" lvl="0" indent="-165100" algn="l" rtl="0">
              <a:lnSpc>
                <a:spcPct val="120000"/>
              </a:lnSpc>
              <a:spcBef>
                <a:spcPts val="1600"/>
              </a:spcBef>
              <a:spcAft>
                <a:spcPts val="0"/>
              </a:spcAft>
              <a:buSzPts val="1400"/>
              <a:buChar char="●"/>
            </a:pPr>
            <a:r>
              <a:rPr lang="fr" dirty="0"/>
              <a:t>Comment faire? Entraîner plusieurs modèles, ensuite, durant la phase de prédiction, prendre le vote majoritaire.</a:t>
            </a:r>
            <a:endParaRPr dirty="0"/>
          </a:p>
          <a:p>
            <a:pPr marL="177800" lvl="0" indent="-165100" algn="l" rtl="0">
              <a:lnSpc>
                <a:spcPct val="120000"/>
              </a:lnSpc>
              <a:spcBef>
                <a:spcPts val="1600"/>
              </a:spcBef>
              <a:spcAft>
                <a:spcPts val="1600"/>
              </a:spcAft>
              <a:buSzPts val="1400"/>
              <a:buChar char="●"/>
            </a:pPr>
            <a:r>
              <a:rPr lang="fr" dirty="0"/>
              <a:t>Comment attaquer ce modèle? au lieu de faire une attaque sur un seul modèle (avec uniquement le gradient de perte de ce modèle), on calcule la moyenne des gradients de tous les modèles.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2524125" y="-85916"/>
            <a:ext cx="5760900" cy="694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dk1"/>
              </a:buClr>
              <a:buSzPts val="2700"/>
              <a:buFont typeface="Gill Sans"/>
              <a:buNone/>
            </a:pPr>
            <a:r>
              <a:rPr lang="fr"/>
              <a:t>Comparaison et conclusion :</a:t>
            </a:r>
            <a:endParaRPr/>
          </a:p>
        </p:txBody>
      </p:sp>
      <p:pic>
        <p:nvPicPr>
          <p:cNvPr id="116" name="Google Shape;116;p19"/>
          <p:cNvPicPr preferRelativeResize="0"/>
          <p:nvPr/>
        </p:nvPicPr>
        <p:blipFill>
          <a:blip r:embed="rId3">
            <a:alphaModFix/>
          </a:blip>
          <a:stretch>
            <a:fillRect/>
          </a:stretch>
        </p:blipFill>
        <p:spPr>
          <a:xfrm>
            <a:off x="786268" y="926048"/>
            <a:ext cx="3903908" cy="3585503"/>
          </a:xfrm>
          <a:prstGeom prst="rect">
            <a:avLst/>
          </a:prstGeom>
          <a:noFill/>
          <a:ln>
            <a:noFill/>
          </a:ln>
        </p:spPr>
      </p:pic>
      <p:pic>
        <p:nvPicPr>
          <p:cNvPr id="117" name="Google Shape;117;p19"/>
          <p:cNvPicPr preferRelativeResize="0"/>
          <p:nvPr/>
        </p:nvPicPr>
        <p:blipFill>
          <a:blip r:embed="rId4">
            <a:alphaModFix/>
          </a:blip>
          <a:stretch>
            <a:fillRect/>
          </a:stretch>
        </p:blipFill>
        <p:spPr>
          <a:xfrm>
            <a:off x="4979694" y="926039"/>
            <a:ext cx="3716282" cy="3585503"/>
          </a:xfrm>
          <a:prstGeom prst="rect">
            <a:avLst/>
          </a:prstGeom>
          <a:noFill/>
          <a:ln>
            <a:noFill/>
          </a:ln>
        </p:spPr>
      </p:pic>
    </p:spTree>
  </p:cSld>
  <p:clrMapOvr>
    <a:masterClrMapping/>
  </p:clrMapOvr>
</p:sld>
</file>

<file path=ppt/theme/theme1.xml><?xml version="1.0" encoding="utf-8"?>
<a:theme xmlns:a="http://schemas.openxmlformats.org/drawingml/2006/main" name="Cadrage">
  <a:themeElements>
    <a:clrScheme name="Cadrag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{42BBD428-A316-0C4A-AC69-1B6E46446CDA}tf10001072</Template>
  <TotalTime>52</TotalTime>
  <Words>273</Words>
  <Application>Microsoft Macintosh PowerPoint</Application>
  <PresentationFormat>Affichage à l'écran (16:9)</PresentationFormat>
  <Paragraphs>71</Paragraphs>
  <Slides>7</Slides>
  <Notes>7</Notes>
  <HiddenSlides>1</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Gill Sans</vt:lpstr>
      <vt:lpstr>Cambria Math</vt:lpstr>
      <vt:lpstr>Franklin Gothic Book</vt:lpstr>
      <vt:lpstr>Cadrage</vt:lpstr>
      <vt:lpstr>Présentation PowerPoint</vt:lpstr>
      <vt:lpstr>ATTAQUES ADVERSARIALES CLASSIQUES</vt:lpstr>
      <vt:lpstr>PGD ET FGSM : comparaison</vt:lpstr>
      <vt:lpstr>ENTRAINEMENT ADVERSARIAL</vt:lpstr>
      <vt:lpstr>ENTRAINEMENT ADVERSARIAL</vt:lpstr>
      <vt:lpstr>MODÈLE ENSEMBLISTE</vt:lpstr>
      <vt:lpstr>Comparaison et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Sophie DURAND</cp:lastModifiedBy>
  <cp:revision>7</cp:revision>
  <dcterms:modified xsi:type="dcterms:W3CDTF">2020-12-17T07:56:29Z</dcterms:modified>
</cp:coreProperties>
</file>