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9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0" r:id="rId2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" initials="I" lastIdx="2" clrIdx="0">
    <p:extLst>
      <p:ext uri="{19B8F6BF-5375-455C-9EA6-DF929625EA0E}">
        <p15:presenceInfo xmlns:p15="http://schemas.microsoft.com/office/powerpoint/2012/main" userId="I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96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15/01/2020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15/01/2020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Delta Code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 &amp; DEMO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4" y="258325"/>
            <a:ext cx="2376264" cy="5737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3513717"/>
            <a:ext cx="4133850" cy="2066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2632654"/>
            <a:ext cx="2390775" cy="19145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32656"/>
            <a:ext cx="4176122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Canaux de communication :</a:t>
            </a:r>
          </a:p>
          <a:p>
            <a:r>
              <a:rPr lang="fr-FR" dirty="0" smtClean="0"/>
              <a:t>GITHUB, GIT</a:t>
            </a:r>
            <a:endParaRPr lang="fr-FR" dirty="0"/>
          </a:p>
          <a:p>
            <a:r>
              <a:rPr lang="fr-FR" dirty="0" smtClean="0"/>
              <a:t>Discord 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Gestion de projet :</a:t>
            </a:r>
          </a:p>
          <a:p>
            <a:r>
              <a:rPr lang="fr-FR" dirty="0" err="1" smtClean="0"/>
              <a:t>Redmine</a:t>
            </a:r>
            <a:endParaRPr lang="fr-FR" dirty="0"/>
          </a:p>
        </p:txBody>
      </p:sp>
      <p:pic>
        <p:nvPicPr>
          <p:cNvPr id="9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007428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18883" y="1701797"/>
            <a:ext cx="452143" cy="3525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53852" y="4077072"/>
            <a:ext cx="452143" cy="3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Application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52" y="996254"/>
            <a:ext cx="499915" cy="396274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25860" y="1700808"/>
            <a:ext cx="10360501" cy="44622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Partie commune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Diagramme des classes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57050" y="1737106"/>
            <a:ext cx="516881" cy="395749"/>
          </a:xfrm>
          <a:prstGeom prst="rect">
            <a:avLst/>
          </a:prstGeom>
        </p:spPr>
      </p:pic>
      <p:pic>
        <p:nvPicPr>
          <p:cNvPr id="12" name="Picture 14" descr="carreble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2348880"/>
            <a:ext cx="432048" cy="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52" y="2924944"/>
            <a:ext cx="5503913" cy="36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Partie commune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Conception et modélisation de la maquette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Environnement technique : </a:t>
            </a:r>
            <a:r>
              <a:rPr lang="fr-FR" dirty="0" err="1" smtClean="0"/>
              <a:t>Pencil</a:t>
            </a:r>
            <a:endParaRPr lang="fr-FR" dirty="0"/>
          </a:p>
        </p:txBody>
      </p:sp>
      <p:pic>
        <p:nvPicPr>
          <p:cNvPr id="4" name="Picture 7" descr="barrou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007428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13892" y="1772816"/>
            <a:ext cx="516881" cy="395749"/>
          </a:xfrm>
          <a:prstGeom prst="rect">
            <a:avLst/>
          </a:prstGeom>
        </p:spPr>
      </p:pic>
      <p:pic>
        <p:nvPicPr>
          <p:cNvPr id="6" name="Picture 14" descr="carrebl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64" y="2348880"/>
            <a:ext cx="432048" cy="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Partie commune</a:t>
            </a:r>
          </a:p>
          <a:p>
            <a:pPr marL="0" indent="0">
              <a:buNone/>
            </a:pPr>
            <a:r>
              <a:rPr lang="fr-FR" dirty="0" smtClean="0"/>
              <a:t>            Charte Graphique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007428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57050" y="1737106"/>
            <a:ext cx="516881" cy="395749"/>
          </a:xfrm>
          <a:prstGeom prst="rect">
            <a:avLst/>
          </a:prstGeom>
        </p:spPr>
      </p:pic>
      <p:pic>
        <p:nvPicPr>
          <p:cNvPr id="7" name="Picture 14" descr="carreble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1" y="2348880"/>
            <a:ext cx="432048" cy="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24944"/>
            <a:ext cx="401608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Application 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Architecture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41884" y="1701797"/>
            <a:ext cx="516881" cy="3957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2636912"/>
            <a:ext cx="554461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5860" y="1701797"/>
            <a:ext cx="10360501" cy="4462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           Contraintes techniques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2600" dirty="0" smtClean="0"/>
              <a:t>L’application </a:t>
            </a:r>
            <a:r>
              <a:rPr lang="fr-FR" sz="2600" dirty="0"/>
              <a:t>ASP.NET doit être fonctionnelle sur IIS express fournit par Visual Studio. </a:t>
            </a:r>
            <a:endParaRPr lang="fr-FR" sz="2600" dirty="0" smtClean="0"/>
          </a:p>
          <a:p>
            <a:r>
              <a:rPr lang="fr-FR" sz="2600" dirty="0" smtClean="0"/>
              <a:t>L’application </a:t>
            </a:r>
            <a:r>
              <a:rPr lang="fr-FR" sz="2600" dirty="0"/>
              <a:t>ASP.NET doit utiliser une base de données </a:t>
            </a:r>
            <a:r>
              <a:rPr lang="fr-FR" sz="2600" dirty="0" err="1"/>
              <a:t>localDb</a:t>
            </a:r>
            <a:r>
              <a:rPr lang="fr-FR" sz="2600" dirty="0"/>
              <a:t>. </a:t>
            </a:r>
            <a:endParaRPr lang="fr-FR" sz="2600" dirty="0" smtClean="0"/>
          </a:p>
          <a:p>
            <a:r>
              <a:rPr lang="fr-FR" sz="2600" dirty="0" smtClean="0"/>
              <a:t>L’application </a:t>
            </a:r>
            <a:r>
              <a:rPr lang="fr-FR" sz="2600" dirty="0"/>
              <a:t>ASP.NET doit utiliser </a:t>
            </a:r>
            <a:r>
              <a:rPr lang="fr-FR" sz="2600" dirty="0" err="1"/>
              <a:t>Entity</a:t>
            </a:r>
            <a:r>
              <a:rPr lang="fr-FR" sz="2600" dirty="0"/>
              <a:t> </a:t>
            </a:r>
            <a:r>
              <a:rPr lang="fr-FR" sz="2600" dirty="0" smtClean="0"/>
              <a:t>Framework (code first). </a:t>
            </a:r>
          </a:p>
          <a:p>
            <a:r>
              <a:rPr lang="fr-FR" sz="2600" dirty="0" smtClean="0"/>
              <a:t>L’application </a:t>
            </a:r>
            <a:r>
              <a:rPr lang="fr-FR" sz="2600" dirty="0"/>
              <a:t>ASP.NET doit être accessible qu’a des utilisateurs authentifié par authentification simple (login, </a:t>
            </a:r>
            <a:r>
              <a:rPr lang="fr-FR" sz="2600" dirty="0" err="1"/>
              <a:t>password</a:t>
            </a:r>
            <a:r>
              <a:rPr lang="fr-FR" sz="2600" dirty="0"/>
              <a:t>).</a:t>
            </a:r>
            <a:endParaRPr lang="fr-FR" sz="2600" dirty="0" smtClean="0"/>
          </a:p>
          <a:p>
            <a:endParaRPr lang="fr-FR" sz="26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41884" y="1701797"/>
            <a:ext cx="516881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Arborescence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5900" y="1715184"/>
            <a:ext cx="516881" cy="3957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456136"/>
            <a:ext cx="4332616" cy="27246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2456136"/>
            <a:ext cx="5688632" cy="27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La base de données</a:t>
            </a:r>
          </a:p>
          <a:p>
            <a:pPr marL="0" indent="0">
              <a:buNone/>
            </a:pPr>
            <a:r>
              <a:rPr lang="fr-FR" sz="2000" dirty="0" smtClean="0"/>
              <a:t>Les différentes tables de l’application sont dans le dossier </a:t>
            </a:r>
            <a:r>
              <a:rPr lang="fr-FR" sz="2000" dirty="0" err="1" smtClean="0"/>
              <a:t>Entities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Clients</a:t>
            </a:r>
          </a:p>
          <a:p>
            <a:r>
              <a:rPr lang="fr-FR" sz="2000" dirty="0" smtClean="0"/>
              <a:t>Command</a:t>
            </a:r>
          </a:p>
          <a:p>
            <a:r>
              <a:rPr lang="fr-FR" sz="2000" dirty="0" smtClean="0"/>
              <a:t>Personne</a:t>
            </a:r>
          </a:p>
          <a:p>
            <a:r>
              <a:rPr lang="fr-FR" sz="2000" dirty="0" err="1" smtClean="0"/>
              <a:t>Products</a:t>
            </a:r>
            <a:r>
              <a:rPr lang="fr-FR" sz="2000" dirty="0" smtClean="0"/>
              <a:t> : Phone, Tablet, TV, Computer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5860" y="1772816"/>
            <a:ext cx="516881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Fonctionnalité</a:t>
            </a:r>
          </a:p>
          <a:p>
            <a:pPr marL="0" indent="0">
              <a:buNone/>
            </a:pPr>
            <a:r>
              <a:rPr lang="fr-FR" dirty="0" smtClean="0"/>
              <a:t>L’application nous permet de pouvoir gérer les ventes avec une authentification sécurisée, et à la fois de gérer le stock des vendeurs.</a:t>
            </a:r>
          </a:p>
          <a:p>
            <a:pPr marL="0" indent="0">
              <a:buNone/>
            </a:pPr>
            <a:r>
              <a:rPr lang="fr-FR" dirty="0"/>
              <a:t>◦ </a:t>
            </a:r>
            <a:r>
              <a:rPr lang="fr-FR" sz="2000" dirty="0"/>
              <a:t>L'application doit permettre l'authentification des vendeurs.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◦ </a:t>
            </a:r>
            <a:r>
              <a:rPr lang="fr-FR" sz="2000" dirty="0"/>
              <a:t>Un vendeur peut consulter le stock global.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◦ </a:t>
            </a:r>
            <a:r>
              <a:rPr lang="fr-FR" sz="2000" dirty="0"/>
              <a:t>Un vendeur peut faire une demande d'ajout de stock pour un type de produit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000" dirty="0"/>
              <a:t>◦ Un vendeur peut consulter les commandes effectuées par tout les autres vendeurs.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◦ </a:t>
            </a:r>
            <a:r>
              <a:rPr lang="fr-FR" sz="2000" dirty="0"/>
              <a:t>Un administrateur pour créer de nouveau vendeur.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◦ </a:t>
            </a:r>
            <a:r>
              <a:rPr lang="fr-FR" sz="2000" dirty="0"/>
              <a:t>Un administrateur peut valider les demandes d'ajout de stock.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41884" y="1712547"/>
            <a:ext cx="516881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Tests</a:t>
            </a:r>
          </a:p>
          <a:p>
            <a:pPr marL="0" indent="0">
              <a:buNone/>
            </a:pPr>
            <a:r>
              <a:rPr lang="fr-FR" dirty="0" smtClean="0"/>
              <a:t>Tests unitaires avant la livraison du produit final</a:t>
            </a:r>
          </a:p>
          <a:p>
            <a:pPr marL="0" indent="0">
              <a:buNone/>
            </a:pPr>
            <a:r>
              <a:rPr lang="fr-FR" dirty="0" smtClean="0"/>
              <a:t>Exemple :</a:t>
            </a:r>
          </a:p>
          <a:p>
            <a:r>
              <a:rPr lang="fr-FR" dirty="0" smtClean="0"/>
              <a:t>Test sur la classe personne : vérification qu’on ne peut créer un client sans lui attribuer un </a:t>
            </a:r>
            <a:r>
              <a:rPr lang="fr-FR" dirty="0" err="1" smtClean="0"/>
              <a:t>lastname</a:t>
            </a:r>
            <a:r>
              <a:rPr lang="fr-FR" dirty="0" smtClean="0"/>
              <a:t> ou un </a:t>
            </a:r>
            <a:r>
              <a:rPr lang="fr-FR" dirty="0" err="1" smtClean="0"/>
              <a:t>firstname</a:t>
            </a:r>
            <a:endParaRPr lang="fr-FR" dirty="0" smtClean="0"/>
          </a:p>
          <a:p>
            <a:r>
              <a:rPr lang="fr-FR" dirty="0" smtClean="0"/>
              <a:t>Vérifier qu’on ne peut pas créer un client avec un numéro de téléphone supérieur à : 0999999999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41884" y="1701797"/>
            <a:ext cx="516881" cy="4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20418" y="377594"/>
            <a:ext cx="10360501" cy="1223963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altLang="fr-FR" sz="4000" dirty="0" smtClean="0"/>
              <a:t/>
            </a:r>
            <a:br>
              <a:rPr lang="fr-FR" altLang="fr-FR" sz="4000" dirty="0" smtClean="0"/>
            </a:br>
            <a:r>
              <a:rPr lang="fr-FR" altLang="fr-FR" sz="4000" dirty="0"/>
              <a:t> </a:t>
            </a:r>
            <a:r>
              <a:rPr lang="fr-FR" altLang="fr-FR" sz="4000" dirty="0" smtClean="0"/>
              <a:t>         Plan</a:t>
            </a:r>
            <a:r>
              <a:rPr lang="fr-CA" altLang="fr-FR" sz="4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CA" altLang="fr-FR" sz="4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20418" y="1701797"/>
            <a:ext cx="10360501" cy="4462272"/>
          </a:xfrm>
        </p:spPr>
        <p:txBody>
          <a:bodyPr/>
          <a:lstStyle/>
          <a:p>
            <a:r>
              <a:rPr lang="fr-FR" dirty="0" smtClean="0"/>
              <a:t>Présentation </a:t>
            </a:r>
          </a:p>
          <a:p>
            <a:r>
              <a:rPr lang="fr-FR" dirty="0" smtClean="0"/>
              <a:t>Application </a:t>
            </a:r>
            <a:r>
              <a:rPr lang="fr-FR" dirty="0" err="1" smtClean="0"/>
              <a:t>ASP.Net</a:t>
            </a:r>
            <a:r>
              <a:rPr lang="fr-FR" dirty="0" smtClean="0"/>
              <a:t> et UWP</a:t>
            </a:r>
            <a:endParaRPr lang="fr-FR" dirty="0" smtClean="0"/>
          </a:p>
          <a:p>
            <a:pPr lvl="2"/>
            <a:r>
              <a:rPr lang="fr-FR" dirty="0" smtClean="0"/>
              <a:t>Arborescence</a:t>
            </a:r>
          </a:p>
          <a:p>
            <a:pPr lvl="2"/>
            <a:r>
              <a:rPr lang="fr-FR" dirty="0" smtClean="0"/>
              <a:t>Base de données</a:t>
            </a:r>
          </a:p>
          <a:p>
            <a:pPr lvl="2"/>
            <a:r>
              <a:rPr lang="fr-FR" dirty="0" smtClean="0"/>
              <a:t>Fonctionnalités</a:t>
            </a:r>
          </a:p>
          <a:p>
            <a:r>
              <a:rPr lang="fr-FR" dirty="0" smtClean="0"/>
              <a:t>Conclusion</a:t>
            </a:r>
          </a:p>
        </p:txBody>
      </p:sp>
      <p:pic>
        <p:nvPicPr>
          <p:cNvPr id="5" name="Picture 33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692696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verticalbar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5" y="2852936"/>
            <a:ext cx="3714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323504"/>
            <a:ext cx="41338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</a:t>
            </a:r>
            <a:r>
              <a:rPr lang="fr-FR" dirty="0" smtClean="0">
                <a:solidFill>
                  <a:prstClr val="white"/>
                </a:solidFill>
              </a:rPr>
              <a:t>UWP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         Contraintes techniques</a:t>
            </a:r>
          </a:p>
          <a:p>
            <a:pPr marL="0" indent="0">
              <a:buNone/>
            </a:pPr>
            <a:r>
              <a:rPr lang="fr-FR" sz="2200" dirty="0"/>
              <a:t>◦ L’application doit permettre à un vendeur de vendre des produits.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◦ </a:t>
            </a:r>
            <a:r>
              <a:rPr lang="fr-FR" sz="2200" dirty="0"/>
              <a:t>Pour cela il devra être authentifié sur l'application et créer des commandes.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◦ </a:t>
            </a:r>
            <a:r>
              <a:rPr lang="fr-FR" sz="2200" dirty="0"/>
              <a:t>A chaque étape d'ajout ou de retrait de produit le vendeur doit pouvoir indiquer le prix total de la commande au client.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◦ </a:t>
            </a:r>
            <a:r>
              <a:rPr lang="fr-FR" sz="2200" dirty="0"/>
              <a:t>L'application doit posséder une base de données local synchronisé avec la base de données de tout les vendeurs.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◦ </a:t>
            </a:r>
            <a:r>
              <a:rPr lang="fr-FR" sz="2200" dirty="0"/>
              <a:t>Si l'application fonctionne en mode déconnecté une commande ne peut pas être validé.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5900" y="1715184"/>
            <a:ext cx="516881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UWP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La </a:t>
            </a:r>
            <a:r>
              <a:rPr lang="fr-FR" dirty="0"/>
              <a:t>base de </a:t>
            </a:r>
            <a:r>
              <a:rPr lang="fr-FR" dirty="0" smtClean="0"/>
              <a:t>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SQLite</a:t>
            </a:r>
            <a:r>
              <a:rPr lang="fr-FR" dirty="0" smtClean="0"/>
              <a:t> qui gère la base de données dans UWP, c’est un système de gestion de base de données relationnelles.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5900" y="1696523"/>
            <a:ext cx="516881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Application UWP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Fonctionnalités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L’application permet aux vendeur de vendre leurs produits, en s’authentifiant avec un login, </a:t>
            </a:r>
            <a:r>
              <a:rPr lang="fr-FR" dirty="0" err="1" smtClean="0"/>
              <a:t>password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L’application peut synchroniser avec la base de données locale, et peut être aussi en mode déconnecté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1004886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5900" y="1696523"/>
            <a:ext cx="516881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Ce qu’il en ressort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Satisfait de notre travail, l’application correspond à la spécification du client</a:t>
            </a:r>
          </a:p>
          <a:p>
            <a:r>
              <a:rPr lang="fr-FR" dirty="0" smtClean="0"/>
              <a:t>Difficultés techniques : manque de temps pour tester l’application en mode connecté</a:t>
            </a:r>
          </a:p>
          <a:p>
            <a:r>
              <a:rPr lang="fr-FR" dirty="0"/>
              <a:t>Difficultés techniques : manque de </a:t>
            </a:r>
            <a:r>
              <a:rPr lang="fr-FR" dirty="0" smtClean="0"/>
              <a:t>temps pour pouvoir finir l’application UWP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85900" y="1696523"/>
            <a:ext cx="516881" cy="395749"/>
          </a:xfrm>
          <a:prstGeom prst="rect">
            <a:avLst/>
          </a:prstGeom>
        </p:spPr>
      </p:pic>
      <p:pic>
        <p:nvPicPr>
          <p:cNvPr id="6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477572"/>
            <a:ext cx="43204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L’équipe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Abderrahman</a:t>
            </a:r>
            <a:r>
              <a:rPr lang="fr-FR" dirty="0" smtClean="0"/>
              <a:t> </a:t>
            </a:r>
            <a:r>
              <a:rPr lang="fr-FR" dirty="0" err="1" smtClean="0"/>
              <a:t>Ouhamou</a:t>
            </a:r>
            <a:endParaRPr lang="fr-FR" dirty="0" smtClean="0"/>
          </a:p>
          <a:p>
            <a:pPr lvl="1"/>
            <a:r>
              <a:rPr lang="fr-FR" dirty="0" smtClean="0"/>
              <a:t>Claude </a:t>
            </a:r>
            <a:r>
              <a:rPr lang="fr-FR" dirty="0" smtClean="0"/>
              <a:t>Cavour</a:t>
            </a:r>
            <a:endParaRPr lang="fr-FR" dirty="0" smtClean="0"/>
          </a:p>
          <a:p>
            <a:pPr lvl="1"/>
            <a:r>
              <a:rPr lang="fr-FR" dirty="0" smtClean="0"/>
              <a:t>Caroline </a:t>
            </a:r>
            <a:r>
              <a:rPr lang="fr-FR" dirty="0" smtClean="0"/>
              <a:t>Dussart (Product </a:t>
            </a:r>
            <a:r>
              <a:rPr lang="fr-FR" dirty="0" err="1" smtClean="0"/>
              <a:t>Owner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endParaRPr lang="fr-FR" dirty="0"/>
          </a:p>
          <a:p>
            <a:pPr marL="377886" lvl="1" indent="0">
              <a:buNone/>
            </a:pPr>
            <a:r>
              <a:rPr lang="fr-FR" dirty="0" smtClean="0"/>
              <a:t>   </a:t>
            </a:r>
            <a:r>
              <a:rPr lang="fr-FR" u="sng" dirty="0" smtClean="0"/>
              <a:t>Encadrant &amp;  responsable</a:t>
            </a:r>
            <a:r>
              <a:rPr lang="fr-FR" dirty="0" smtClean="0"/>
              <a:t> : Antoine </a:t>
            </a:r>
            <a:r>
              <a:rPr lang="fr-FR" dirty="0" err="1" smtClean="0"/>
              <a:t>Cronier</a:t>
            </a:r>
            <a:endParaRPr lang="fr-FR" dirty="0" smtClean="0"/>
          </a:p>
          <a:p>
            <a:pPr marL="377886" lvl="1" indent="0">
              <a:buNone/>
            </a:pPr>
            <a:endParaRPr lang="fr-FR" dirty="0" smtClean="0"/>
          </a:p>
          <a:p>
            <a:pPr marL="377886" lvl="1" indent="0">
              <a:buNone/>
            </a:pPr>
            <a:endParaRPr lang="fr-FR" dirty="0"/>
          </a:p>
          <a:p>
            <a:pPr marL="377886" lvl="1" indent="0">
              <a:buNone/>
            </a:pPr>
            <a:endParaRPr lang="fr-FR" dirty="0"/>
          </a:p>
        </p:txBody>
      </p:sp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963685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arve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8" y="2209227"/>
            <a:ext cx="3603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verticalbarb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9" y="3284984"/>
            <a:ext cx="3714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barve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8" y="5232525"/>
            <a:ext cx="3603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 smtClean="0"/>
              <a:t>       Sujet</a:t>
            </a:r>
          </a:p>
          <a:p>
            <a:pPr marL="0" indent="0" rtl="0">
              <a:buNone/>
            </a:pPr>
            <a:r>
              <a:rPr lang="fr-FR" dirty="0" smtClean="0"/>
              <a:t>      Application de suivi de ventes et Gestion du stock des produits électroniques 	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8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963685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barve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844824"/>
            <a:ext cx="3603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arreble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1" y="2350815"/>
            <a:ext cx="3603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63879" y="3140556"/>
            <a:ext cx="5078677" cy="446532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sz="2400" dirty="0" smtClean="0"/>
              <a:t>Service Web</a:t>
            </a:r>
          </a:p>
          <a:p>
            <a:pPr marL="0" indent="0">
              <a:buNone/>
            </a:pPr>
            <a:r>
              <a:rPr lang="fr-FR" sz="2400" dirty="0" smtClean="0"/>
              <a:t>  Simple d’utilisation et  d’installation</a:t>
            </a:r>
          </a:p>
          <a:p>
            <a:pPr marL="0" indent="0">
              <a:buNone/>
            </a:pPr>
            <a:r>
              <a:rPr lang="fr-FR" sz="2400" dirty="0" smtClean="0"/>
              <a:t>  Fonctionnant sous Windows</a:t>
            </a:r>
          </a:p>
          <a:p>
            <a:pPr marL="0" indent="0">
              <a:buNone/>
            </a:pPr>
            <a:r>
              <a:rPr lang="fr-FR" sz="2400" dirty="0" smtClean="0"/>
              <a:t>  Application locale et distante</a:t>
            </a:r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183" y="4018556"/>
            <a:ext cx="286537" cy="1658256"/>
          </a:xfrm>
          <a:prstGeom prst="rect">
            <a:avLst/>
          </a:prstGeom>
        </p:spPr>
      </p:pic>
      <p:pic>
        <p:nvPicPr>
          <p:cNvPr id="13" name="Picture 24" descr="carreble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02" y="4010393"/>
            <a:ext cx="215900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reble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37" y="4423578"/>
            <a:ext cx="215900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 descr="carreble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02" y="5028620"/>
            <a:ext cx="215900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arreble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39" y="5545421"/>
            <a:ext cx="215900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38701" y="1627952"/>
            <a:ext cx="5258859" cy="4544248"/>
          </a:xfrm>
        </p:spPr>
        <p:txBody>
          <a:bodyPr rtlCol="0"/>
          <a:lstStyle/>
          <a:p>
            <a:pPr marL="0" indent="0">
              <a:buNone/>
            </a:pP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dirty="0" smtClean="0">
                <a:solidFill>
                  <a:prstClr val="white"/>
                </a:solidFill>
              </a:rPr>
              <a:t>    Sujet</a:t>
            </a:r>
          </a:p>
          <a:p>
            <a:pPr marL="0" indent="0">
              <a:buNone/>
            </a:pPr>
            <a:r>
              <a:rPr lang="fr-FR" dirty="0" smtClean="0">
                <a:solidFill>
                  <a:prstClr val="white"/>
                </a:solidFill>
              </a:rPr>
              <a:t>         Besoins fonctionnels</a:t>
            </a:r>
          </a:p>
          <a:p>
            <a:pPr marL="0" indent="0">
              <a:buNone/>
            </a:pPr>
            <a:endParaRPr lang="fr-FR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41" y="5806698"/>
            <a:ext cx="2376264" cy="573782"/>
          </a:xfrm>
          <a:prstGeom prst="rect">
            <a:avLst/>
          </a:prstGeom>
        </p:spPr>
      </p:pic>
      <p:pic>
        <p:nvPicPr>
          <p:cNvPr id="7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007428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arve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69" y="1723236"/>
            <a:ext cx="3603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5" descr="carreble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32" y="2348880"/>
            <a:ext cx="3603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1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15" y="2348880"/>
            <a:ext cx="5158116" cy="42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3683621" y="4509120"/>
            <a:ext cx="11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Utilisateur</a:t>
            </a:r>
            <a:endParaRPr lang="fr-FR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471239" y="3881009"/>
            <a:ext cx="102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Admin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 flipH="1">
            <a:off x="7174532" y="2516200"/>
            <a:ext cx="339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Gérer</a:t>
            </a:r>
            <a:r>
              <a:rPr lang="fr-FR" sz="2000" dirty="0" smtClean="0"/>
              <a:t> des comptes utilisateurs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761817" y="53912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Clients</a:t>
            </a:r>
            <a:endParaRPr lang="fr-FR" sz="2000" dirty="0"/>
          </a:p>
        </p:txBody>
      </p:sp>
      <p:sp>
        <p:nvSpPr>
          <p:cNvPr id="22" name="ZoneTexte 21"/>
          <p:cNvSpPr txBox="1"/>
          <p:nvPr/>
        </p:nvSpPr>
        <p:spPr>
          <a:xfrm rot="1061293">
            <a:off x="5383461" y="4155499"/>
            <a:ext cx="2784491" cy="39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Gérer des </a:t>
            </a:r>
            <a:r>
              <a:rPr lang="fr-FR" sz="2000" dirty="0" smtClean="0"/>
              <a:t>commandes</a:t>
            </a:r>
            <a:endParaRPr lang="fr-FR" sz="2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402539" y="5960052"/>
            <a:ext cx="257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Passer une commande</a:t>
            </a:r>
            <a:endParaRPr lang="fr-FR" sz="20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1054191" y="1608885"/>
            <a:ext cx="5258859" cy="454424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 smtClean="0">
                <a:solidFill>
                  <a:prstClr val="white"/>
                </a:solidFill>
              </a:rPr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fr-FR" dirty="0" smtClean="0">
                <a:solidFill>
                  <a:prstClr val="white"/>
                </a:solidFill>
                <a:latin typeface="+mj-lt"/>
              </a:rPr>
              <a:t>       </a:t>
            </a:r>
          </a:p>
          <a:p>
            <a:pPr marL="0" indent="0">
              <a:buFont typeface="Arial" pitchFamily="34" charset="0"/>
              <a:buNone/>
            </a:pPr>
            <a:endParaRPr lang="fr-FR" dirty="0" smtClean="0">
              <a:solidFill>
                <a:prstClr val="white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fr-FR" dirty="0" smtClean="0">
              <a:solidFill>
                <a:prstClr val="white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fr-FR" dirty="0" smtClean="0">
              <a:solidFill>
                <a:prstClr val="white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Présentation</a:t>
            </a:r>
            <a:endParaRPr lang="fr-FR" sz="3600" dirty="0"/>
          </a:p>
        </p:txBody>
      </p:sp>
      <p:pic>
        <p:nvPicPr>
          <p:cNvPr id="8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995510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barve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060848"/>
            <a:ext cx="3603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629916" y="1988840"/>
            <a:ext cx="10360501" cy="439026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Sujet</a:t>
            </a:r>
          </a:p>
          <a:p>
            <a:pPr marL="0" indent="0">
              <a:buNone/>
            </a:pPr>
            <a:r>
              <a:rPr lang="fr-FR" dirty="0" smtClean="0"/>
              <a:t>           Besoins fonctionnels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1" name="Picture 14" descr="carreble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03" y="2693170"/>
            <a:ext cx="3603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7480623" y="2933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5634336" y="3671074"/>
            <a:ext cx="1856935" cy="10257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357239" y="3890586"/>
            <a:ext cx="1440160" cy="13533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087069" y="3429000"/>
            <a:ext cx="2303487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841945" y="3681028"/>
            <a:ext cx="11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323829" y="4601496"/>
            <a:ext cx="112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Editer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884246" y="5440275"/>
            <a:ext cx="160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 flipH="1">
            <a:off x="8586983" y="2345011"/>
            <a:ext cx="2016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Commande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Vendeur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8" name="Espace réservé du texte 7"/>
          <p:cNvSpPr>
            <a:spLocks noGrp="1"/>
          </p:cNvSpPr>
          <p:nvPr>
            <p:ph type="body" idx="1"/>
          </p:nvPr>
        </p:nvSpPr>
        <p:spPr>
          <a:xfrm>
            <a:off x="1218882" y="1701800"/>
            <a:ext cx="6243681" cy="91440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Identification des acteurs 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215536" y="3140968"/>
            <a:ext cx="5078677" cy="3454400"/>
          </a:xfrm>
        </p:spPr>
        <p:txBody>
          <a:bodyPr rtlCol="0"/>
          <a:lstStyle/>
          <a:p>
            <a:pPr rtl="0"/>
            <a:r>
              <a:rPr lang="fr-FR" dirty="0" smtClean="0"/>
              <a:t>Client </a:t>
            </a:r>
          </a:p>
          <a:p>
            <a:pPr rtl="0"/>
            <a:r>
              <a:rPr lang="fr-FR" dirty="0" smtClean="0"/>
              <a:t>Développeurs </a:t>
            </a:r>
          </a:p>
          <a:p>
            <a:pPr rtl="0"/>
            <a:r>
              <a:rPr lang="fr-FR" dirty="0" smtClean="0"/>
              <a:t>Formateur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13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007428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18883" y="1772815"/>
            <a:ext cx="10360501" cy="38884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sz="5100" dirty="0" smtClean="0"/>
              <a:t>Sujet</a:t>
            </a:r>
          </a:p>
          <a:p>
            <a:pPr marL="0" indent="0">
              <a:buNone/>
            </a:pPr>
            <a:r>
              <a:rPr lang="fr-FR" sz="5100" dirty="0"/>
              <a:t> </a:t>
            </a:r>
            <a:r>
              <a:rPr lang="fr-FR" sz="5100" dirty="0" smtClean="0"/>
              <a:t>      Besoins non fonctionnels</a:t>
            </a:r>
          </a:p>
          <a:p>
            <a:pPr marL="0" indent="0">
              <a:buNone/>
            </a:pPr>
            <a:endParaRPr lang="fr-FR" dirty="0" smtClean="0"/>
          </a:p>
          <a:p>
            <a:pPr marL="377886" lvl="1" indent="0">
              <a:buNone/>
            </a:pPr>
            <a:endParaRPr lang="fr-FR" dirty="0" smtClean="0"/>
          </a:p>
          <a:p>
            <a:r>
              <a:rPr lang="fr-FR" sz="4400" dirty="0" smtClean="0"/>
              <a:t>Ergonomie </a:t>
            </a:r>
          </a:p>
          <a:p>
            <a:r>
              <a:rPr lang="fr-FR" sz="4400" dirty="0" smtClean="0"/>
              <a:t>Robustesse</a:t>
            </a:r>
          </a:p>
          <a:p>
            <a:r>
              <a:rPr lang="fr-FR" sz="4400" dirty="0" smtClean="0"/>
              <a:t>Maintenabilité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982461"/>
            <a:ext cx="499915" cy="3962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53852" y="1772816"/>
            <a:ext cx="452143" cy="352518"/>
          </a:xfrm>
          <a:prstGeom prst="rect">
            <a:avLst/>
          </a:prstGeom>
        </p:spPr>
      </p:pic>
      <p:pic>
        <p:nvPicPr>
          <p:cNvPr id="8" name="Picture 14" descr="carreble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257468"/>
            <a:ext cx="3603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373216"/>
            <a:ext cx="2376264" cy="57378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+mj-lt"/>
              </a:rPr>
              <a:t>   Organisation (Répartition des taches)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000" dirty="0" smtClean="0">
                <a:latin typeface="+mj-lt"/>
              </a:rPr>
              <a:t>Utilisation de l’outil </a:t>
            </a:r>
            <a:r>
              <a:rPr lang="fr-FR" sz="2000" dirty="0" err="1" smtClean="0">
                <a:latin typeface="+mj-lt"/>
              </a:rPr>
              <a:t>Redmine</a:t>
            </a:r>
            <a:r>
              <a:rPr lang="fr-FR" sz="2000" dirty="0" smtClean="0">
                <a:latin typeface="+mj-lt"/>
              </a:rPr>
              <a:t> pour attribuer des taches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000" dirty="0" smtClean="0">
                <a:latin typeface="+mj-lt"/>
              </a:rPr>
              <a:t>La répartition est faite en fonction de l’avancement du projet</a:t>
            </a:r>
          </a:p>
          <a:p>
            <a:pPr marL="0" indent="0">
              <a:buNone/>
            </a:pPr>
            <a:r>
              <a:rPr lang="fr-FR" sz="2000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fr-FR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7" descr="barrou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007428"/>
            <a:ext cx="50482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53852" y="1743142"/>
            <a:ext cx="452143" cy="3525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23" y="3283534"/>
            <a:ext cx="6830430" cy="3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1106</TotalTime>
  <Words>632</Words>
  <Application>Microsoft Office PowerPoint</Application>
  <PresentationFormat>Personnalisé</PresentationFormat>
  <Paragraphs>171</Paragraphs>
  <Slides>23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Symbol</vt:lpstr>
      <vt:lpstr>Technologie 16:9</vt:lpstr>
      <vt:lpstr>Projet Delta Code</vt:lpstr>
      <vt:lpstr>           Plan  </vt:lpstr>
      <vt:lpstr>Présentation</vt:lpstr>
      <vt:lpstr>Présentation</vt:lpstr>
      <vt:lpstr>Présentation</vt:lpstr>
      <vt:lpstr>Présentation PowerPoint</vt:lpstr>
      <vt:lpstr>Présentation</vt:lpstr>
      <vt:lpstr>Présentation</vt:lpstr>
      <vt:lpstr>Présentation</vt:lpstr>
      <vt:lpstr>Présentation</vt:lpstr>
      <vt:lpstr>Application </vt:lpstr>
      <vt:lpstr>Application </vt:lpstr>
      <vt:lpstr>Application </vt:lpstr>
      <vt:lpstr>Application ASP.NET</vt:lpstr>
      <vt:lpstr>Application ASP.NET</vt:lpstr>
      <vt:lpstr>Application ASP.NET</vt:lpstr>
      <vt:lpstr>Application ASP.NET</vt:lpstr>
      <vt:lpstr>Application ASP.NET</vt:lpstr>
      <vt:lpstr>Application ASP.NET</vt:lpstr>
      <vt:lpstr>Application UWP</vt:lpstr>
      <vt:lpstr>Application UWP</vt:lpstr>
      <vt:lpstr>Application UWP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Delta Code</dc:title>
  <dc:creator>IB</dc:creator>
  <cp:lastModifiedBy>IB</cp:lastModifiedBy>
  <cp:revision>12</cp:revision>
  <dcterms:created xsi:type="dcterms:W3CDTF">2020-01-14T22:58:20Z</dcterms:created>
  <dcterms:modified xsi:type="dcterms:W3CDTF">2020-01-15T17:52:40Z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