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5" r:id="rId5"/>
    <p:sldId id="266" r:id="rId6"/>
    <p:sldId id="257" r:id="rId7"/>
    <p:sldId id="258" r:id="rId8"/>
    <p:sldId id="262" r:id="rId9"/>
    <p:sldId id="261" r:id="rId10"/>
    <p:sldId id="264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BA3F49C8-1E20-4CFE-A2B5-5F494F20B820}">
          <p14:sldIdLst>
            <p14:sldId id="256"/>
            <p14:sldId id="259"/>
            <p14:sldId id="263"/>
            <p14:sldId id="265"/>
            <p14:sldId id="266"/>
            <p14:sldId id="257"/>
            <p14:sldId id="258"/>
            <p14:sldId id="262"/>
            <p14:sldId id="261"/>
            <p14:sldId id="264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5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9B%9B%E6%B3%A2%E6%B7%B7%E9%A2%91&amp;tn=44039180_cpr&amp;fenlei=mv6quAkxTZn0IZRqIHckPjm4nH00T1YdrADvmvfknHNhm1uBPHTd0ZwV5Hcvrjm3rH6sPfKWUMw85HfYnjn4nH6sgvPsT6KdThsqpZwYTjCEQLGCpyw9Uz4Bmy-bIi4WUvYETgN-TLwGUv3EPjcknHbkrHm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网联光通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模块及跳线（尾纤）的基本认识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7219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243408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CWDM-1.25G-SFP-(1470-1610)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4040188" cy="2034803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CWDM-10G-SFP+ -(</a:t>
            </a:r>
            <a:r>
              <a:rPr lang="en-US" altLang="zh-CN" dirty="0"/>
              <a:t>1470-1610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332656"/>
            <a:ext cx="4453732" cy="2610274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170185" y="329329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CWDM-10G-XFP-(1470-1610)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96" y="4213572"/>
            <a:ext cx="4499992" cy="24557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0032" y="3558161"/>
            <a:ext cx="3946146" cy="31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920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5496" y="-243408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SFP-T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79" y="332656"/>
            <a:ext cx="4040188" cy="2604588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GBIC-T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332656"/>
            <a:ext cx="3887415" cy="2664295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2267744" y="328498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                        GBIC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6071" y="3924746"/>
            <a:ext cx="6477000" cy="28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302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跳线（尾纤）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420888"/>
            <a:ext cx="4148426" cy="345638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FC-LC-MM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492473"/>
            <a:ext cx="4041775" cy="3316092"/>
          </a:xfrm>
        </p:spPr>
      </p:pic>
    </p:spTree>
    <p:extLst>
      <p:ext uri="{BB962C8B-B14F-4D97-AF65-F5344CB8AC3E}">
        <p14:creationId xmlns:p14="http://schemas.microsoft.com/office/powerpoint/2010/main" xmlns="" val="149995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337485"/>
            <a:ext cx="4040188" cy="362606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SC-LC-MM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8024" y="2348880"/>
            <a:ext cx="4104456" cy="3600400"/>
          </a:xfrm>
        </p:spPr>
      </p:pic>
    </p:spTree>
    <p:extLst>
      <p:ext uri="{BB962C8B-B14F-4D97-AF65-F5344CB8AC3E}">
        <p14:creationId xmlns:p14="http://schemas.microsoft.com/office/powerpoint/2010/main" xmlns="" val="343743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LC-LC-SM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3528" y="2780928"/>
            <a:ext cx="3960440" cy="336579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LC-LC-MM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4026477" cy="3240360"/>
          </a:xfrm>
        </p:spPr>
      </p:pic>
    </p:spTree>
    <p:extLst>
      <p:ext uri="{BB962C8B-B14F-4D97-AF65-F5344CB8AC3E}">
        <p14:creationId xmlns:p14="http://schemas.microsoft.com/office/powerpoint/2010/main" xmlns="" val="4471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FC-SC-SM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204864"/>
            <a:ext cx="4040188" cy="338437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FC-SC-MM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37162" y="2726531"/>
            <a:ext cx="2857500" cy="2847975"/>
          </a:xfrm>
        </p:spPr>
      </p:pic>
    </p:spTree>
    <p:extLst>
      <p:ext uri="{BB962C8B-B14F-4D97-AF65-F5344CB8AC3E}">
        <p14:creationId xmlns:p14="http://schemas.microsoft.com/office/powerpoint/2010/main" xmlns="" val="326406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FC-FC-SM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415574"/>
            <a:ext cx="4040188" cy="3469889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FC-FC-MM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606561"/>
            <a:ext cx="4041775" cy="3087916"/>
          </a:xfrm>
        </p:spPr>
      </p:pic>
    </p:spTree>
    <p:extLst>
      <p:ext uri="{BB962C8B-B14F-4D97-AF65-F5344CB8AC3E}">
        <p14:creationId xmlns:p14="http://schemas.microsoft.com/office/powerpoint/2010/main" xmlns="" val="79243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SC-SC-SM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919" y="2855119"/>
            <a:ext cx="2952750" cy="2590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SC-SC-MM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204744"/>
            <a:ext cx="4041775" cy="3891549"/>
          </a:xfrm>
        </p:spPr>
      </p:pic>
    </p:spTree>
    <p:extLst>
      <p:ext uri="{BB962C8B-B14F-4D97-AF65-F5344CB8AC3E}">
        <p14:creationId xmlns:p14="http://schemas.microsoft.com/office/powerpoint/2010/main" xmlns="" val="139884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SC/APC-FC-SM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636912"/>
            <a:ext cx="4104456" cy="3078342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SC/APC-SC/APC-SM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xmlns="" val="22406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FC/APC-SC/APC-SM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1" y="2276872"/>
            <a:ext cx="4201879" cy="374441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FC/APC-LC-SM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250143"/>
            <a:ext cx="4041775" cy="3800751"/>
          </a:xfrm>
        </p:spPr>
      </p:pic>
    </p:spTree>
    <p:extLst>
      <p:ext uri="{BB962C8B-B14F-4D97-AF65-F5344CB8AC3E}">
        <p14:creationId xmlns:p14="http://schemas.microsoft.com/office/powerpoint/2010/main" xmlns="" val="38769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 smtClean="0"/>
              <a:t>一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模块的距离（公里数）一般有以下几种：</a:t>
            </a:r>
            <a:endParaRPr lang="en-US" altLang="zh-CN" sz="1800" dirty="0" smtClean="0"/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300M</a:t>
            </a:r>
            <a:r>
              <a:rPr lang="en-US" altLang="zh-CN" sz="1800" dirty="0">
                <a:solidFill>
                  <a:srgbClr val="FF0000"/>
                </a:solidFill>
              </a:rPr>
              <a:t>(</a:t>
            </a:r>
            <a:r>
              <a:rPr lang="zh-CN" altLang="en-US" sz="1800" dirty="0">
                <a:solidFill>
                  <a:srgbClr val="FF0000"/>
                </a:solidFill>
              </a:rPr>
              <a:t>短距</a:t>
            </a:r>
            <a:r>
              <a:rPr lang="en-US" altLang="zh-CN" sz="1800" dirty="0" smtClean="0">
                <a:solidFill>
                  <a:srgbClr val="FF0000"/>
                </a:solidFill>
              </a:rPr>
              <a:t>)/500M </a:t>
            </a:r>
            <a:r>
              <a:rPr lang="en-US" altLang="zh-CN" sz="1800" dirty="0" smtClean="0"/>
              <a:t>  10KM  </a:t>
            </a:r>
            <a:r>
              <a:rPr lang="en-US" altLang="zh-CN" sz="1800" dirty="0" smtClean="0"/>
              <a:t>20KM     40KM   60KM    70KM     80KM     100KM     120KM</a:t>
            </a:r>
          </a:p>
          <a:p>
            <a:r>
              <a:rPr lang="zh-CN" altLang="en-US" sz="1800" dirty="0" smtClean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10G</a:t>
            </a:r>
            <a:r>
              <a:rPr lang="zh-CN" altLang="en-US" sz="1800" dirty="0" smtClean="0">
                <a:solidFill>
                  <a:srgbClr val="FF0000"/>
                </a:solidFill>
              </a:rPr>
              <a:t>模块中</a:t>
            </a:r>
            <a:r>
              <a:rPr lang="en-US" altLang="zh-CN" sz="1800" dirty="0" smtClean="0">
                <a:solidFill>
                  <a:srgbClr val="FF0000"/>
                </a:solidFill>
              </a:rPr>
              <a:t>SR/LR/ER/ZR</a:t>
            </a:r>
            <a:r>
              <a:rPr lang="zh-CN" altLang="en-US" sz="1800" dirty="0" smtClean="0">
                <a:solidFill>
                  <a:srgbClr val="FF0000"/>
                </a:solidFill>
              </a:rPr>
              <a:t>分别表示：</a:t>
            </a:r>
            <a:r>
              <a:rPr lang="en-US" altLang="zh-CN" sz="1800" dirty="0" smtClean="0">
                <a:solidFill>
                  <a:srgbClr val="FF0000"/>
                </a:solidFill>
              </a:rPr>
              <a:t>300M/10KM/40KM/80KM</a:t>
            </a:r>
          </a:p>
          <a:p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 smtClean="0">
                <a:solidFill>
                  <a:srgbClr val="FF0000"/>
                </a:solidFill>
              </a:rPr>
              <a:t>1.25G</a:t>
            </a:r>
            <a:r>
              <a:rPr lang="zh-CN" altLang="en-US" sz="1800" dirty="0" smtClean="0">
                <a:solidFill>
                  <a:srgbClr val="FF0000"/>
                </a:solidFill>
              </a:rPr>
              <a:t>模</a:t>
            </a:r>
            <a:r>
              <a:rPr lang="zh-CN" altLang="en-US" sz="1800" dirty="0">
                <a:solidFill>
                  <a:srgbClr val="FF0000"/>
                </a:solidFill>
              </a:rPr>
              <a:t>块</a:t>
            </a:r>
            <a:r>
              <a:rPr lang="zh-CN" altLang="en-US" sz="1800" dirty="0" smtClean="0">
                <a:solidFill>
                  <a:srgbClr val="FF0000"/>
                </a:solidFill>
              </a:rPr>
              <a:t>中</a:t>
            </a:r>
            <a:r>
              <a:rPr lang="en-US" altLang="zh-CN" sz="1800" dirty="0" smtClean="0">
                <a:solidFill>
                  <a:srgbClr val="FF0000"/>
                </a:solidFill>
              </a:rPr>
              <a:t>SX/LX/EX/ZX</a:t>
            </a:r>
            <a:r>
              <a:rPr lang="zh-CN" altLang="en-US" sz="1800" dirty="0">
                <a:solidFill>
                  <a:srgbClr val="FF0000"/>
                </a:solidFill>
              </a:rPr>
              <a:t>分别表示</a:t>
            </a:r>
            <a:r>
              <a:rPr lang="zh-CN" altLang="en-US" sz="1800" dirty="0" smtClean="0">
                <a:solidFill>
                  <a:srgbClr val="FF0000"/>
                </a:solidFill>
              </a:rPr>
              <a:t>：</a:t>
            </a:r>
            <a:r>
              <a:rPr lang="en-US" altLang="zh-CN" sz="1800" dirty="0" smtClean="0">
                <a:solidFill>
                  <a:srgbClr val="FF0000"/>
                </a:solidFill>
              </a:rPr>
              <a:t>300M/10KM/40KM/80KM</a:t>
            </a:r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zh-CN" altLang="en-US" sz="1800" dirty="0" smtClean="0"/>
              <a:t>二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模块的</a:t>
            </a:r>
            <a:r>
              <a:rPr lang="zh-CN" altLang="en-US" sz="1800" dirty="0" smtClean="0"/>
              <a:t>波长：</a:t>
            </a:r>
            <a:endParaRPr lang="en-US" altLang="zh-CN" sz="1800" dirty="0" smtClean="0"/>
          </a:p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普通模块</a:t>
            </a:r>
            <a:endParaRPr lang="en-US" altLang="zh-CN" sz="1800" dirty="0" smtClean="0"/>
          </a:p>
          <a:p>
            <a:r>
              <a:rPr lang="en-US" altLang="zh-CN" sz="1800" dirty="0" smtClean="0"/>
              <a:t>    850 1310 1550  </a:t>
            </a:r>
          </a:p>
          <a:p>
            <a:r>
              <a:rPr lang="en-US" altLang="zh-CN" sz="1800" dirty="0" smtClean="0"/>
              <a:t>2. </a:t>
            </a:r>
            <a:r>
              <a:rPr lang="zh-CN" altLang="en-US" sz="1800" dirty="0" smtClean="0"/>
              <a:t>单芯模块</a:t>
            </a:r>
            <a:endParaRPr lang="en-US" altLang="zh-CN" sz="1800" dirty="0" smtClean="0"/>
          </a:p>
          <a:p>
            <a:r>
              <a:rPr lang="en-US" altLang="zh-CN" sz="1800" dirty="0" smtClean="0"/>
              <a:t>    1310 1550   1490 1270 1330</a:t>
            </a:r>
          </a:p>
          <a:p>
            <a:r>
              <a:rPr lang="en-US" altLang="zh-CN" sz="1800" dirty="0" smtClean="0"/>
              <a:t>3. </a:t>
            </a:r>
            <a:r>
              <a:rPr lang="zh-CN" altLang="en-US" sz="1800" dirty="0" smtClean="0"/>
              <a:t>粗波分</a:t>
            </a:r>
            <a:r>
              <a:rPr lang="zh-CN" altLang="en-US" sz="1800" dirty="0" smtClean="0"/>
              <a:t>模块（</a:t>
            </a:r>
            <a:r>
              <a:rPr lang="en-US" altLang="zh-CN" sz="1800" dirty="0" smtClean="0"/>
              <a:t>CWDM)</a:t>
            </a:r>
            <a:endParaRPr lang="en-US" altLang="zh-CN" sz="1800" dirty="0" smtClean="0"/>
          </a:p>
          <a:p>
            <a:r>
              <a:rPr lang="en-US" altLang="zh-CN" sz="1800" dirty="0" smtClean="0"/>
              <a:t>     1470 1490 1510 1530 1550 1570 1590 1610</a:t>
            </a:r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密波模</a:t>
            </a:r>
            <a:r>
              <a:rPr lang="zh-CN" altLang="en-US" sz="1800" dirty="0" smtClean="0"/>
              <a:t>块</a:t>
            </a:r>
            <a:r>
              <a:rPr lang="en-US" altLang="zh-CN" sz="1800" dirty="0" smtClean="0"/>
              <a:t>(DWDM)</a:t>
            </a:r>
            <a:endParaRPr lang="en-US" altLang="zh-CN" sz="1800" dirty="0" smtClean="0"/>
          </a:p>
          <a:p>
            <a:r>
              <a:rPr lang="en-US" altLang="zh-CN" sz="1800" dirty="0" smtClean="0"/>
              <a:t>    CH 21 –</a:t>
            </a:r>
            <a:r>
              <a:rPr lang="en-US" altLang="zh-CN" sz="1800" dirty="0" smtClean="0"/>
              <a:t>CH59</a:t>
            </a: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三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模块的灵敏度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距离                      </a:t>
            </a:r>
            <a:r>
              <a:rPr lang="zh-CN" altLang="en-US" sz="1800" dirty="0" smtClean="0"/>
              <a:t>模块发光值   </a:t>
            </a:r>
            <a:r>
              <a:rPr lang="zh-CN" altLang="en-US" sz="1800" dirty="0" smtClean="0"/>
              <a:t>灵敏度                使用范围</a:t>
            </a:r>
            <a:endParaRPr lang="en-US" altLang="zh-CN" sz="1800" dirty="0" smtClean="0"/>
          </a:p>
          <a:p>
            <a:r>
              <a:rPr lang="en-US" altLang="zh-CN" sz="1800" dirty="0" smtClean="0"/>
              <a:t>    300M</a:t>
            </a:r>
            <a:r>
              <a:rPr lang="zh-CN" altLang="en-US" sz="1800" dirty="0" smtClean="0"/>
              <a:t>（或</a:t>
            </a:r>
            <a:r>
              <a:rPr lang="en-US" altLang="zh-CN" sz="1800" dirty="0" smtClean="0"/>
              <a:t>500M</a:t>
            </a:r>
            <a:r>
              <a:rPr lang="zh-CN" altLang="en-US" sz="1800" dirty="0" smtClean="0"/>
              <a:t>）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-4</a:t>
            </a:r>
            <a:r>
              <a:rPr lang="zh-CN" altLang="en-US" sz="1800" dirty="0" smtClean="0"/>
              <a:t>）</a:t>
            </a:r>
            <a:r>
              <a:rPr lang="zh-CN" altLang="en-US" sz="1800" dirty="0" smtClean="0"/>
              <a:t>  （</a:t>
            </a:r>
            <a:r>
              <a:rPr lang="en-US" altLang="zh-CN" sz="1800" dirty="0" smtClean="0"/>
              <a:t>-2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）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-8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  10KM/20KM/       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-4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-16</a:t>
            </a:r>
            <a:r>
              <a:rPr lang="zh-CN" altLang="en-US" sz="1800" dirty="0" smtClean="0"/>
              <a:t>）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-2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-13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40KM                  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）（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-16</a:t>
            </a:r>
            <a:r>
              <a:rPr lang="zh-CN" altLang="en-US" sz="1800" dirty="0" smtClean="0"/>
              <a:t>）     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-13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60KM                  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-24</a:t>
            </a:r>
            <a:r>
              <a:rPr lang="zh-CN" altLang="en-US" sz="1800" dirty="0" smtClean="0"/>
              <a:t>）    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-3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-18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      80KM                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）（</a:t>
            </a:r>
            <a:r>
              <a:rPr lang="en-US" altLang="zh-CN" sz="1800" dirty="0" smtClean="0"/>
              <a:t>-5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-26</a:t>
            </a:r>
            <a:r>
              <a:rPr lang="zh-CN" altLang="en-US" sz="1800" dirty="0" smtClean="0"/>
              <a:t>）     </a:t>
            </a:r>
            <a:r>
              <a:rPr lang="en-US" altLang="zh-CN" sz="1800" dirty="0" smtClean="0"/>
              <a:t>  </a:t>
            </a:r>
            <a:r>
              <a:rPr lang="zh-CN" altLang="en-US" sz="1800" dirty="0" smtClean="0"/>
              <a:t>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-7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-22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r>
              <a:rPr lang="en-US" altLang="zh-CN" sz="1800" dirty="0" smtClean="0"/>
              <a:t>        120KM                      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3</a:t>
            </a:r>
            <a:r>
              <a:rPr lang="zh-CN" altLang="en-US" sz="1800" dirty="0" smtClean="0"/>
              <a:t>）（</a:t>
            </a:r>
            <a:r>
              <a:rPr lang="en-US" altLang="zh-CN" sz="1800" dirty="0" smtClean="0"/>
              <a:t>-5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-35</a:t>
            </a:r>
            <a:r>
              <a:rPr lang="zh-CN" altLang="en-US" sz="1800" dirty="0" smtClean="0"/>
              <a:t>）     </a:t>
            </a:r>
            <a:r>
              <a:rPr lang="zh-CN" altLang="en-US" sz="1800" dirty="0" smtClean="0"/>
              <a:t>  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-7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-28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16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SC/APC-LC-SM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204864"/>
            <a:ext cx="4176464" cy="417646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 smtClean="0"/>
              <a:t>FC/APC-FC/APC-SM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2430174"/>
            <a:ext cx="4041775" cy="3440690"/>
          </a:xfrm>
        </p:spPr>
      </p:pic>
    </p:spTree>
    <p:extLst>
      <p:ext uri="{BB962C8B-B14F-4D97-AF65-F5344CB8AC3E}">
        <p14:creationId xmlns:p14="http://schemas.microsoft.com/office/powerpoint/2010/main" xmlns="" val="11405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zh-CN" altLang="en-US" sz="1800" b="1" dirty="0" smtClean="0">
                <a:solidFill>
                  <a:srgbClr val="FF0000"/>
                </a:solidFill>
              </a:rPr>
              <a:t>注</a:t>
            </a:r>
            <a:r>
              <a:rPr lang="zh-CN" altLang="en-US" sz="1800" b="1" dirty="0">
                <a:solidFill>
                  <a:srgbClr val="FF0000"/>
                </a:solidFill>
              </a:rPr>
              <a:t>：模块的收光范围可以通过专业设备调试，以上只是标准值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四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模块接口的类型：</a:t>
            </a:r>
            <a:endParaRPr lang="en-US" altLang="zh-CN" sz="1800" dirty="0" smtClean="0"/>
          </a:p>
          <a:p>
            <a:r>
              <a:rPr lang="en-US" altLang="zh-CN" sz="1800" dirty="0" smtClean="0"/>
              <a:t>  </a:t>
            </a:r>
            <a:r>
              <a:rPr lang="zh-CN" altLang="en-US" sz="1800" dirty="0" smtClean="0"/>
              <a:t>思科设备使用的：</a:t>
            </a:r>
            <a:r>
              <a:rPr lang="en-US" altLang="zh-CN" sz="1800" dirty="0" smtClean="0"/>
              <a:t>GBIC  XENPAK  X2  </a:t>
            </a:r>
          </a:p>
          <a:p>
            <a:r>
              <a:rPr lang="en-US" altLang="zh-CN" sz="1800" dirty="0" smtClean="0"/>
              <a:t>  </a:t>
            </a:r>
            <a:r>
              <a:rPr lang="zh-CN" altLang="en-US" sz="1800" dirty="0" smtClean="0"/>
              <a:t>通用：</a:t>
            </a:r>
            <a:r>
              <a:rPr lang="en-US" altLang="zh-CN" sz="1800" dirty="0" smtClean="0"/>
              <a:t>XFP  SFP  </a:t>
            </a:r>
            <a:r>
              <a:rPr lang="en-US" altLang="zh-CN" sz="1800" dirty="0" err="1" smtClean="0"/>
              <a:t>SFP</a:t>
            </a:r>
            <a:r>
              <a:rPr lang="en-US" altLang="zh-CN" sz="1800" dirty="0" smtClean="0"/>
              <a:t>+</a:t>
            </a:r>
          </a:p>
          <a:p>
            <a:r>
              <a:rPr lang="zh-CN" altLang="en-US" sz="1800" dirty="0" smtClean="0"/>
              <a:t>五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模块的速率</a:t>
            </a:r>
            <a:endParaRPr lang="en-US" altLang="zh-CN" sz="1800" dirty="0" smtClean="0"/>
          </a:p>
          <a:p>
            <a:r>
              <a:rPr lang="en-US" altLang="zh-CN" sz="1800" dirty="0" smtClean="0"/>
              <a:t>      100M 155M  622M  1.25G  2.5G  10G  40G 100G</a:t>
            </a:r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六</a:t>
            </a:r>
            <a:r>
              <a:rPr lang="en-US" altLang="zh-CN" sz="1800" dirty="0" smtClean="0"/>
              <a:t>. </a:t>
            </a:r>
            <a:r>
              <a:rPr lang="zh-CN" altLang="en-US" sz="1800" dirty="0" smtClean="0"/>
              <a:t>跳线（尾纤）的种类及样式：</a:t>
            </a:r>
            <a:endParaRPr lang="en-US" altLang="zh-CN" sz="1800" dirty="0" smtClean="0"/>
          </a:p>
          <a:p>
            <a:r>
              <a:rPr lang="en-US" altLang="zh-CN" sz="1800" dirty="0" smtClean="0"/>
              <a:t>1. </a:t>
            </a:r>
            <a:r>
              <a:rPr lang="zh-CN" altLang="en-US" sz="1800" dirty="0" smtClean="0"/>
              <a:t>光纤接头</a:t>
            </a:r>
            <a:r>
              <a:rPr lang="zh-CN" altLang="en-US" sz="1800" dirty="0"/>
              <a:t>  </a:t>
            </a:r>
            <a:endParaRPr lang="en-US" altLang="zh-CN" sz="1800" dirty="0" smtClean="0"/>
          </a:p>
          <a:p>
            <a:r>
              <a:rPr lang="en-US" altLang="zh-CN" sz="1800" dirty="0" smtClean="0"/>
              <a:t>FC</a:t>
            </a:r>
            <a:r>
              <a:rPr lang="zh-CN" altLang="en-US" sz="1800" dirty="0" smtClean="0"/>
              <a:t>连接头</a:t>
            </a:r>
            <a:r>
              <a:rPr lang="zh-CN" altLang="en-US" sz="1800" dirty="0" smtClean="0"/>
              <a:t>一般电信网络采用，有一螺帽拧到适配器上，优点是牢靠、防灰尘，缺点是</a:t>
            </a:r>
            <a:r>
              <a:rPr lang="zh-CN" altLang="en-US" sz="1800" dirty="0" smtClean="0"/>
              <a:t>安装</a:t>
            </a:r>
            <a:r>
              <a:rPr lang="zh-CN" altLang="en-US" sz="1800" dirty="0" smtClean="0"/>
              <a:t>时间稍长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 smtClean="0"/>
              <a:t>LC</a:t>
            </a:r>
            <a:r>
              <a:rPr lang="zh-CN" altLang="en-US" sz="1800" dirty="0"/>
              <a:t>接头与</a:t>
            </a:r>
            <a:r>
              <a:rPr lang="en-US" altLang="zh-CN" sz="1800" dirty="0"/>
              <a:t>SC</a:t>
            </a:r>
            <a:r>
              <a:rPr lang="zh-CN" altLang="en-US" sz="1800" dirty="0"/>
              <a:t>接头形状相似，较</a:t>
            </a:r>
            <a:r>
              <a:rPr lang="en-US" altLang="zh-CN" sz="1800" dirty="0"/>
              <a:t>SC</a:t>
            </a:r>
            <a:r>
              <a:rPr lang="zh-CN" altLang="en-US" sz="1800" dirty="0"/>
              <a:t>接头小</a:t>
            </a:r>
            <a:r>
              <a:rPr lang="zh-CN" altLang="en-US" sz="1800" dirty="0" smtClean="0"/>
              <a:t>一些，优点是节省空间</a:t>
            </a:r>
            <a:endParaRPr lang="en-US" altLang="zh-CN" sz="1800" dirty="0" smtClean="0"/>
          </a:p>
          <a:p>
            <a:r>
              <a:rPr lang="en-US" altLang="zh-CN" sz="1800" dirty="0" smtClean="0"/>
              <a:t>SC</a:t>
            </a:r>
            <a:r>
              <a:rPr lang="zh-CN" altLang="en-US" sz="1800" dirty="0" smtClean="0"/>
              <a:t>连接</a:t>
            </a:r>
            <a:r>
              <a:rPr lang="zh-CN" altLang="en-US" sz="1800" dirty="0" smtClean="0"/>
              <a:t>头直接插拔，使用很方便，缺点是容易掉</a:t>
            </a:r>
            <a:r>
              <a:rPr lang="zh-CN" altLang="en-US" sz="1800" dirty="0" smtClean="0"/>
              <a:t>出来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ST</a:t>
            </a:r>
            <a:r>
              <a:rPr lang="zh-CN" altLang="en-US" sz="1800" dirty="0" smtClean="0"/>
              <a:t>头</a:t>
            </a:r>
            <a:r>
              <a:rPr lang="zh-CN" altLang="en-US" sz="1800" dirty="0" smtClean="0"/>
              <a:t>插入后旋转半周有一卡口固定</a:t>
            </a:r>
            <a:r>
              <a:rPr lang="zh-CN" altLang="en-US" sz="1800" dirty="0" smtClean="0"/>
              <a:t>，缺点</a:t>
            </a:r>
            <a:r>
              <a:rPr lang="zh-CN" altLang="en-US" sz="1800" dirty="0" smtClean="0"/>
              <a:t>是容易折</a:t>
            </a:r>
          </a:p>
          <a:p>
            <a:pPr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UPC </a:t>
            </a:r>
            <a:r>
              <a:rPr lang="zh-CN" altLang="en-US" sz="1800" dirty="0" smtClean="0"/>
              <a:t>微球面研磨抛光  </a:t>
            </a:r>
            <a:r>
              <a:rPr lang="zh-CN" altLang="en-US" sz="1800" dirty="0" smtClean="0"/>
              <a:t>：常用于电信行业</a:t>
            </a:r>
            <a:endParaRPr lang="en-US" altLang="zh-CN" sz="1800" dirty="0" smtClean="0"/>
          </a:p>
          <a:p>
            <a:r>
              <a:rPr lang="en-US" altLang="zh-CN" sz="1800" dirty="0" smtClean="0"/>
              <a:t>APC </a:t>
            </a:r>
            <a:r>
              <a:rPr lang="zh-CN" altLang="en-US" sz="1800" dirty="0" smtClean="0"/>
              <a:t>呈</a:t>
            </a:r>
            <a:r>
              <a:rPr lang="en-US" altLang="zh-CN" sz="1800" dirty="0" smtClean="0"/>
              <a:t>8</a:t>
            </a:r>
            <a:r>
              <a:rPr lang="zh-CN" altLang="en-US" sz="1800" dirty="0" smtClean="0"/>
              <a:t>度角并做微球面研磨抛光 </a:t>
            </a:r>
            <a:r>
              <a:rPr lang="zh-CN" altLang="en-US" sz="1800" dirty="0" smtClean="0"/>
              <a:t>：常用于广电等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xmlns="" val="19167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/>
          </a:bodyPr>
          <a:lstStyle/>
          <a:p>
            <a:endParaRPr lang="en-US" altLang="zh-CN" sz="1900" dirty="0"/>
          </a:p>
          <a:p>
            <a:r>
              <a:rPr lang="en-US" altLang="zh-CN" sz="1900" dirty="0" smtClean="0"/>
              <a:t>2</a:t>
            </a:r>
            <a:r>
              <a:rPr lang="en-US" altLang="zh-CN" sz="1900" dirty="0" smtClean="0"/>
              <a:t>.</a:t>
            </a:r>
            <a:r>
              <a:rPr lang="zh-CN" altLang="en-US" sz="1900" dirty="0"/>
              <a:t> </a:t>
            </a:r>
            <a:r>
              <a:rPr lang="zh-CN" altLang="en-US" sz="1900" dirty="0" smtClean="0"/>
              <a:t>光纤的种类：</a:t>
            </a:r>
            <a:endParaRPr lang="en-US" altLang="zh-CN" sz="1900" dirty="0" smtClean="0"/>
          </a:p>
          <a:p>
            <a:r>
              <a:rPr lang="zh-CN" altLang="en-US" sz="1900" dirty="0" smtClean="0"/>
              <a:t>单</a:t>
            </a:r>
            <a:r>
              <a:rPr lang="zh-CN" altLang="en-US" sz="1900" dirty="0"/>
              <a:t>模光</a:t>
            </a:r>
            <a:r>
              <a:rPr lang="zh-CN" altLang="en-US" sz="1900" dirty="0" smtClean="0"/>
              <a:t>纤（浅黄色）</a:t>
            </a:r>
            <a:endParaRPr lang="en-US" altLang="zh-CN" sz="1900" dirty="0" smtClean="0"/>
          </a:p>
          <a:p>
            <a:r>
              <a:rPr lang="zh-CN" altLang="en-US" sz="1900" dirty="0" smtClean="0"/>
              <a:t>多</a:t>
            </a:r>
            <a:r>
              <a:rPr lang="zh-CN" altLang="en-US" sz="1900" dirty="0"/>
              <a:t>模光</a:t>
            </a:r>
            <a:r>
              <a:rPr lang="zh-CN" altLang="en-US" sz="1900" dirty="0" smtClean="0"/>
              <a:t>纤（橘红色）</a:t>
            </a:r>
            <a:endParaRPr lang="en-US" altLang="zh-CN" sz="1900" dirty="0" smtClean="0"/>
          </a:p>
          <a:p>
            <a:endParaRPr lang="en-US" altLang="zh-CN" sz="1900" dirty="0"/>
          </a:p>
          <a:p>
            <a:r>
              <a:rPr lang="en-US" altLang="zh-CN" sz="1900" dirty="0" smtClean="0"/>
              <a:t>3</a:t>
            </a:r>
            <a:r>
              <a:rPr lang="en-US" altLang="zh-CN" sz="1900" dirty="0" smtClean="0"/>
              <a:t>. </a:t>
            </a:r>
            <a:r>
              <a:rPr lang="zh-CN" altLang="en-US" sz="1900" dirty="0" smtClean="0"/>
              <a:t>光缆</a:t>
            </a:r>
            <a:r>
              <a:rPr lang="zh-CN" altLang="en-US" sz="1900" dirty="0" smtClean="0"/>
              <a:t>的</a:t>
            </a:r>
            <a:r>
              <a:rPr lang="zh-CN" altLang="en-US" sz="1900" dirty="0" smtClean="0"/>
              <a:t>类型：</a:t>
            </a:r>
            <a:endParaRPr lang="en-US" altLang="zh-CN" sz="1900" dirty="0" smtClean="0"/>
          </a:p>
          <a:p>
            <a:pPr marL="0" indent="0">
              <a:buNone/>
            </a:pPr>
            <a:r>
              <a:rPr lang="en-US" altLang="zh-CN" sz="2000" dirty="0" smtClean="0"/>
              <a:t>G.655</a:t>
            </a:r>
            <a:r>
              <a:rPr lang="zh-CN" altLang="en-US" sz="2000" dirty="0" smtClean="0"/>
              <a:t>光纤：（</a:t>
            </a:r>
            <a:r>
              <a:rPr lang="en-US" altLang="zh-CN" sz="2000" dirty="0" smtClean="0"/>
              <a:t>G.653</a:t>
            </a:r>
            <a:r>
              <a:rPr lang="zh-CN" altLang="en-US" sz="2000" dirty="0" smtClean="0"/>
              <a:t>光纤改进版）</a:t>
            </a:r>
            <a:br>
              <a:rPr lang="zh-CN" altLang="en-US" sz="2000" dirty="0" smtClean="0"/>
            </a:br>
            <a:r>
              <a:rPr lang="zh-CN" altLang="en-US" sz="2000" dirty="0" smtClean="0"/>
              <a:t>将零色散点移位到</a:t>
            </a:r>
            <a:r>
              <a:rPr lang="en-US" altLang="zh-CN" sz="2000" dirty="0" smtClean="0"/>
              <a:t>1550</a:t>
            </a:r>
            <a:r>
              <a:rPr lang="zh-CN" altLang="en-US" sz="2000" dirty="0" smtClean="0"/>
              <a:t>附近，而不是象</a:t>
            </a:r>
            <a:r>
              <a:rPr lang="en-US" altLang="zh-CN" sz="2000" dirty="0" smtClean="0"/>
              <a:t>G.653</a:t>
            </a:r>
            <a:r>
              <a:rPr lang="zh-CN" altLang="en-US" sz="2000" dirty="0" smtClean="0"/>
              <a:t>一样移位到</a:t>
            </a:r>
            <a:r>
              <a:rPr lang="en-US" altLang="zh-CN" sz="2000" dirty="0" smtClean="0"/>
              <a:t>1550</a:t>
            </a:r>
            <a:r>
              <a:rPr lang="zh-CN" altLang="en-US" sz="2000" dirty="0" smtClean="0"/>
              <a:t>上，消除了</a:t>
            </a:r>
            <a:r>
              <a:rPr lang="zh-CN" altLang="en-US" sz="2000" dirty="0" smtClean="0">
                <a:hlinkClick r:id="rId2"/>
              </a:rPr>
              <a:t>四波混频</a:t>
            </a:r>
            <a:r>
              <a:rPr lang="zh-CN" altLang="en-US" sz="2000" dirty="0" smtClean="0"/>
              <a:t>，适用于</a:t>
            </a:r>
            <a:r>
              <a:rPr lang="en-US" altLang="zh-CN" sz="2000" dirty="0" smtClean="0"/>
              <a:t>WDM</a:t>
            </a:r>
            <a:r>
              <a:rPr lang="zh-CN" altLang="en-US" sz="2000" dirty="0" smtClean="0"/>
              <a:t>系统。</a:t>
            </a:r>
            <a:endParaRPr lang="en-US" altLang="zh-CN" sz="1900" dirty="0"/>
          </a:p>
          <a:p>
            <a:endParaRPr lang="en-US" altLang="zh-CN" sz="1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 smtClean="0"/>
              <a:t>G.652 </a:t>
            </a:r>
            <a:r>
              <a:rPr lang="zh-CN" altLang="en-US" sz="1800" dirty="0" smtClean="0"/>
              <a:t>光纤：目前应用</a:t>
            </a:r>
            <a:r>
              <a:rPr lang="zh-CN" altLang="en-US" sz="1800" dirty="0" smtClean="0"/>
              <a:t>最广泛的光纤，具有</a:t>
            </a:r>
            <a:r>
              <a:rPr lang="en-US" altLang="zh-CN" sz="1800" dirty="0" smtClean="0"/>
              <a:t>1310nm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1550nm</a:t>
            </a:r>
            <a:r>
              <a:rPr lang="zh-CN" altLang="en-US" sz="1800" dirty="0" smtClean="0"/>
              <a:t>两个窗口，</a:t>
            </a:r>
            <a:r>
              <a:rPr lang="en-US" altLang="zh-CN" sz="1800" dirty="0" smtClean="0"/>
              <a:t>1310nm</a:t>
            </a:r>
            <a:r>
              <a:rPr lang="zh-CN" altLang="en-US" sz="1800" dirty="0" smtClean="0"/>
              <a:t>处色散小但衰耗大，</a:t>
            </a:r>
            <a:r>
              <a:rPr lang="en-US" altLang="zh-CN" sz="1800" dirty="0" smtClean="0"/>
              <a:t>1550nm</a:t>
            </a:r>
            <a:r>
              <a:rPr lang="zh-CN" altLang="en-US" sz="1800" dirty="0" smtClean="0"/>
              <a:t>处衰耗小但色散大。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58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 smtClean="0"/>
          </a:p>
          <a:p>
            <a:r>
              <a:rPr lang="en-US" altLang="zh-CN" sz="1800" dirty="0" smtClean="0"/>
              <a:t>4. </a:t>
            </a:r>
            <a:r>
              <a:rPr lang="zh-CN" altLang="en-US" sz="1800" dirty="0" smtClean="0"/>
              <a:t>公司常用跳线种类：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 SC-LC-SM</a:t>
            </a:r>
          </a:p>
          <a:p>
            <a:pPr>
              <a:buNone/>
            </a:pPr>
            <a:r>
              <a:rPr lang="en-US" altLang="zh-CN" sz="1800" dirty="0" smtClean="0"/>
              <a:t>     FC-LC-SM</a:t>
            </a:r>
          </a:p>
          <a:p>
            <a:pPr>
              <a:buNone/>
            </a:pPr>
            <a:r>
              <a:rPr lang="en-US" altLang="zh-CN" sz="1800" dirty="0" smtClean="0"/>
              <a:t>     FC-FC-SM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     LC-LC-SM</a:t>
            </a:r>
          </a:p>
          <a:p>
            <a:pPr>
              <a:buNone/>
            </a:pPr>
            <a:r>
              <a:rPr lang="en-US" altLang="zh-CN" sz="1800" dirty="0" smtClean="0"/>
              <a:t>     LC-LC-MM</a:t>
            </a:r>
          </a:p>
          <a:p>
            <a:r>
              <a:rPr lang="en-US" altLang="zh-CN" sz="1800" dirty="0" smtClean="0"/>
              <a:t>5. 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互联之间丢包，可能存在的原因：</a:t>
            </a:r>
            <a:endParaRPr lang="en-US" altLang="zh-CN" sz="1800" dirty="0" smtClean="0"/>
          </a:p>
          <a:p>
            <a:r>
              <a:rPr lang="zh-CN" altLang="en-US" sz="1800" dirty="0" smtClean="0"/>
              <a:t>光缆衰减大、跳线故障、光缆跳接点故障、模块故障、设备故障、流量超限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6. </a:t>
            </a:r>
            <a:r>
              <a:rPr lang="zh-CN" altLang="en-US" sz="1800" dirty="0" smtClean="0"/>
              <a:t>问题讨论：</a:t>
            </a:r>
            <a:endParaRPr lang="en-US" altLang="zh-CN" sz="1800" dirty="0" smtClean="0"/>
          </a:p>
          <a:p>
            <a:r>
              <a:rPr lang="zh-CN" altLang="en-US" sz="1800" dirty="0" smtClean="0"/>
              <a:t>（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之间有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芯光缆，全长</a:t>
            </a:r>
            <a:r>
              <a:rPr lang="en-US" altLang="zh-CN" sz="1800" dirty="0" smtClean="0"/>
              <a:t>25KM</a:t>
            </a:r>
            <a:r>
              <a:rPr lang="zh-CN" altLang="en-US" sz="1800" dirty="0" smtClean="0"/>
              <a:t>，衰减正常，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端使用</a:t>
            </a:r>
            <a:r>
              <a:rPr lang="zh-CN" altLang="en-US" sz="1800" dirty="0" smtClean="0"/>
              <a:t>双芯千兆</a:t>
            </a:r>
            <a:r>
              <a:rPr lang="en-US" altLang="zh-CN" sz="1800" dirty="0" smtClean="0"/>
              <a:t>1310 40KM</a:t>
            </a:r>
            <a:r>
              <a:rPr lang="zh-CN" altLang="en-US" sz="1800" dirty="0" smtClean="0"/>
              <a:t>模块，</a:t>
            </a:r>
            <a:r>
              <a:rPr lang="en-US" altLang="zh-CN" sz="1800" dirty="0" smtClean="0"/>
              <a:t>B</a:t>
            </a:r>
            <a:r>
              <a:rPr lang="zh-CN" altLang="en-US" sz="1800" smtClean="0"/>
              <a:t>端使用双芯千兆</a:t>
            </a:r>
            <a:r>
              <a:rPr lang="en-US" altLang="zh-CN" sz="1800" smtClean="0"/>
              <a:t>1550 </a:t>
            </a:r>
            <a:r>
              <a:rPr lang="en-US" altLang="zh-CN" sz="1800" dirty="0" smtClean="0"/>
              <a:t>70KM </a:t>
            </a:r>
            <a:r>
              <a:rPr lang="zh-CN" altLang="en-US" sz="1800" dirty="0" smtClean="0"/>
              <a:t>模块，可以正常通信吗？</a:t>
            </a:r>
            <a:endParaRPr lang="en-US" altLang="zh-CN" sz="1800" dirty="0" smtClean="0"/>
          </a:p>
          <a:p>
            <a:r>
              <a:rPr lang="zh-CN" altLang="en-US" sz="1800" dirty="0" smtClean="0"/>
              <a:t>（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之间有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芯光缆，全长</a:t>
            </a:r>
            <a:r>
              <a:rPr lang="en-US" altLang="zh-CN" sz="1800" dirty="0" smtClean="0"/>
              <a:t>40KM</a:t>
            </a:r>
            <a:r>
              <a:rPr lang="zh-CN" altLang="en-US" sz="1800" dirty="0" smtClean="0"/>
              <a:t>，衰减正常，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端使用</a:t>
            </a:r>
            <a:endParaRPr lang="en-US" altLang="zh-CN" sz="1800" dirty="0" smtClean="0"/>
          </a:p>
          <a:p>
            <a:pPr>
              <a:buNone/>
            </a:pPr>
            <a:r>
              <a:rPr lang="zh-CN" altLang="en-US" sz="1800" dirty="0" smtClean="0"/>
              <a:t>             </a:t>
            </a:r>
            <a:r>
              <a:rPr lang="en-US" altLang="zh-CN" sz="1800" dirty="0" smtClean="0"/>
              <a:t>  CWDM-10G-1550-80KM </a:t>
            </a:r>
            <a:r>
              <a:rPr lang="zh-CN" altLang="en-US" sz="1800" dirty="0" smtClean="0"/>
              <a:t>模块，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端使用</a:t>
            </a:r>
            <a:r>
              <a:rPr lang="en-US" altLang="zh-CN" sz="1800" dirty="0" smtClean="0"/>
              <a:t>DWDM-10G-CH27-80KM </a:t>
            </a:r>
            <a:r>
              <a:rPr lang="zh-CN" altLang="en-US" sz="1800" dirty="0" smtClean="0"/>
              <a:t>模块，可以通信吗？</a:t>
            </a:r>
            <a:endParaRPr lang="en-US" altLang="zh-CN" sz="1800" dirty="0"/>
          </a:p>
          <a:p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19712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模块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              1.25G-SFP-850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340768"/>
            <a:ext cx="3970784" cy="2664297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45025" y="62899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                 10G-SFP+ 850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8697" y="1556792"/>
            <a:ext cx="4041775" cy="245983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47864" y="4077072"/>
            <a:ext cx="5256585" cy="2736304"/>
          </a:xfrm>
          <a:prstGeom prst="rect">
            <a:avLst/>
          </a:prstGeom>
        </p:spPr>
      </p:pic>
      <p:sp>
        <p:nvSpPr>
          <p:cNvPr id="14" name="文本占位符 7"/>
          <p:cNvSpPr txBox="1">
            <a:spLocks/>
          </p:cNvSpPr>
          <p:nvPr/>
        </p:nvSpPr>
        <p:spPr>
          <a:xfrm>
            <a:off x="0" y="5301208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               10G-XFP+ 850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6815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171400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         1.25G-SFP-1310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470867"/>
            <a:ext cx="4040188" cy="3030141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            10G-SFP+ 1310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980728"/>
            <a:ext cx="4041775" cy="1870865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3812232"/>
            <a:ext cx="2857500" cy="2857500"/>
          </a:xfrm>
          <a:prstGeom prst="rect">
            <a:avLst/>
          </a:prstGeom>
        </p:spPr>
      </p:pic>
      <p:sp>
        <p:nvSpPr>
          <p:cNvPr id="14" name="文本占位符 6"/>
          <p:cNvSpPr txBox="1">
            <a:spLocks/>
          </p:cNvSpPr>
          <p:nvPr/>
        </p:nvSpPr>
        <p:spPr>
          <a:xfrm>
            <a:off x="827584" y="4601220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            10G-XFP- 1310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291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7544" y="-171400"/>
            <a:ext cx="4040188" cy="639762"/>
          </a:xfrm>
        </p:spPr>
        <p:txBody>
          <a:bodyPr/>
          <a:lstStyle/>
          <a:p>
            <a:r>
              <a:rPr lang="en-US" altLang="zh-CN" dirty="0" smtClean="0"/>
              <a:t>1.25G-SFP-1550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476672"/>
            <a:ext cx="4247703" cy="3456384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5354761" y="-24340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10G-SFP+ 1550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16016" y="1628800"/>
            <a:ext cx="4041775" cy="226955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1920" y="4029066"/>
            <a:ext cx="5112568" cy="2640293"/>
          </a:xfrm>
          <a:prstGeom prst="rect">
            <a:avLst/>
          </a:prstGeom>
        </p:spPr>
      </p:pic>
      <p:sp>
        <p:nvSpPr>
          <p:cNvPr id="12" name="文本占位符 6"/>
          <p:cNvSpPr txBox="1">
            <a:spLocks/>
          </p:cNvSpPr>
          <p:nvPr/>
        </p:nvSpPr>
        <p:spPr>
          <a:xfrm>
            <a:off x="1322313" y="473345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10G-XFP-1550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097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171400"/>
            <a:ext cx="4040188" cy="639762"/>
          </a:xfrm>
        </p:spPr>
        <p:txBody>
          <a:bodyPr/>
          <a:lstStyle/>
          <a:p>
            <a:r>
              <a:rPr lang="en-US" altLang="zh-CN" dirty="0"/>
              <a:t>1.25G-SFP-1310-1550-</a:t>
            </a:r>
            <a:r>
              <a:rPr lang="zh-CN" altLang="en-US" dirty="0"/>
              <a:t>单芯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371378"/>
            <a:ext cx="4040188" cy="2841598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35098"/>
            <a:ext cx="4041775" cy="639762"/>
          </a:xfrm>
        </p:spPr>
        <p:txBody>
          <a:bodyPr/>
          <a:lstStyle/>
          <a:p>
            <a:r>
              <a:rPr lang="en-US" altLang="zh-CN" dirty="0" smtClean="0"/>
              <a:t>10G-SFP+ 1270-1330-</a:t>
            </a:r>
            <a:r>
              <a:rPr lang="zh-CN" altLang="en-US" dirty="0"/>
              <a:t>单芯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5025" y="325661"/>
            <a:ext cx="4041775" cy="303133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4048" y="4005064"/>
            <a:ext cx="3105150" cy="2095500"/>
          </a:xfrm>
          <a:prstGeom prst="rect">
            <a:avLst/>
          </a:prstGeom>
        </p:spPr>
      </p:pic>
      <p:sp>
        <p:nvSpPr>
          <p:cNvPr id="12" name="文本占位符 6"/>
          <p:cNvSpPr txBox="1">
            <a:spLocks/>
          </p:cNvSpPr>
          <p:nvPr/>
        </p:nvSpPr>
        <p:spPr>
          <a:xfrm>
            <a:off x="683568" y="5022049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10G-XFP-1270-1330-</a:t>
            </a:r>
            <a:r>
              <a:rPr lang="zh-CN" altLang="en-US" dirty="0" smtClean="0"/>
              <a:t>单芯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6233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540</Words>
  <Application>Microsoft Office PowerPoint</Application>
  <PresentationFormat>全屏显示(4:3)</PresentationFormat>
  <Paragraphs>102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网联光通</vt:lpstr>
      <vt:lpstr>幻灯片 2</vt:lpstr>
      <vt:lpstr>幻灯片 3</vt:lpstr>
      <vt:lpstr>幻灯片 4</vt:lpstr>
      <vt:lpstr>幻灯片 5</vt:lpstr>
      <vt:lpstr>模块</vt:lpstr>
      <vt:lpstr>幻灯片 7</vt:lpstr>
      <vt:lpstr>幻灯片 8</vt:lpstr>
      <vt:lpstr>幻灯片 9</vt:lpstr>
      <vt:lpstr>幻灯片 10</vt:lpstr>
      <vt:lpstr>幻灯片 11</vt:lpstr>
      <vt:lpstr>跳线（尾纤）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网联光通</dc:title>
  <dc:creator>mayd</dc:creator>
  <cp:lastModifiedBy>yxxue</cp:lastModifiedBy>
  <cp:revision>45</cp:revision>
  <dcterms:created xsi:type="dcterms:W3CDTF">2013-11-11T06:01:08Z</dcterms:created>
  <dcterms:modified xsi:type="dcterms:W3CDTF">2016-12-26T16:42:28Z</dcterms:modified>
</cp:coreProperties>
</file>