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9" r:id="rId4"/>
    <p:sldId id="279" r:id="rId5"/>
    <p:sldId id="257" r:id="rId6"/>
    <p:sldId id="282" r:id="rId7"/>
    <p:sldId id="283" r:id="rId8"/>
    <p:sldId id="284" r:id="rId9"/>
    <p:sldId id="260" r:id="rId10"/>
    <p:sldId id="264" r:id="rId11"/>
    <p:sldId id="287" r:id="rId12"/>
    <p:sldId id="285" r:id="rId13"/>
    <p:sldId id="286" r:id="rId14"/>
    <p:sldId id="277" r:id="rId15"/>
    <p:sldId id="280" r:id="rId16"/>
    <p:sldId id="281" r:id="rId17"/>
    <p:sldId id="268" r:id="rId18"/>
    <p:sldId id="267" r:id="rId19"/>
    <p:sldId id="269" r:id="rId20"/>
    <p:sldId id="270" r:id="rId21"/>
    <p:sldId id="273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BA3F49C8-1E20-4CFE-A2B5-5F494F20B820}">
          <p14:sldIdLst>
            <p14:sldId id="256"/>
            <p14:sldId id="278"/>
            <p14:sldId id="259"/>
            <p14:sldId id="279"/>
            <p14:sldId id="257"/>
            <p14:sldId id="282"/>
            <p14:sldId id="283"/>
            <p14:sldId id="284"/>
            <p14:sldId id="260"/>
            <p14:sldId id="264"/>
            <p14:sldId id="287"/>
            <p14:sldId id="285"/>
            <p14:sldId id="286"/>
            <p14:sldId id="277"/>
            <p14:sldId id="280"/>
            <p14:sldId id="281"/>
            <p14:sldId id="268"/>
            <p14:sldId id="267"/>
            <p14:sldId id="269"/>
            <p14:sldId id="270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4818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89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993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186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395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91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423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3680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362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60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2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41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6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150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583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4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03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2019/11/5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79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jpg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29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7" Type="http://schemas.openxmlformats.org/officeDocument/2006/relationships/image" Target="../media/image39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7" Type="http://schemas.openxmlformats.org/officeDocument/2006/relationships/image" Target="../media/image45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4.jp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39671" y="2534079"/>
            <a:ext cx="6947127" cy="894921"/>
          </a:xfrm>
        </p:spPr>
        <p:txBody>
          <a:bodyPr anchor="ctr">
            <a:normAutofit/>
          </a:bodyPr>
          <a:lstStyle/>
          <a:p>
            <a:pPr algn="ctr"/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光模块及跳线（尾纤）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19927" y="3861048"/>
            <a:ext cx="4386613" cy="610510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2019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2672196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770721" y="3165175"/>
            <a:ext cx="4437617" cy="438401"/>
          </a:xfrm>
        </p:spPr>
        <p:txBody>
          <a:bodyPr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CWDM-1.25G-SFP-(1470-1610)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846" y="1434371"/>
            <a:ext cx="3453365" cy="1739255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4965197" y="3209043"/>
            <a:ext cx="4198682" cy="352429"/>
          </a:xfrm>
        </p:spPr>
        <p:txBody>
          <a:bodyPr anchor="ctr"/>
          <a:lstStyle/>
          <a:p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CWDM-10G-SFP+ -(1470-1610)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121" y="1174833"/>
            <a:ext cx="3470833" cy="2034210"/>
          </a:xfrm>
        </p:spPr>
      </p:pic>
      <p:sp>
        <p:nvSpPr>
          <p:cNvPr id="11" name="文本占位符 6"/>
          <p:cNvSpPr txBox="1">
            <a:spLocks/>
          </p:cNvSpPr>
          <p:nvPr/>
        </p:nvSpPr>
        <p:spPr>
          <a:xfrm>
            <a:off x="1406630" y="5786380"/>
            <a:ext cx="4041775" cy="43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CWDM-10G-XFP-(1470-1610)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04" y="3763887"/>
            <a:ext cx="3694534" cy="201622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405" y="3763887"/>
            <a:ext cx="3311471" cy="2636912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DDE1E448-AEB1-4502-BA16-D0CD77C87929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——CWDM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波分模块</a:t>
            </a:r>
          </a:p>
        </p:txBody>
      </p:sp>
    </p:spTree>
    <p:extLst>
      <p:ext uri="{BB962C8B-B14F-4D97-AF65-F5344CB8AC3E}">
        <p14:creationId xmlns:p14="http://schemas.microsoft.com/office/powerpoint/2010/main" val="69209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DDE1E448-AEB1-4502-BA16-D0CD77C87929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——40G/100G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19553E4-9388-4A9E-9390-9CA851E11F1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2498" y="1471223"/>
            <a:ext cx="3373692" cy="1993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BFECB13-2ABA-4F51-85B2-543044EF47D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86" y="1471222"/>
            <a:ext cx="4462646" cy="1957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F2C227E-AF68-48AB-90B3-A3C782BC6265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356" y="3892212"/>
            <a:ext cx="2664329" cy="1876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F224789B-0196-47E7-9596-D94D20CE727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33" y="3892212"/>
            <a:ext cx="2332598" cy="1879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C2B3DAB-557E-4E20-8648-2EBB36374BEF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7733" y="3891255"/>
            <a:ext cx="2714999" cy="187663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145818A6-61EE-4DD3-93A7-17E82089F2E3}"/>
              </a:ext>
            </a:extLst>
          </p:cNvPr>
          <p:cNvSpPr txBox="1"/>
          <p:nvPr/>
        </p:nvSpPr>
        <p:spPr>
          <a:xfrm>
            <a:off x="7036732" y="5780075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100G CXP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B894928-F743-4D66-A4B1-0DE7EDD33005}"/>
              </a:ext>
            </a:extLst>
          </p:cNvPr>
          <p:cNvSpPr txBox="1"/>
          <p:nvPr/>
        </p:nvSpPr>
        <p:spPr>
          <a:xfrm>
            <a:off x="1481422" y="5768848"/>
            <a:ext cx="1334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40G QSFP+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775BA1A-1740-409A-B24C-5564404677ED}"/>
              </a:ext>
            </a:extLst>
          </p:cNvPr>
          <p:cNvSpPr txBox="1"/>
          <p:nvPr/>
        </p:nvSpPr>
        <p:spPr>
          <a:xfrm>
            <a:off x="4251935" y="5780075"/>
            <a:ext cx="1109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40G CFP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42D8F3F-51D7-4C7A-B860-3CC76C3BDD5C}"/>
              </a:ext>
            </a:extLst>
          </p:cNvPr>
          <p:cNvSpPr/>
          <p:nvPr/>
        </p:nvSpPr>
        <p:spPr>
          <a:xfrm>
            <a:off x="5660367" y="3464864"/>
            <a:ext cx="22220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100G CFP/CFP2/CFP4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</a:p>
        </p:txBody>
      </p:sp>
    </p:spTree>
    <p:extLst>
      <p:ext uri="{BB962C8B-B14F-4D97-AF65-F5344CB8AC3E}">
        <p14:creationId xmlns:p14="http://schemas.microsoft.com/office/powerpoint/2010/main" val="99712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FB3350F-8F00-4A7B-91E5-33E3A4A0AB1F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简易光模块失效原因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4BAC6F-BC88-4E3A-B566-16EC88E23140}"/>
              </a:ext>
            </a:extLst>
          </p:cNvPr>
          <p:cNvSpPr/>
          <p:nvPr/>
        </p:nvSpPr>
        <p:spPr>
          <a:xfrm>
            <a:off x="982133" y="1305342"/>
            <a:ext cx="770466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光模块功能失效分为发射端失效和接收端失效，分析具体原因，最常出现的问题集中在以下几个方面：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、光口污染和损伤：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由于光接口的污染和损伤引起光链路损耗变大，导致光链路不通。产生的原因有：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、光模块光口暴露在环境中，光口有灰尘进入而污染；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、使用的光纤连接器端面已经污染，光模块光口二次污染；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、带尾纤的光接头端面使用不当，端面划伤等；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、使用劣质的光纤连接器。</a:t>
            </a:r>
          </a:p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损伤：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ElectroStatic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Discharge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缩写即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静电放电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，是一个上升时间可以小于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1ns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亿分之一秒）甚至几百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1ps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10000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亿分之一秒）的非常快的过程，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可以产生几十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Kv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甚至更大的强电磁脉冲。静电会吸附灰尘，改变线路间的阻抗，影响产品的功能与寿命；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的瞬间电场或电流产生的热，使元件受伤，短期仍能工作但寿命受到影响；甚至破坏元件的绝缘或导体，使元件不能工作（完全破坏）。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是不可避免，除了提高电子元器件的抗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能力，重要的是正确使用，引起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ESD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损伤的因素有：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、环境干燥，易产生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ESD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、不正常的操作，如：非热插拔光模块带电操作；不做静电防护直接用手接触光模块静电敏感的管脚；运输和存放过程中没有防静电包装；</a:t>
            </a: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、设备没有接地或者接地不良。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5533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FB3350F-8F00-4A7B-91E5-33E3A4A0AB1F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简易光模块失效判断步骤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94BAC6F-BC88-4E3A-B566-16EC88E23140}"/>
              </a:ext>
            </a:extLst>
          </p:cNvPr>
          <p:cNvSpPr/>
          <p:nvPr/>
        </p:nvSpPr>
        <p:spPr>
          <a:xfrm>
            <a:off x="1187624" y="1305342"/>
            <a:ext cx="7344816" cy="4111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检测步骤：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、测试光功率是否在指标要求范围之内，如果出现无光或者光功率小的现象。处理方法：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、检查光功率选择的波长和测量单位（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dBm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）；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、清洁光纤连接器端面，光模块光口。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、检查光纤连接器端面是否发黑和划伤，光纤连接器是否存在折断，更换光纤连接器做互换性试验。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、检查光纤连接器是否存在小的弯折。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、热插拔光模块可以重新插拔测试。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、同一端口更换光模块或者同一光模块更换端口测试。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．光功率正常但是链路无法通，检查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灯。</a:t>
            </a:r>
          </a:p>
        </p:txBody>
      </p:sp>
    </p:spTree>
    <p:extLst>
      <p:ext uri="{BB962C8B-B14F-4D97-AF65-F5344CB8AC3E}">
        <p14:creationId xmlns:p14="http://schemas.microsoft.com/office/powerpoint/2010/main" val="38340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16457A-7F70-4967-8ED0-F8B5853ED501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跳线（尾纤）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3598CB8-EDA0-4266-A2A5-8F335EA009EF}"/>
              </a:ext>
            </a:extLst>
          </p:cNvPr>
          <p:cNvSpPr txBox="1">
            <a:spLocks/>
          </p:cNvSpPr>
          <p:nvPr/>
        </p:nvSpPr>
        <p:spPr>
          <a:xfrm>
            <a:off x="1331640" y="1268759"/>
            <a:ext cx="7200800" cy="513203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多模光纤的纤芯直径多为是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50μm/62.5μm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，跳线颜色为浅黄色；单模光纤的纤芯直径多为是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9μm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，多模光纤跳线为橘红色。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、按接头形状分：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接口：圆头，螺口式（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配线架、光交箱上用的最多）；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接口：小方头，与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接头形状相似，较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接头小一些（光模块常用接口）；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接口：大方头（一般多用于思科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类型模块，有时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也在用）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接口：圆头，卡接式（已经不常见）；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MT-RJ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接口：方型，一头双纤收发一体（华为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8850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上有用）；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、按插针端面（连接器精度）分：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制式：球面状物理接触；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制式：呈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度角并做微球面研磨抛光；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制式：微球面研磨抛光。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注意：在性能上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APC&gt;UPC&gt;PC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6993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16457A-7F70-4967-8ED0-F8B5853ED501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跳线（尾纤）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3598CB8-EDA0-4266-A2A5-8F335EA009EF}"/>
              </a:ext>
            </a:extLst>
          </p:cNvPr>
          <p:cNvSpPr txBox="1">
            <a:spLocks/>
          </p:cNvSpPr>
          <p:nvPr/>
        </p:nvSpPr>
        <p:spPr>
          <a:xfrm>
            <a:off x="1331640" y="1268760"/>
            <a:ext cx="7200800" cy="54006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、按跳线长度分：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35m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45m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55m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等规格，跳线长度可定制。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、按两端连接设备分：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SC/UPC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为方型光纤接头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微凸球面研磨抛光，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FC/APC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为圆形光纤接头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面呈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度角并作微凸球面研磨抛光。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LC/UPC-LC/UPC-MM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：用于模块与模块之间互联；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与模块之间互联（少见）；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FC/UPC-LC/UPC-MM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与模块之间互联，波分与模块之间互联；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FC/APC-LC/UPC-MM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与模块之间互联（少见）；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4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SC/UPC-LC/UPC-MM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与模块之间互联（少见）；波分与模块之间互联；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SC/APC-LC/UPC-MM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与模块之间互联（少见）；</a:t>
            </a:r>
          </a:p>
        </p:txBody>
      </p:sp>
    </p:spTree>
    <p:extLst>
      <p:ext uri="{BB962C8B-B14F-4D97-AF65-F5344CB8AC3E}">
        <p14:creationId xmlns:p14="http://schemas.microsoft.com/office/powerpoint/2010/main" val="853814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F16457A-7F70-4967-8ED0-F8B5853ED501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跳线（尾纤）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3598CB8-EDA0-4266-A2A5-8F335EA009EF}"/>
              </a:ext>
            </a:extLst>
          </p:cNvPr>
          <p:cNvSpPr txBox="1">
            <a:spLocks/>
          </p:cNvSpPr>
          <p:nvPr/>
        </p:nvSpPr>
        <p:spPr>
          <a:xfrm>
            <a:off x="1331640" y="1268760"/>
            <a:ext cx="7200800" cy="48965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、按两端连接设备分：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FC/UPC-LC/UPC-SM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与模块之间互联，波分与模块之间互联；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7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FC/UPC-FC/UPC-SM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与波分之间互联；模块间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之间或光交箱跳接；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FC/UPC-SC/UPC-SM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与波分之间互联，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类模块之间互联（少见）；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9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SC/UPC-LC/UPC-SM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：多用于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（思科）模块与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SFP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模块之间互联；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LC/UPC-LC/UPC-SM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：多用于模块之间互联（常用）；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SC/UPC-SC/UPC-SM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：多用于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（思科）模块之间互联，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ODF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类模块之间互联（少见）。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345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6776F58-6503-47C3-A42E-C46AC19FC97C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跳线（尾纤）</a:t>
            </a:r>
          </a:p>
        </p:txBody>
      </p:sp>
      <p:pic>
        <p:nvPicPr>
          <p:cNvPr id="1026" name="Picture 2" descr="光纤连接器">
            <a:extLst>
              <a:ext uri="{FF2B5EF4-FFF2-40B4-BE49-F238E27FC236}">
                <a16:creationId xmlns:a16="http://schemas.microsoft.com/office/drawing/2014/main" id="{DEA74048-3E15-463E-BD1E-032C9E44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412776"/>
            <a:ext cx="6408712" cy="4642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434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357056" y="4789684"/>
            <a:ext cx="1716625" cy="397366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FC-LC-SM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410" y="2420888"/>
            <a:ext cx="2805655" cy="2337614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364088" y="4755998"/>
            <a:ext cx="1939814" cy="397366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FC-LC-MM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65" y="2420888"/>
            <a:ext cx="2846117" cy="2335110"/>
          </a:xfr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C3DF55A8-A7C5-4682-B3C1-FAC0DEDE7966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跳线（尾纤）</a:t>
            </a:r>
          </a:p>
        </p:txBody>
      </p:sp>
    </p:spTree>
    <p:extLst>
      <p:ext uri="{BB962C8B-B14F-4D97-AF65-F5344CB8AC3E}">
        <p14:creationId xmlns:p14="http://schemas.microsoft.com/office/powerpoint/2010/main" val="1499950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798651" y="3548054"/>
            <a:ext cx="1944996" cy="338972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LC-LC-SM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0" y="1445065"/>
            <a:ext cx="2458957" cy="2089753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742917" y="6029924"/>
            <a:ext cx="1930557" cy="383010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LC-LC-MM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400" y="4029976"/>
            <a:ext cx="2458957" cy="2037072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7207B2C8-7FA7-408C-91E3-4D4E2BF999CB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跳线（尾纤）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1F99D8F9-15BE-4D01-8A08-7A13E7281F24}"/>
              </a:ext>
            </a:extLst>
          </p:cNvPr>
          <p:cNvSpPr txBox="1">
            <a:spLocks/>
          </p:cNvSpPr>
          <p:nvPr/>
        </p:nvSpPr>
        <p:spPr>
          <a:xfrm>
            <a:off x="4284267" y="3534818"/>
            <a:ext cx="1662682" cy="3791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SC-LC-SM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7">
            <a:extLst>
              <a:ext uri="{FF2B5EF4-FFF2-40B4-BE49-F238E27FC236}">
                <a16:creationId xmlns:a16="http://schemas.microsoft.com/office/drawing/2014/main" id="{AD75344D-8730-47EB-9F14-678E2F121F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43" y="1445065"/>
            <a:ext cx="2389931" cy="2089793"/>
          </a:xfrm>
          <a:prstGeom prst="rect">
            <a:avLst/>
          </a:prstGeom>
        </p:spPr>
      </p:pic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F16570F1-01A5-4A95-8192-4CE408E8C285}"/>
              </a:ext>
            </a:extLst>
          </p:cNvPr>
          <p:cNvSpPr txBox="1">
            <a:spLocks/>
          </p:cNvSpPr>
          <p:nvPr/>
        </p:nvSpPr>
        <p:spPr>
          <a:xfrm>
            <a:off x="4150329" y="6023686"/>
            <a:ext cx="1930557" cy="3954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SC-LC-MM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内容占位符 6">
            <a:extLst>
              <a:ext uri="{FF2B5EF4-FFF2-40B4-BE49-F238E27FC236}">
                <a16:creationId xmlns:a16="http://schemas.microsoft.com/office/drawing/2014/main" id="{FB445FF8-B3AD-496E-8856-23A8DABA42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643" y="4029976"/>
            <a:ext cx="2389931" cy="2037073"/>
          </a:xfrm>
          <a:prstGeom prst="rect">
            <a:avLst/>
          </a:prstGeom>
        </p:spPr>
      </p:pic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B38C236A-09A8-42EC-AE3C-830212E7F296}"/>
              </a:ext>
            </a:extLst>
          </p:cNvPr>
          <p:cNvSpPr txBox="1">
            <a:spLocks/>
          </p:cNvSpPr>
          <p:nvPr/>
        </p:nvSpPr>
        <p:spPr>
          <a:xfrm>
            <a:off x="1659636" y="3480051"/>
            <a:ext cx="1716625" cy="3973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FC-LC-SM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7">
            <a:extLst>
              <a:ext uri="{FF2B5EF4-FFF2-40B4-BE49-F238E27FC236}">
                <a16:creationId xmlns:a16="http://schemas.microsoft.com/office/drawing/2014/main" id="{12EA6AEC-11F5-46D7-A7F8-087701AFF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602" y="1428389"/>
            <a:ext cx="2508215" cy="2089793"/>
          </a:xfrm>
          <a:prstGeom prst="rect">
            <a:avLst/>
          </a:prstGeom>
        </p:spPr>
      </p:pic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7F4AA7DC-FE14-425F-81E5-F2D4CAD0D0FE}"/>
              </a:ext>
            </a:extLst>
          </p:cNvPr>
          <p:cNvSpPr txBox="1">
            <a:spLocks/>
          </p:cNvSpPr>
          <p:nvPr/>
        </p:nvSpPr>
        <p:spPr>
          <a:xfrm>
            <a:off x="1522389" y="6070164"/>
            <a:ext cx="1939814" cy="3490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FC-LC-MM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内容占位符 6">
            <a:extLst>
              <a:ext uri="{FF2B5EF4-FFF2-40B4-BE49-F238E27FC236}">
                <a16:creationId xmlns:a16="http://schemas.microsoft.com/office/drawing/2014/main" id="{97720659-372A-464A-A4EB-F3EDF16F82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89" y="4012287"/>
            <a:ext cx="2508215" cy="2057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62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294C-6629-46BF-9F04-8789B242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9553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7200800" cy="5132039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因网线受传输距离及速率限制，设备之间互联越来越多使用光纤和光模块来实现。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、按光源划分：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）单模模块：采用固体激光器做光源，距离长，成本高；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）多模模块：采用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LED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（发光二极管）做光源，距离短，成本低。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、按波长划分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：（共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包含：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1270nm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1290nm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1310nm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1330nm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1350nm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1370nm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1390nm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1410nm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1430nm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1450nm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1470nm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1490nm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1510nm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1530nm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1550nm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1570nm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1590nm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1610nm</a:t>
            </a: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（标红的为常用波长模块）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、按光纤使用数量划分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）单模单芯模块：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1Gbps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速率常用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1310nm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做为收、发波长；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10Gbps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速率常用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1270nm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1330nm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做为收、发波长。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）单模双芯模块：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1310nm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公里模块，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公里模块。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）多模双芯模块：使用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850nm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模块；多模无单芯模块。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539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8897" y="3507920"/>
            <a:ext cx="1938010" cy="342149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FC-SC-SM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638" y="1389006"/>
            <a:ext cx="2536529" cy="2124794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142138" y="6189875"/>
            <a:ext cx="2084447" cy="295711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FC-SC-MM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5" y="4005064"/>
            <a:ext cx="2474017" cy="2184811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FCB6E3D7-725F-4F7A-953D-F370C6B5F5B4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跳线（尾纤）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6CBC6D3-7699-46C0-B32F-4B37AAE28AF8}"/>
              </a:ext>
            </a:extLst>
          </p:cNvPr>
          <p:cNvSpPr txBox="1">
            <a:spLocks/>
          </p:cNvSpPr>
          <p:nvPr/>
        </p:nvSpPr>
        <p:spPr>
          <a:xfrm>
            <a:off x="4271641" y="3493976"/>
            <a:ext cx="1825443" cy="3018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FC-FC-SM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A41019EC-E56E-44C0-ADA1-97BCAC152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7355" y="1369182"/>
            <a:ext cx="2474017" cy="2124794"/>
          </a:xfrm>
          <a:prstGeom prst="rect">
            <a:avLst/>
          </a:prstGeom>
        </p:spPr>
      </p:pic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1AFE0FBE-80CB-4A32-B2B9-B0A6B247504E}"/>
              </a:ext>
            </a:extLst>
          </p:cNvPr>
          <p:cNvSpPr txBox="1">
            <a:spLocks/>
          </p:cNvSpPr>
          <p:nvPr/>
        </p:nvSpPr>
        <p:spPr>
          <a:xfrm>
            <a:off x="1422503" y="6203819"/>
            <a:ext cx="1925151" cy="2957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indent="0" algn="ct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cap="none"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cap="none">
                <a:effectLst/>
              </a:defRPr>
            </a:lvl2pPr>
            <a:lvl3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b="1" cap="none">
                <a:effectLst/>
              </a:defRPr>
            </a:lvl3pPr>
            <a:lvl4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cap="none">
                <a:effectLst/>
              </a:defRPr>
            </a:lvl4pPr>
            <a:lvl5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cap="none">
                <a:effectLst/>
              </a:defRPr>
            </a:lvl5pPr>
            <a:lvl6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cap="none">
                <a:effectLst/>
              </a:defRPr>
            </a:lvl6pPr>
            <a:lvl7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cap="none">
                <a:effectLst/>
              </a:defRPr>
            </a:lvl7pPr>
            <a:lvl8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cap="none">
                <a:effectLst/>
              </a:defRPr>
            </a:lvl8pPr>
            <a:lvl9pPr indent="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cap="none">
                <a:effectLst/>
              </a:defRPr>
            </a:lvl9pPr>
          </a:lstStyle>
          <a:p>
            <a:r>
              <a:rPr lang="en-US" altLang="zh-CN" dirty="0"/>
              <a:t>FC-FC-MM</a:t>
            </a:r>
            <a:endParaRPr lang="zh-CN" altLang="en-US" dirty="0"/>
          </a:p>
        </p:txBody>
      </p:sp>
      <p:pic>
        <p:nvPicPr>
          <p:cNvPr id="12" name="内容占位符 7">
            <a:extLst>
              <a:ext uri="{FF2B5EF4-FFF2-40B4-BE49-F238E27FC236}">
                <a16:creationId xmlns:a16="http://schemas.microsoft.com/office/drawing/2014/main" id="{0B9D816B-76FB-460A-B431-3DA8B7DBE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7086" y="4019008"/>
            <a:ext cx="2499081" cy="2184811"/>
          </a:xfrm>
          <a:prstGeom prst="rect">
            <a:avLst/>
          </a:prstGeom>
        </p:spPr>
      </p:pic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3E64E24B-C969-4FF4-BFA0-AC88359A8654}"/>
              </a:ext>
            </a:extLst>
          </p:cNvPr>
          <p:cNvSpPr txBox="1">
            <a:spLocks/>
          </p:cNvSpPr>
          <p:nvPr/>
        </p:nvSpPr>
        <p:spPr>
          <a:xfrm>
            <a:off x="6790572" y="3480032"/>
            <a:ext cx="2052393" cy="2764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SC-SC-SM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7">
            <a:extLst>
              <a:ext uri="{FF2B5EF4-FFF2-40B4-BE49-F238E27FC236}">
                <a16:creationId xmlns:a16="http://schemas.microsoft.com/office/drawing/2014/main" id="{5EE9B7CD-21D3-4E1C-9C51-528300803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29" y="1369182"/>
            <a:ext cx="2242935" cy="2082534"/>
          </a:xfrm>
          <a:prstGeom prst="rect">
            <a:avLst/>
          </a:prstGeom>
        </p:spPr>
      </p:pic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95B7D5D6-B206-499B-920C-3FCA365AA8FA}"/>
              </a:ext>
            </a:extLst>
          </p:cNvPr>
          <p:cNvSpPr txBox="1">
            <a:spLocks/>
          </p:cNvSpPr>
          <p:nvPr/>
        </p:nvSpPr>
        <p:spPr>
          <a:xfrm>
            <a:off x="6739454" y="6148191"/>
            <a:ext cx="2154627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SC-SC-MM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内容占位符 8">
            <a:extLst>
              <a:ext uri="{FF2B5EF4-FFF2-40B4-BE49-F238E27FC236}">
                <a16:creationId xmlns:a16="http://schemas.microsoft.com/office/drawing/2014/main" id="{9F0D0CBE-77A2-4855-A7D8-2C4DA91DC0E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" t="4860" r="5960" b="4966"/>
          <a:stretch/>
        </p:blipFill>
        <p:spPr>
          <a:xfrm>
            <a:off x="6600029" y="4005064"/>
            <a:ext cx="2242935" cy="217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6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79193" y="3429397"/>
            <a:ext cx="2386254" cy="288032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SC/APC-FC-SM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80" y="1531290"/>
            <a:ext cx="2530280" cy="1897710"/>
          </a:xfrm>
        </p:spPr>
      </p:pic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891873" y="5827956"/>
            <a:ext cx="2960893" cy="2880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SC/APC-SC/APC-SM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180" y="3911674"/>
            <a:ext cx="2530280" cy="1897710"/>
          </a:xfr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4A5CD8E9-10C5-4640-B5B1-972713F85263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跳线（尾纤）</a:t>
            </a:r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6F53402B-973C-4065-813F-34ACABEA8FA8}"/>
              </a:ext>
            </a:extLst>
          </p:cNvPr>
          <p:cNvSpPr txBox="1">
            <a:spLocks/>
          </p:cNvSpPr>
          <p:nvPr/>
        </p:nvSpPr>
        <p:spPr>
          <a:xfrm>
            <a:off x="3459610" y="3438682"/>
            <a:ext cx="2960893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FC/APC-SC/APC-SM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6">
            <a:extLst>
              <a:ext uri="{FF2B5EF4-FFF2-40B4-BE49-F238E27FC236}">
                <a16:creationId xmlns:a16="http://schemas.microsoft.com/office/drawing/2014/main" id="{59008962-8530-428F-8502-A5B1E0C05C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79" y="1531290"/>
            <a:ext cx="2129557" cy="1897710"/>
          </a:xfrm>
          <a:prstGeom prst="rect">
            <a:avLst/>
          </a:prstGeom>
        </p:spPr>
      </p:pic>
      <p:sp>
        <p:nvSpPr>
          <p:cNvPr id="11" name="文本占位符 4">
            <a:extLst>
              <a:ext uri="{FF2B5EF4-FFF2-40B4-BE49-F238E27FC236}">
                <a16:creationId xmlns:a16="http://schemas.microsoft.com/office/drawing/2014/main" id="{1064DA2D-9028-4600-91E5-797EB7A4522D}"/>
              </a:ext>
            </a:extLst>
          </p:cNvPr>
          <p:cNvSpPr txBox="1">
            <a:spLocks/>
          </p:cNvSpPr>
          <p:nvPr/>
        </p:nvSpPr>
        <p:spPr>
          <a:xfrm>
            <a:off x="3828031" y="5827955"/>
            <a:ext cx="2224560" cy="2592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FC/APC-LC-SM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内容占位符 7">
            <a:extLst>
              <a:ext uri="{FF2B5EF4-FFF2-40B4-BE49-F238E27FC236}">
                <a16:creationId xmlns:a16="http://schemas.microsoft.com/office/drawing/2014/main" id="{2AF00531-8821-402F-B983-83EF882BA5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5279" y="3923096"/>
            <a:ext cx="2129557" cy="1886287"/>
          </a:xfrm>
          <a:prstGeom prst="rect">
            <a:avLst/>
          </a:prstGeom>
        </p:spPr>
      </p:pic>
      <p:sp>
        <p:nvSpPr>
          <p:cNvPr id="13" name="文本占位符 2">
            <a:extLst>
              <a:ext uri="{FF2B5EF4-FFF2-40B4-BE49-F238E27FC236}">
                <a16:creationId xmlns:a16="http://schemas.microsoft.com/office/drawing/2014/main" id="{EF7390D1-6550-4785-8CA0-D3BA690E8DBD}"/>
              </a:ext>
            </a:extLst>
          </p:cNvPr>
          <p:cNvSpPr txBox="1">
            <a:spLocks/>
          </p:cNvSpPr>
          <p:nvPr/>
        </p:nvSpPr>
        <p:spPr>
          <a:xfrm>
            <a:off x="6425358" y="3423833"/>
            <a:ext cx="2224560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SC/APC-LC-SM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内容占位符 6">
            <a:extLst>
              <a:ext uri="{FF2B5EF4-FFF2-40B4-BE49-F238E27FC236}">
                <a16:creationId xmlns:a16="http://schemas.microsoft.com/office/drawing/2014/main" id="{E7C4AB9B-AD51-4973-9D39-6EA0BE5C61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72" b="13274"/>
          <a:stretch/>
        </p:blipFill>
        <p:spPr>
          <a:xfrm>
            <a:off x="6257133" y="1533428"/>
            <a:ext cx="2561011" cy="1886287"/>
          </a:xfrm>
          <a:prstGeom prst="rect">
            <a:avLst/>
          </a:prstGeom>
        </p:spPr>
      </p:pic>
      <p:sp>
        <p:nvSpPr>
          <p:cNvPr id="15" name="文本占位符 4">
            <a:extLst>
              <a:ext uri="{FF2B5EF4-FFF2-40B4-BE49-F238E27FC236}">
                <a16:creationId xmlns:a16="http://schemas.microsoft.com/office/drawing/2014/main" id="{C2B890C6-DBBB-4260-82F1-589800E4A5C0}"/>
              </a:ext>
            </a:extLst>
          </p:cNvPr>
          <p:cNvSpPr txBox="1">
            <a:spLocks/>
          </p:cNvSpPr>
          <p:nvPr/>
        </p:nvSpPr>
        <p:spPr>
          <a:xfrm>
            <a:off x="6126155" y="5774419"/>
            <a:ext cx="2822965" cy="2880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FC/APC-FC/APC-SM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内容占位符 7">
            <a:extLst>
              <a:ext uri="{FF2B5EF4-FFF2-40B4-BE49-F238E27FC236}">
                <a16:creationId xmlns:a16="http://schemas.microsoft.com/office/drawing/2014/main" id="{46954B4C-E5F1-450C-A187-AE836E9D9F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33" y="3918589"/>
            <a:ext cx="2519391" cy="188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681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1547664" y="1916832"/>
            <a:ext cx="6699805" cy="2360071"/>
          </a:xfrm>
        </p:spPr>
        <p:txBody>
          <a:bodyPr anchor="ctr"/>
          <a:lstStyle/>
          <a:p>
            <a:pPr algn="ctr"/>
            <a:r>
              <a:rPr lang="zh-CN" altLang="en-US" dirty="0"/>
              <a:t>谢谢！！！</a:t>
            </a:r>
          </a:p>
        </p:txBody>
      </p:sp>
    </p:spTree>
    <p:extLst>
      <p:ext uri="{BB962C8B-B14F-4D97-AF65-F5344CB8AC3E}">
        <p14:creationId xmlns:p14="http://schemas.microsoft.com/office/powerpoint/2010/main" val="59587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294C-6629-46BF-9F04-8789B242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9553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59"/>
            <a:ext cx="7488832" cy="4968553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、按距离划分：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（公里数）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）短距：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（通常机房模块间、设备间中的设备之间互联）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）长距：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10KM   20KM   40KM   60KM   70KM   80KM   100KM  120KM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（通常机房外互联）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模块表面标签上通常会用“字母”来表示距离，具体如下：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SR/LR/ER/ZR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分别表示：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300M/10KM/40KM/80KM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在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模块中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SX/LX/EX/ZX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分别表示：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300M/10KM/40KM/80KM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、按模块接口类型划分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：（共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1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接口：一般多用于思科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类型模块；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2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接口：目前市面上最常用的接口类型的模块；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3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RJ45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接口：将光口转为电口，多用于服务器及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机接光口交换机。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、按设备光口类型划分：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（封装工艺不同）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主流设备光口有：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XFP\XENPAK\GBIC\SFP\SFP+</a:t>
            </a:r>
          </a:p>
          <a:p>
            <a:pPr marL="0" indent="0"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注意：由于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100G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光模块的出现，模块光口类型又出现了新的接口类型。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164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A2294C-6629-46BF-9F04-8789B242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595535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u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光模块收、发光范围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31640" y="1268760"/>
            <a:ext cx="6840760" cy="4896544"/>
          </a:xfrm>
          <a:solidFill>
            <a:schemeClr val="bg1"/>
          </a:solidFill>
        </p:spPr>
        <p:txBody>
          <a:bodyPr anchor="t">
            <a:normAutofit fontScale="85000" lnSpcReduction="10000"/>
          </a:bodyPr>
          <a:lstStyle/>
          <a:p>
            <a:pPr marL="0" indent="0"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模块的收光范围可以通过专业设备（光功率计）调试，以下只是标准值。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模块距离及模块收光值得范围：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10KM		-13DB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40KM		-18DB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60KM		-25DB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80KM		-28DB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0" indent="0">
              <a:buNone/>
            </a:pP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1.25G</a:t>
            </a:r>
            <a:r>
              <a:rPr lang="zh-CN" altLang="en-US" sz="1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模块距离及模块收光值得范围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10KM		-16DB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20KM		-20DB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40KM		-22DB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70KM		-25DB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80KM		-28DB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100KM		-33DB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  <a:p>
            <a:pPr marL="0" indent="0">
              <a:buNone/>
            </a:pP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120KM		-36DB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左右</a:t>
            </a:r>
          </a:p>
        </p:txBody>
      </p:sp>
    </p:spTree>
    <p:extLst>
      <p:ext uri="{BB962C8B-B14F-4D97-AF65-F5344CB8AC3E}">
        <p14:creationId xmlns:p14="http://schemas.microsoft.com/office/powerpoint/2010/main" val="9002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050249" y="3879398"/>
            <a:ext cx="3552785" cy="378565"/>
          </a:xfrm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1.25G-SFP-850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1320552"/>
            <a:ext cx="3761785" cy="2524064"/>
          </a:xfrm>
        </p:spPr>
      </p:pic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5003625" y="3844616"/>
            <a:ext cx="3761785" cy="413348"/>
          </a:xfrm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10G-SFP+ 850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内容占位符 10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466" y="1320552"/>
            <a:ext cx="4147303" cy="2524064"/>
          </a:xfr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670" y="4354165"/>
            <a:ext cx="4586099" cy="2387284"/>
          </a:xfrm>
          <a:prstGeom prst="rect">
            <a:avLst/>
          </a:prstGeom>
        </p:spPr>
      </p:pic>
      <p:sp>
        <p:nvSpPr>
          <p:cNvPr id="14" name="文本占位符 7"/>
          <p:cNvSpPr txBox="1">
            <a:spLocks/>
          </p:cNvSpPr>
          <p:nvPr/>
        </p:nvSpPr>
        <p:spPr>
          <a:xfrm>
            <a:off x="1697618" y="5085184"/>
            <a:ext cx="2698052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10G-XFP-850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9F2E70A-B9C6-4D90-B099-99DD66321776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850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15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124583" y="5070106"/>
            <a:ext cx="3055370" cy="413347"/>
          </a:xfrm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1.25G-SFP-1310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955784" y="3087548"/>
            <a:ext cx="3607425" cy="356879"/>
          </a:xfrm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10G-SFP+ 1310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7"/>
          <p:cNvSpPr txBox="1">
            <a:spLocks/>
          </p:cNvSpPr>
          <p:nvPr/>
        </p:nvSpPr>
        <p:spPr>
          <a:xfrm>
            <a:off x="5475680" y="6119347"/>
            <a:ext cx="2698052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10G-XFP-1310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9F2E70A-B9C6-4D90-B099-99DD66321776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1310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内容占位符 8">
            <a:extLst>
              <a:ext uri="{FF2B5EF4-FFF2-40B4-BE49-F238E27FC236}">
                <a16:creationId xmlns:a16="http://schemas.microsoft.com/office/drawing/2014/main" id="{59B28DC8-69F6-494A-BAC0-01938A9E3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33" y="2564904"/>
            <a:ext cx="3340270" cy="2505202"/>
          </a:xfrm>
          <a:prstGeom prst="rect">
            <a:avLst/>
          </a:prstGeom>
        </p:spPr>
      </p:pic>
      <p:pic>
        <p:nvPicPr>
          <p:cNvPr id="15" name="内容占位符 11">
            <a:extLst>
              <a:ext uri="{FF2B5EF4-FFF2-40B4-BE49-F238E27FC236}">
                <a16:creationId xmlns:a16="http://schemas.microsoft.com/office/drawing/2014/main" id="{D0BA69FB-3DDA-4B11-BA19-F122ACC974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610" y="1153220"/>
            <a:ext cx="4041775" cy="18708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803A5D-C2D6-444B-BEA7-36D427DC9F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46" b="5983"/>
          <a:stretch/>
        </p:blipFill>
        <p:spPr>
          <a:xfrm>
            <a:off x="5330746" y="3689226"/>
            <a:ext cx="2857500" cy="250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1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168516" y="4026355"/>
            <a:ext cx="3055370" cy="413347"/>
          </a:xfrm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1.25G-SFP-1550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493013" y="4054588"/>
            <a:ext cx="3607425" cy="356879"/>
          </a:xfrm>
        </p:spPr>
        <p:txBody>
          <a:bodyPr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10G-SFP+1550</a:t>
            </a:r>
            <a:endParaRPr lang="zh-CN" altLang="en-US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占位符 7"/>
          <p:cNvSpPr txBox="1">
            <a:spLocks/>
          </p:cNvSpPr>
          <p:nvPr/>
        </p:nvSpPr>
        <p:spPr>
          <a:xfrm>
            <a:off x="5988748" y="5254596"/>
            <a:ext cx="2698052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10G-XFP-1550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9F2E70A-B9C6-4D90-B099-99DD66321776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单模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1550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8">
            <a:extLst>
              <a:ext uri="{FF2B5EF4-FFF2-40B4-BE49-F238E27FC236}">
                <a16:creationId xmlns:a16="http://schemas.microsoft.com/office/drawing/2014/main" id="{05BFBE1E-CE29-4D65-835C-F872051FB9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86" y="1374547"/>
            <a:ext cx="3190946" cy="2596494"/>
          </a:xfrm>
        </p:spPr>
      </p:pic>
      <p:pic>
        <p:nvPicPr>
          <p:cNvPr id="11" name="内容占位符 9">
            <a:extLst>
              <a:ext uri="{FF2B5EF4-FFF2-40B4-BE49-F238E27FC236}">
                <a16:creationId xmlns:a16="http://schemas.microsoft.com/office/drawing/2014/main" id="{CA1ABAA2-D6A2-447B-92C7-4E7C82963B9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4439702"/>
            <a:ext cx="4041775" cy="2269551"/>
          </a:xfr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95A33A5-2555-40DE-8527-7C6EE7DEC87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r="15467"/>
          <a:stretch/>
        </p:blipFill>
        <p:spPr>
          <a:xfrm>
            <a:off x="4567868" y="1352647"/>
            <a:ext cx="3457716" cy="264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677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18981" y="3948517"/>
            <a:ext cx="3889773" cy="418378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1.25G-SFP-1310-1550-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单芯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3"/>
          </p:nvPr>
        </p:nvSpPr>
        <p:spPr>
          <a:xfrm>
            <a:off x="4974568" y="3912886"/>
            <a:ext cx="3889773" cy="410465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10G-SFP+-1270-1330-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单芯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9F2E70A-B9C6-4D90-B099-99DD66321776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单模单芯</a:t>
            </a:r>
          </a:p>
        </p:txBody>
      </p:sp>
      <p:pic>
        <p:nvPicPr>
          <p:cNvPr id="13" name="内容占位符 8">
            <a:extLst>
              <a:ext uri="{FF2B5EF4-FFF2-40B4-BE49-F238E27FC236}">
                <a16:creationId xmlns:a16="http://schemas.microsoft.com/office/drawing/2014/main" id="{2454AE59-651B-4F11-86F7-0DCE9FFA871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68" y="1295685"/>
            <a:ext cx="3723800" cy="2619072"/>
          </a:xfrm>
        </p:spPr>
      </p:pic>
      <p:pic>
        <p:nvPicPr>
          <p:cNvPr id="15" name="内容占位符 9">
            <a:extLst>
              <a:ext uri="{FF2B5EF4-FFF2-40B4-BE49-F238E27FC236}">
                <a16:creationId xmlns:a16="http://schemas.microsoft.com/office/drawing/2014/main" id="{8A4A5A69-A05A-4459-8D0E-3291FCD840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407" y="1295685"/>
            <a:ext cx="3492097" cy="2619072"/>
          </a:xfr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E0D3B48-72A6-4588-B8C3-FFA0A64BCF89}"/>
              </a:ext>
            </a:extLst>
          </p:cNvPr>
          <p:cNvSpPr/>
          <p:nvPr/>
        </p:nvSpPr>
        <p:spPr>
          <a:xfrm>
            <a:off x="2302920" y="6417348"/>
            <a:ext cx="3419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10G-XFP-1270-1330-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D34C990-4268-43A6-BC05-B1C95161FA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9717" y="4454183"/>
            <a:ext cx="2419474" cy="2216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49C5AC4-5DF7-4FAB-9B9F-F6FC909C6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694" y="4583499"/>
            <a:ext cx="3055979" cy="18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8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1559508" y="3422836"/>
            <a:ext cx="2652841" cy="412844"/>
          </a:xfrm>
        </p:spPr>
        <p:txBody>
          <a:bodyPr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SFP-T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4" y="1113583"/>
            <a:ext cx="3518191" cy="2268072"/>
          </a:xfrm>
        </p:spPr>
      </p:pic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5038916" y="3418447"/>
            <a:ext cx="3139084" cy="368542"/>
          </a:xfrm>
        </p:spPr>
        <p:txBody>
          <a:bodyPr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GBIC-T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811" y="1113583"/>
            <a:ext cx="3309295" cy="2268072"/>
          </a:xfrm>
        </p:spPr>
      </p:pic>
      <p:sp>
        <p:nvSpPr>
          <p:cNvPr id="11" name="文本占位符 6"/>
          <p:cNvSpPr txBox="1">
            <a:spLocks/>
          </p:cNvSpPr>
          <p:nvPr/>
        </p:nvSpPr>
        <p:spPr>
          <a:xfrm>
            <a:off x="3347864" y="6345493"/>
            <a:ext cx="4041775" cy="381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GBIC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337" y="3943950"/>
            <a:ext cx="5546749" cy="2412088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FB3350F-8F00-4A7B-91E5-33E3A4A0AB1F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5955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光模块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光转电模块</a:t>
            </a:r>
          </a:p>
        </p:txBody>
      </p:sp>
    </p:spTree>
    <p:extLst>
      <p:ext uri="{BB962C8B-B14F-4D97-AF65-F5344CB8AC3E}">
        <p14:creationId xmlns:p14="http://schemas.microsoft.com/office/powerpoint/2010/main" val="3693022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视差">
  <a:themeElements>
    <a:clrScheme name="视差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视差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视差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TM03457496[[fn=视差]]</Template>
  <TotalTime>596</TotalTime>
  <Words>1331</Words>
  <Application>Microsoft Office PowerPoint</Application>
  <PresentationFormat>全屏显示(4:3)</PresentationFormat>
  <Paragraphs>151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微软雅黑</vt:lpstr>
      <vt:lpstr>Arial</vt:lpstr>
      <vt:lpstr>Corbel</vt:lpstr>
      <vt:lpstr>Wingdings</vt:lpstr>
      <vt:lpstr>视差</vt:lpstr>
      <vt:lpstr>光模块及跳线（尾纤）</vt:lpstr>
      <vt:lpstr>光模块类型</vt:lpstr>
      <vt:lpstr>光模块类型</vt:lpstr>
      <vt:lpstr>光模块收、发光范围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谢谢！！！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网联光通</dc:title>
  <dc:creator>mayd</dc:creator>
  <cp:lastModifiedBy>lyyt</cp:lastModifiedBy>
  <cp:revision>49</cp:revision>
  <dcterms:created xsi:type="dcterms:W3CDTF">2013-11-11T06:01:08Z</dcterms:created>
  <dcterms:modified xsi:type="dcterms:W3CDTF">2019-11-05T03:01:46Z</dcterms:modified>
</cp:coreProperties>
</file>