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5" r:id="rId5"/>
    <p:sldId id="266" r:id="rId6"/>
    <p:sldId id="257" r:id="rId7"/>
    <p:sldId id="258" r:id="rId8"/>
    <p:sldId id="262" r:id="rId9"/>
    <p:sldId id="261" r:id="rId10"/>
    <p:sldId id="264" r:id="rId11"/>
    <p:sldId id="260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3F49C8-1E20-4CFE-A2B5-5F494F20B820}">
          <p14:sldIdLst>
            <p14:sldId id="256"/>
            <p14:sldId id="259"/>
            <p14:sldId id="263"/>
            <p14:sldId id="265"/>
            <p14:sldId id="266"/>
            <p14:sldId id="257"/>
            <p14:sldId id="258"/>
            <p14:sldId id="262"/>
            <p14:sldId id="261"/>
            <p14:sldId id="264"/>
            <p14:sldId id="260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idu.com/s?wd=%E5%9B%9B%E6%B3%A2%E6%B7%B7%E9%A2%91&amp;tn=44039180_cpr&amp;fenlei=mv6quAkxTZn0IZRqIHckPjm4nH00T1YdrADvmvfknHNhm1uBPHTd0ZwV5Hcvrjm3rH6sPfKWUMw85HfYnjn4nH6sgvPsT6KdThsqpZwYTjCEQLGCpyw9Uz4Bmy-bIi4WUvYETgN-TLwGUv3EPjcknHbkrHm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网联光通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模块及跳线（尾纤）的基本认识</a:t>
            </a:r>
          </a:p>
        </p:txBody>
      </p:sp>
    </p:spTree>
    <p:extLst>
      <p:ext uri="{BB962C8B-B14F-4D97-AF65-F5344CB8AC3E}">
        <p14:creationId xmlns:p14="http://schemas.microsoft.com/office/powerpoint/2010/main" val="267219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-243408"/>
            <a:ext cx="4040188" cy="639762"/>
          </a:xfrm>
        </p:spPr>
        <p:txBody>
          <a:bodyPr/>
          <a:lstStyle/>
          <a:p>
            <a:r>
              <a:rPr lang="en-US" altLang="zh-CN" dirty="0"/>
              <a:t>CWDM-1.25G-SFP-(1470-1610)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32656"/>
            <a:ext cx="4040188" cy="2034803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-243408"/>
            <a:ext cx="4041775" cy="639762"/>
          </a:xfrm>
        </p:spPr>
        <p:txBody>
          <a:bodyPr/>
          <a:lstStyle/>
          <a:p>
            <a:r>
              <a:rPr lang="en-US" altLang="zh-CN" dirty="0"/>
              <a:t>CWDM-10G-SFP+ -(1470-1610)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2656"/>
            <a:ext cx="4453732" cy="2610274"/>
          </a:xfrm>
        </p:spPr>
      </p:pic>
      <p:sp>
        <p:nvSpPr>
          <p:cNvPr id="11" name="文本占位符 6"/>
          <p:cNvSpPr txBox="1">
            <a:spLocks/>
          </p:cNvSpPr>
          <p:nvPr/>
        </p:nvSpPr>
        <p:spPr>
          <a:xfrm>
            <a:off x="170185" y="3293294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CWDM-10G-XFP-(1470-1610)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4213572"/>
            <a:ext cx="4499992" cy="24557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558161"/>
            <a:ext cx="3946146" cy="314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35496" y="-243408"/>
            <a:ext cx="4040188" cy="639762"/>
          </a:xfrm>
        </p:spPr>
        <p:txBody>
          <a:bodyPr/>
          <a:lstStyle/>
          <a:p>
            <a:r>
              <a:rPr lang="en-US" altLang="zh-CN" dirty="0"/>
              <a:t>SFP-T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" y="332656"/>
            <a:ext cx="4040188" cy="2604588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-243408"/>
            <a:ext cx="4041775" cy="639762"/>
          </a:xfrm>
        </p:spPr>
        <p:txBody>
          <a:bodyPr/>
          <a:lstStyle/>
          <a:p>
            <a:r>
              <a:rPr lang="en-US" altLang="zh-CN" dirty="0"/>
              <a:t>GBIC-T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32656"/>
            <a:ext cx="3887415" cy="2664295"/>
          </a:xfrm>
        </p:spPr>
      </p:pic>
      <p:sp>
        <p:nvSpPr>
          <p:cNvPr id="11" name="文本占位符 6"/>
          <p:cNvSpPr txBox="1">
            <a:spLocks/>
          </p:cNvSpPr>
          <p:nvPr/>
        </p:nvSpPr>
        <p:spPr>
          <a:xfrm>
            <a:off x="2267744" y="3284984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         GBIC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71" y="3924746"/>
            <a:ext cx="6477000" cy="28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22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跳线（尾纤）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FC-LC-SM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20888"/>
            <a:ext cx="4148426" cy="3456384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FC-LC-MM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492473"/>
            <a:ext cx="4041775" cy="3316092"/>
          </a:xfrm>
        </p:spPr>
      </p:pic>
    </p:spTree>
    <p:extLst>
      <p:ext uri="{BB962C8B-B14F-4D97-AF65-F5344CB8AC3E}">
        <p14:creationId xmlns:p14="http://schemas.microsoft.com/office/powerpoint/2010/main" val="149995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SC-LC-SM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37485"/>
            <a:ext cx="4040188" cy="3626068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SC-LC-MM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48880"/>
            <a:ext cx="4104456" cy="3600400"/>
          </a:xfrm>
        </p:spPr>
      </p:pic>
    </p:spTree>
    <p:extLst>
      <p:ext uri="{BB962C8B-B14F-4D97-AF65-F5344CB8AC3E}">
        <p14:creationId xmlns:p14="http://schemas.microsoft.com/office/powerpoint/2010/main" val="3437434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LC-LC-SM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8"/>
            <a:ext cx="3960440" cy="336579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LC-LC-MM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780928"/>
            <a:ext cx="4026477" cy="3240360"/>
          </a:xfrm>
        </p:spPr>
      </p:pic>
    </p:spTree>
    <p:extLst>
      <p:ext uri="{BB962C8B-B14F-4D97-AF65-F5344CB8AC3E}">
        <p14:creationId xmlns:p14="http://schemas.microsoft.com/office/powerpoint/2010/main" val="44716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FC-SC-SM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204864"/>
            <a:ext cx="4040188" cy="3384376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FC-SC-MM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162" y="2726531"/>
            <a:ext cx="2857500" cy="2847975"/>
          </a:xfrm>
        </p:spPr>
      </p:pic>
    </p:spTree>
    <p:extLst>
      <p:ext uri="{BB962C8B-B14F-4D97-AF65-F5344CB8AC3E}">
        <p14:creationId xmlns:p14="http://schemas.microsoft.com/office/powerpoint/2010/main" val="326406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FC-FC-SM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15574"/>
            <a:ext cx="4040188" cy="3469889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FC-FC-MM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06561"/>
            <a:ext cx="4041775" cy="3087916"/>
          </a:xfrm>
        </p:spPr>
      </p:pic>
    </p:spTree>
    <p:extLst>
      <p:ext uri="{BB962C8B-B14F-4D97-AF65-F5344CB8AC3E}">
        <p14:creationId xmlns:p14="http://schemas.microsoft.com/office/powerpoint/2010/main" val="792431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SC-SC-SM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" y="2855119"/>
            <a:ext cx="2952750" cy="259080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SC-SC-MM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04744"/>
            <a:ext cx="4041775" cy="3891549"/>
          </a:xfrm>
        </p:spPr>
      </p:pic>
    </p:spTree>
    <p:extLst>
      <p:ext uri="{BB962C8B-B14F-4D97-AF65-F5344CB8AC3E}">
        <p14:creationId xmlns:p14="http://schemas.microsoft.com/office/powerpoint/2010/main" val="139884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SC/APC-FC-SM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636912"/>
            <a:ext cx="4104456" cy="3078342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SC/APC-SC/APC-SM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634853"/>
            <a:ext cx="4041775" cy="3031331"/>
          </a:xfrm>
        </p:spPr>
      </p:pic>
    </p:spTree>
    <p:extLst>
      <p:ext uri="{BB962C8B-B14F-4D97-AF65-F5344CB8AC3E}">
        <p14:creationId xmlns:p14="http://schemas.microsoft.com/office/powerpoint/2010/main" val="2240681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FC/APC-SC/APC-SM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1" y="2276872"/>
            <a:ext cx="4201879" cy="3744416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FC/APC-LC-SM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250143"/>
            <a:ext cx="4041775" cy="3800751"/>
          </a:xfrm>
        </p:spPr>
      </p:pic>
    </p:spTree>
    <p:extLst>
      <p:ext uri="{BB962C8B-B14F-4D97-AF65-F5344CB8AC3E}">
        <p14:creationId xmlns:p14="http://schemas.microsoft.com/office/powerpoint/2010/main" val="387692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66936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1800" dirty="0"/>
              <a:t>一</a:t>
            </a:r>
            <a:r>
              <a:rPr lang="en-US" altLang="zh-CN" sz="1800" dirty="0"/>
              <a:t>. </a:t>
            </a:r>
            <a:r>
              <a:rPr lang="zh-CN" altLang="en-US" sz="1800" dirty="0"/>
              <a:t>模块的距离（公里数）一般有以下几种：</a:t>
            </a:r>
            <a:endParaRPr lang="en-US" altLang="zh-CN" sz="1800" dirty="0"/>
          </a:p>
          <a:p>
            <a:r>
              <a:rPr lang="en-US" altLang="zh-CN" sz="1800" dirty="0">
                <a:solidFill>
                  <a:srgbClr val="FF0000"/>
                </a:solidFill>
              </a:rPr>
              <a:t>300M(</a:t>
            </a:r>
            <a:r>
              <a:rPr lang="zh-CN" altLang="en-US" sz="1800" dirty="0">
                <a:solidFill>
                  <a:srgbClr val="FF0000"/>
                </a:solidFill>
              </a:rPr>
              <a:t>短距</a:t>
            </a:r>
            <a:r>
              <a:rPr lang="en-US" altLang="zh-CN" sz="1800" dirty="0">
                <a:solidFill>
                  <a:srgbClr val="FF0000"/>
                </a:solidFill>
              </a:rPr>
              <a:t>)/500M </a:t>
            </a:r>
            <a:r>
              <a:rPr lang="en-US" altLang="zh-CN" sz="1800" dirty="0"/>
              <a:t>  10KM  20KM     40KM   60KM    70KM     80KM     100KM     120KM</a:t>
            </a:r>
          </a:p>
          <a:p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</a:rPr>
              <a:t>10G</a:t>
            </a:r>
            <a:r>
              <a:rPr lang="zh-CN" altLang="en-US" sz="1800" dirty="0">
                <a:solidFill>
                  <a:srgbClr val="FF0000"/>
                </a:solidFill>
              </a:rPr>
              <a:t>模块中</a:t>
            </a:r>
            <a:r>
              <a:rPr lang="en-US" altLang="zh-CN" sz="1800" dirty="0">
                <a:solidFill>
                  <a:srgbClr val="FF0000"/>
                </a:solidFill>
              </a:rPr>
              <a:t>SR/LR/ER/ZR</a:t>
            </a:r>
            <a:r>
              <a:rPr lang="zh-CN" altLang="en-US" sz="1800" dirty="0">
                <a:solidFill>
                  <a:srgbClr val="FF0000"/>
                </a:solidFill>
              </a:rPr>
              <a:t>分别表示：</a:t>
            </a:r>
            <a:r>
              <a:rPr lang="en-US" altLang="zh-CN" sz="1800" dirty="0">
                <a:solidFill>
                  <a:srgbClr val="FF0000"/>
                </a:solidFill>
              </a:rPr>
              <a:t>300M/10KM/40KM/80KM</a:t>
            </a:r>
          </a:p>
          <a:p>
            <a:r>
              <a:rPr lang="zh-CN" altLang="en-US" sz="1800" dirty="0">
                <a:solidFill>
                  <a:srgbClr val="FF0000"/>
                </a:solidFill>
              </a:rPr>
              <a:t>在</a:t>
            </a:r>
            <a:r>
              <a:rPr lang="en-US" altLang="zh-CN" sz="1800" dirty="0">
                <a:solidFill>
                  <a:srgbClr val="FF0000"/>
                </a:solidFill>
              </a:rPr>
              <a:t>1.25G</a:t>
            </a:r>
            <a:r>
              <a:rPr lang="zh-CN" altLang="en-US" sz="1800" dirty="0">
                <a:solidFill>
                  <a:srgbClr val="FF0000"/>
                </a:solidFill>
              </a:rPr>
              <a:t>模块中</a:t>
            </a:r>
            <a:r>
              <a:rPr lang="en-US" altLang="zh-CN" sz="1800" dirty="0">
                <a:solidFill>
                  <a:srgbClr val="FF0000"/>
                </a:solidFill>
              </a:rPr>
              <a:t>SX/LX/EX/ZX</a:t>
            </a:r>
            <a:r>
              <a:rPr lang="zh-CN" altLang="en-US" sz="1800" dirty="0">
                <a:solidFill>
                  <a:srgbClr val="FF0000"/>
                </a:solidFill>
              </a:rPr>
              <a:t>分别表示：</a:t>
            </a:r>
            <a:r>
              <a:rPr lang="en-US" altLang="zh-CN" sz="1800" dirty="0">
                <a:solidFill>
                  <a:srgbClr val="FF0000"/>
                </a:solidFill>
              </a:rPr>
              <a:t>300M/10KM/40KM/80KM</a:t>
            </a:r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zh-CN" altLang="en-US" sz="1800" dirty="0"/>
              <a:t>二</a:t>
            </a:r>
            <a:r>
              <a:rPr lang="en-US" altLang="zh-CN" sz="1800" dirty="0"/>
              <a:t>. </a:t>
            </a:r>
            <a:r>
              <a:rPr lang="zh-CN" altLang="en-US" sz="1800" dirty="0"/>
              <a:t>模块的波长：</a:t>
            </a:r>
            <a:endParaRPr lang="en-US" altLang="zh-CN" sz="1800" dirty="0"/>
          </a:p>
          <a:p>
            <a:r>
              <a:rPr lang="en-US" altLang="zh-CN" sz="1800" dirty="0"/>
              <a:t>1.</a:t>
            </a:r>
            <a:r>
              <a:rPr lang="zh-CN" altLang="en-US" sz="1800" dirty="0"/>
              <a:t>普通模块</a:t>
            </a:r>
            <a:endParaRPr lang="en-US" altLang="zh-CN" sz="1800" dirty="0"/>
          </a:p>
          <a:p>
            <a:r>
              <a:rPr lang="en-US" altLang="zh-CN" sz="1800" dirty="0"/>
              <a:t>    850 1310 1550  </a:t>
            </a:r>
          </a:p>
          <a:p>
            <a:r>
              <a:rPr lang="en-US" altLang="zh-CN" sz="1800" dirty="0"/>
              <a:t>2. </a:t>
            </a:r>
            <a:r>
              <a:rPr lang="zh-CN" altLang="en-US" sz="1800" dirty="0"/>
              <a:t>单芯模块</a:t>
            </a:r>
            <a:endParaRPr lang="en-US" altLang="zh-CN" sz="1800" dirty="0"/>
          </a:p>
          <a:p>
            <a:r>
              <a:rPr lang="en-US" altLang="zh-CN" sz="1800" dirty="0"/>
              <a:t>    1310 1550   1490 1270 1330</a:t>
            </a:r>
          </a:p>
          <a:p>
            <a:r>
              <a:rPr lang="en-US" altLang="zh-CN" sz="1800" dirty="0"/>
              <a:t>3. </a:t>
            </a:r>
            <a:r>
              <a:rPr lang="zh-CN" altLang="en-US" sz="1800" dirty="0"/>
              <a:t>粗波分模块（</a:t>
            </a:r>
            <a:r>
              <a:rPr lang="en-US" altLang="zh-CN" sz="1800" dirty="0"/>
              <a:t>CWDM)</a:t>
            </a:r>
          </a:p>
          <a:p>
            <a:r>
              <a:rPr lang="en-US" altLang="zh-CN" sz="1800" dirty="0"/>
              <a:t>     1470 1490 1510 1530 1550 1570 1590 1610</a:t>
            </a:r>
          </a:p>
          <a:p>
            <a:r>
              <a:rPr lang="en-US" altLang="zh-CN" sz="1800" dirty="0"/>
              <a:t>4. </a:t>
            </a:r>
            <a:r>
              <a:rPr lang="zh-CN" altLang="en-US" sz="1800" dirty="0"/>
              <a:t>密波模块</a:t>
            </a:r>
            <a:r>
              <a:rPr lang="en-US" altLang="zh-CN" sz="1800" dirty="0"/>
              <a:t>(DWDM)</a:t>
            </a:r>
          </a:p>
          <a:p>
            <a:r>
              <a:rPr lang="en-US" altLang="zh-CN" sz="1800" dirty="0"/>
              <a:t>    CH 21 –CH59</a:t>
            </a:r>
          </a:p>
          <a:p>
            <a:endParaRPr lang="en-US" altLang="zh-CN" sz="1800" dirty="0"/>
          </a:p>
          <a:p>
            <a:r>
              <a:rPr lang="zh-CN" altLang="en-US" sz="1800" dirty="0"/>
              <a:t>三</a:t>
            </a:r>
            <a:r>
              <a:rPr lang="en-US" altLang="zh-CN" sz="1800" dirty="0"/>
              <a:t>. </a:t>
            </a:r>
            <a:r>
              <a:rPr lang="zh-CN" altLang="en-US" sz="1800" dirty="0"/>
              <a:t>模块的灵敏度</a:t>
            </a:r>
            <a:endParaRPr lang="en-US" altLang="zh-CN" sz="1800" dirty="0"/>
          </a:p>
          <a:p>
            <a:r>
              <a:rPr lang="en-US" altLang="zh-CN" sz="1800" dirty="0"/>
              <a:t>            </a:t>
            </a:r>
            <a:r>
              <a:rPr lang="zh-CN" altLang="en-US" sz="1800" dirty="0"/>
              <a:t>距离                      模块发光值   灵敏度                使用范围</a:t>
            </a:r>
            <a:endParaRPr lang="en-US" altLang="zh-CN" sz="1800" dirty="0"/>
          </a:p>
          <a:p>
            <a:r>
              <a:rPr lang="en-US" altLang="zh-CN" sz="1800" dirty="0"/>
              <a:t>    300M</a:t>
            </a:r>
            <a:r>
              <a:rPr lang="zh-CN" altLang="en-US" sz="1800" dirty="0"/>
              <a:t>（或</a:t>
            </a:r>
            <a:r>
              <a:rPr lang="en-US" altLang="zh-CN" sz="1800" dirty="0"/>
              <a:t>500M</a:t>
            </a:r>
            <a:r>
              <a:rPr lang="zh-CN" altLang="en-US" sz="1800" dirty="0"/>
              <a:t>）      （</a:t>
            </a:r>
            <a:r>
              <a:rPr lang="en-US" altLang="zh-CN" sz="1800" dirty="0"/>
              <a:t>0</a:t>
            </a:r>
            <a:r>
              <a:rPr lang="zh-CN" altLang="en-US" sz="1800" dirty="0"/>
              <a:t>，</a:t>
            </a:r>
            <a:r>
              <a:rPr lang="en-US" altLang="zh-CN" sz="1800" dirty="0"/>
              <a:t>-4</a:t>
            </a:r>
            <a:r>
              <a:rPr lang="zh-CN" altLang="en-US" sz="1800" dirty="0"/>
              <a:t>）  （</a:t>
            </a:r>
            <a:r>
              <a:rPr lang="en-US" altLang="zh-CN" sz="1800" dirty="0"/>
              <a:t>-2</a:t>
            </a:r>
            <a:r>
              <a:rPr lang="zh-CN" altLang="en-US" sz="1800" dirty="0"/>
              <a:t>，</a:t>
            </a:r>
            <a:r>
              <a:rPr lang="en-US" altLang="zh-CN" sz="1800" dirty="0"/>
              <a:t>-14</a:t>
            </a:r>
            <a:r>
              <a:rPr lang="zh-CN" altLang="en-US" sz="1800" dirty="0"/>
              <a:t>）       （</a:t>
            </a:r>
            <a:r>
              <a:rPr lang="en-US" altLang="zh-CN" sz="1800" dirty="0"/>
              <a:t>-2</a:t>
            </a:r>
            <a:r>
              <a:rPr lang="zh-CN" altLang="en-US" sz="1800" dirty="0"/>
              <a:t>，</a:t>
            </a:r>
            <a:r>
              <a:rPr lang="en-US" altLang="zh-CN" sz="1800" dirty="0"/>
              <a:t>-8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      10KM/20KM/               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，</a:t>
            </a:r>
            <a:r>
              <a:rPr lang="en-US" altLang="zh-CN" sz="1800" dirty="0"/>
              <a:t>-4</a:t>
            </a:r>
            <a:r>
              <a:rPr lang="zh-CN" altLang="en-US" sz="1800" dirty="0"/>
              <a:t>）</a:t>
            </a:r>
            <a:r>
              <a:rPr lang="en-US" altLang="zh-CN" sz="1800" dirty="0"/>
              <a:t> </a:t>
            </a:r>
            <a:r>
              <a:rPr lang="zh-CN" altLang="en-US" sz="1800" dirty="0"/>
              <a:t>（</a:t>
            </a:r>
            <a:r>
              <a:rPr lang="en-US" altLang="zh-CN" sz="1800" dirty="0"/>
              <a:t>-2</a:t>
            </a:r>
            <a:r>
              <a:rPr lang="zh-CN" altLang="en-US" sz="1800" dirty="0"/>
              <a:t>，</a:t>
            </a:r>
            <a:r>
              <a:rPr lang="en-US" altLang="zh-CN" sz="1800" dirty="0"/>
              <a:t>-16</a:t>
            </a:r>
            <a:r>
              <a:rPr lang="zh-CN" altLang="en-US" sz="1800" dirty="0"/>
              <a:t>）        （</a:t>
            </a:r>
            <a:r>
              <a:rPr lang="en-US" altLang="zh-CN" sz="1800" dirty="0"/>
              <a:t>-2</a:t>
            </a:r>
            <a:r>
              <a:rPr lang="zh-CN" altLang="en-US" sz="1800" dirty="0"/>
              <a:t>，</a:t>
            </a:r>
            <a:r>
              <a:rPr lang="en-US" altLang="zh-CN" sz="1800" dirty="0"/>
              <a:t>-13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         40KM                          </a:t>
            </a:r>
            <a:r>
              <a:rPr lang="zh-CN" altLang="en-US" sz="1800" dirty="0"/>
              <a:t>（</a:t>
            </a:r>
            <a:r>
              <a:rPr lang="en-US" altLang="zh-CN" sz="1800" dirty="0"/>
              <a:t>0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）（</a:t>
            </a:r>
            <a:r>
              <a:rPr lang="en-US" altLang="zh-CN" sz="1800" dirty="0"/>
              <a:t>-1</a:t>
            </a:r>
            <a:r>
              <a:rPr lang="zh-CN" altLang="en-US" sz="1800" dirty="0"/>
              <a:t>，</a:t>
            </a:r>
            <a:r>
              <a:rPr lang="en-US" altLang="zh-CN" sz="1800" dirty="0"/>
              <a:t>-16</a:t>
            </a:r>
            <a:r>
              <a:rPr lang="zh-CN" altLang="en-US" sz="1800" dirty="0"/>
              <a:t>）     </a:t>
            </a:r>
            <a:r>
              <a:rPr lang="en-US" altLang="zh-CN" sz="1800" dirty="0"/>
              <a:t>  </a:t>
            </a:r>
            <a:r>
              <a:rPr lang="zh-CN" altLang="en-US" sz="1800" dirty="0"/>
              <a:t>（</a:t>
            </a:r>
            <a:r>
              <a:rPr lang="en-US" altLang="zh-CN" sz="1800" dirty="0"/>
              <a:t>-3</a:t>
            </a:r>
            <a:r>
              <a:rPr lang="zh-CN" altLang="en-US" sz="1800" dirty="0"/>
              <a:t>，</a:t>
            </a:r>
            <a:r>
              <a:rPr lang="en-US" altLang="zh-CN" sz="1800" dirty="0"/>
              <a:t>-13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         60KM                         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）（</a:t>
            </a:r>
            <a:r>
              <a:rPr lang="en-US" altLang="zh-CN" sz="1800" dirty="0"/>
              <a:t>-1</a:t>
            </a:r>
            <a:r>
              <a:rPr lang="zh-CN" altLang="en-US" sz="1800" dirty="0"/>
              <a:t>，</a:t>
            </a:r>
            <a:r>
              <a:rPr lang="en-US" altLang="zh-CN" sz="1800" dirty="0"/>
              <a:t>-24</a:t>
            </a:r>
            <a:r>
              <a:rPr lang="zh-CN" altLang="en-US" sz="1800" dirty="0"/>
              <a:t>）     </a:t>
            </a:r>
            <a:r>
              <a:rPr lang="en-US" altLang="zh-CN" sz="1800" dirty="0"/>
              <a:t>  </a:t>
            </a:r>
            <a:r>
              <a:rPr lang="zh-CN" altLang="en-US" sz="1800" dirty="0"/>
              <a:t> （</a:t>
            </a:r>
            <a:r>
              <a:rPr lang="en-US" altLang="zh-CN" sz="1800" dirty="0"/>
              <a:t>-3</a:t>
            </a:r>
            <a:r>
              <a:rPr lang="zh-CN" altLang="en-US" sz="1800" dirty="0"/>
              <a:t>，</a:t>
            </a:r>
            <a:r>
              <a:rPr lang="en-US" altLang="zh-CN" sz="1800" dirty="0"/>
              <a:t>-18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          80KM                       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）（</a:t>
            </a:r>
            <a:r>
              <a:rPr lang="en-US" altLang="zh-CN" sz="1800" dirty="0"/>
              <a:t>-5</a:t>
            </a:r>
            <a:r>
              <a:rPr lang="zh-CN" altLang="en-US" sz="1800" dirty="0"/>
              <a:t>，</a:t>
            </a:r>
            <a:r>
              <a:rPr lang="en-US" altLang="zh-CN" sz="1800" dirty="0"/>
              <a:t>-26</a:t>
            </a:r>
            <a:r>
              <a:rPr lang="zh-CN" altLang="en-US" sz="1800" dirty="0"/>
              <a:t>）     </a:t>
            </a:r>
            <a:r>
              <a:rPr lang="en-US" altLang="zh-CN" sz="1800" dirty="0"/>
              <a:t>  </a:t>
            </a:r>
            <a:r>
              <a:rPr lang="zh-CN" altLang="en-US" sz="1800" dirty="0"/>
              <a:t> （</a:t>
            </a:r>
            <a:r>
              <a:rPr lang="en-US" altLang="zh-CN" sz="1800" dirty="0"/>
              <a:t>-7</a:t>
            </a:r>
            <a:r>
              <a:rPr lang="zh-CN" altLang="en-US" sz="1800" dirty="0"/>
              <a:t>，</a:t>
            </a:r>
            <a:r>
              <a:rPr lang="en-US" altLang="zh-CN" sz="1800" dirty="0"/>
              <a:t>-22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en-US" altLang="zh-CN" sz="1800" dirty="0"/>
              <a:t>        120KM                         </a:t>
            </a:r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，</a:t>
            </a:r>
            <a:r>
              <a:rPr lang="en-US" altLang="zh-CN" sz="1800" dirty="0"/>
              <a:t>3</a:t>
            </a:r>
            <a:r>
              <a:rPr lang="zh-CN" altLang="en-US" sz="1800" dirty="0"/>
              <a:t>）（</a:t>
            </a:r>
            <a:r>
              <a:rPr lang="en-US" altLang="zh-CN" sz="1800" dirty="0"/>
              <a:t>-5</a:t>
            </a:r>
            <a:r>
              <a:rPr lang="zh-CN" altLang="en-US" sz="1800" dirty="0"/>
              <a:t>，</a:t>
            </a:r>
            <a:r>
              <a:rPr lang="en-US" altLang="zh-CN" sz="1800" dirty="0"/>
              <a:t>-35</a:t>
            </a:r>
            <a:r>
              <a:rPr lang="zh-CN" altLang="en-US" sz="1800" dirty="0"/>
              <a:t>）        （</a:t>
            </a:r>
            <a:r>
              <a:rPr lang="en-US" altLang="zh-CN" sz="1800" dirty="0"/>
              <a:t>-7</a:t>
            </a:r>
            <a:r>
              <a:rPr lang="zh-CN" altLang="en-US" sz="1800" dirty="0"/>
              <a:t>，</a:t>
            </a:r>
            <a:r>
              <a:rPr lang="en-US" altLang="zh-CN" sz="1800" dirty="0"/>
              <a:t>-28</a:t>
            </a:r>
            <a:r>
              <a:rPr lang="zh-CN" altLang="en-US" sz="1800" dirty="0"/>
              <a:t>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25164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SC/APC-LC-SM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4176464" cy="4176464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FC/APC-FC/APC-SM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2430174"/>
            <a:ext cx="4041775" cy="3440690"/>
          </a:xfrm>
        </p:spPr>
      </p:pic>
    </p:spTree>
    <p:extLst>
      <p:ext uri="{BB962C8B-B14F-4D97-AF65-F5344CB8AC3E}">
        <p14:creationId xmlns:p14="http://schemas.microsoft.com/office/powerpoint/2010/main" val="114050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rm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注：模块的收光范围可以通过专业设备调试，以上只是标准值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endParaRPr lang="en-US" altLang="zh-CN" sz="1800" dirty="0"/>
          </a:p>
          <a:p>
            <a:r>
              <a:rPr lang="zh-CN" altLang="en-US" sz="1800" dirty="0"/>
              <a:t>四</a:t>
            </a:r>
            <a:r>
              <a:rPr lang="en-US" altLang="zh-CN" sz="1800" dirty="0"/>
              <a:t>. </a:t>
            </a:r>
            <a:r>
              <a:rPr lang="zh-CN" altLang="en-US" sz="1800" dirty="0"/>
              <a:t>模块接口的类型：</a:t>
            </a:r>
            <a:endParaRPr lang="en-US" altLang="zh-CN" sz="1800" dirty="0"/>
          </a:p>
          <a:p>
            <a:r>
              <a:rPr lang="en-US" altLang="zh-CN" sz="1800" dirty="0"/>
              <a:t>  </a:t>
            </a:r>
            <a:r>
              <a:rPr lang="zh-CN" altLang="en-US" sz="1800" dirty="0"/>
              <a:t>思科设备使用的：</a:t>
            </a:r>
            <a:r>
              <a:rPr lang="en-US" altLang="zh-CN" sz="1800" dirty="0"/>
              <a:t>GBIC  XENPAK  X2  </a:t>
            </a:r>
          </a:p>
          <a:p>
            <a:r>
              <a:rPr lang="en-US" altLang="zh-CN" sz="1800" dirty="0"/>
              <a:t>  </a:t>
            </a:r>
            <a:r>
              <a:rPr lang="zh-CN" altLang="en-US" sz="1800" dirty="0"/>
              <a:t>通用：</a:t>
            </a:r>
            <a:r>
              <a:rPr lang="en-US" altLang="zh-CN" sz="1800" dirty="0"/>
              <a:t>XFP  SFP  </a:t>
            </a:r>
            <a:r>
              <a:rPr lang="en-US" altLang="zh-CN" sz="1800" dirty="0" err="1"/>
              <a:t>SFP</a:t>
            </a:r>
            <a:r>
              <a:rPr lang="en-US" altLang="zh-CN" sz="1800" dirty="0"/>
              <a:t>+</a:t>
            </a:r>
          </a:p>
          <a:p>
            <a:r>
              <a:rPr lang="zh-CN" altLang="en-US" sz="1800" dirty="0"/>
              <a:t>五</a:t>
            </a:r>
            <a:r>
              <a:rPr lang="en-US" altLang="zh-CN" sz="1800" dirty="0"/>
              <a:t>. </a:t>
            </a:r>
            <a:r>
              <a:rPr lang="zh-CN" altLang="en-US" sz="1800" dirty="0"/>
              <a:t>模块的速率</a:t>
            </a:r>
            <a:endParaRPr lang="en-US" altLang="zh-CN" sz="1800" dirty="0"/>
          </a:p>
          <a:p>
            <a:r>
              <a:rPr lang="en-US" altLang="zh-CN" sz="1800" dirty="0"/>
              <a:t>      100M 155M  622M  1.25G  2.5G  10G  40G 100G</a:t>
            </a:r>
          </a:p>
          <a:p>
            <a:endParaRPr lang="en-US" altLang="zh-CN" sz="1800" dirty="0"/>
          </a:p>
          <a:p>
            <a:r>
              <a:rPr lang="zh-CN" altLang="en-US" sz="1800" dirty="0"/>
              <a:t>六</a:t>
            </a:r>
            <a:r>
              <a:rPr lang="en-US" altLang="zh-CN" sz="1800" dirty="0"/>
              <a:t>. </a:t>
            </a:r>
            <a:r>
              <a:rPr lang="zh-CN" altLang="en-US" sz="1800" dirty="0"/>
              <a:t>跳线（尾纤）的种类及样式：</a:t>
            </a:r>
            <a:endParaRPr lang="en-US" altLang="zh-CN" sz="1800" dirty="0"/>
          </a:p>
          <a:p>
            <a:r>
              <a:rPr lang="en-US" altLang="zh-CN" sz="1800" dirty="0"/>
              <a:t>1. </a:t>
            </a:r>
            <a:r>
              <a:rPr lang="zh-CN" altLang="en-US" sz="1800" dirty="0"/>
              <a:t>光纤接头  </a:t>
            </a:r>
            <a:endParaRPr lang="en-US" altLang="zh-CN" sz="1800" dirty="0"/>
          </a:p>
          <a:p>
            <a:r>
              <a:rPr lang="en-US" altLang="zh-CN" sz="1800" dirty="0"/>
              <a:t>FC</a:t>
            </a:r>
            <a:r>
              <a:rPr lang="zh-CN" altLang="en-US" sz="1800" dirty="0"/>
              <a:t>连接头一般电信网络采用，有一螺帽拧到适配器上，优点是牢靠、防灰尘，缺点是安装时间稍长。</a:t>
            </a:r>
            <a:endParaRPr lang="en-US" altLang="zh-CN" sz="1800" dirty="0"/>
          </a:p>
          <a:p>
            <a:r>
              <a:rPr lang="en-US" altLang="zh-CN" sz="1800" dirty="0"/>
              <a:t>LC</a:t>
            </a:r>
            <a:r>
              <a:rPr lang="zh-CN" altLang="en-US" sz="1800" dirty="0"/>
              <a:t>接头与</a:t>
            </a:r>
            <a:r>
              <a:rPr lang="en-US" altLang="zh-CN" sz="1800" dirty="0"/>
              <a:t>SC</a:t>
            </a:r>
            <a:r>
              <a:rPr lang="zh-CN" altLang="en-US" sz="1800" dirty="0"/>
              <a:t>接头形状相似，较</a:t>
            </a:r>
            <a:r>
              <a:rPr lang="en-US" altLang="zh-CN" sz="1800" dirty="0"/>
              <a:t>SC</a:t>
            </a:r>
            <a:r>
              <a:rPr lang="zh-CN" altLang="en-US" sz="1800" dirty="0"/>
              <a:t>接头小一些，优点是节省空间</a:t>
            </a:r>
            <a:endParaRPr lang="en-US" altLang="zh-CN" sz="1800" dirty="0"/>
          </a:p>
          <a:p>
            <a:r>
              <a:rPr lang="en-US" altLang="zh-CN" sz="1800" dirty="0"/>
              <a:t>SC</a:t>
            </a:r>
            <a:r>
              <a:rPr lang="zh-CN" altLang="en-US" sz="1800" dirty="0"/>
              <a:t>连接头直接插拔，使用很方便，缺点是容易掉出来</a:t>
            </a:r>
            <a:br>
              <a:rPr lang="en-US" sz="1800" dirty="0"/>
            </a:br>
            <a:r>
              <a:rPr lang="en-US" sz="1800" dirty="0"/>
              <a:t>ST</a:t>
            </a:r>
            <a:r>
              <a:rPr lang="zh-CN" altLang="en-US" sz="1800" dirty="0"/>
              <a:t>头插入后旋转半周有一卡口固定，缺点是容易折</a:t>
            </a:r>
          </a:p>
          <a:p>
            <a:pPr>
              <a:buNone/>
            </a:pPr>
            <a:endParaRPr lang="en-US" altLang="zh-CN" sz="1800" dirty="0"/>
          </a:p>
          <a:p>
            <a:r>
              <a:rPr lang="en-US" altLang="zh-CN" sz="1800" dirty="0"/>
              <a:t>UPC </a:t>
            </a:r>
            <a:r>
              <a:rPr lang="zh-CN" altLang="en-US" sz="1800" dirty="0"/>
              <a:t>微球面研磨抛光  ：常用于电信行业</a:t>
            </a:r>
            <a:endParaRPr lang="en-US" altLang="zh-CN" sz="1800" dirty="0"/>
          </a:p>
          <a:p>
            <a:r>
              <a:rPr lang="en-US" altLang="zh-CN" sz="1800" dirty="0"/>
              <a:t>APC </a:t>
            </a:r>
            <a:r>
              <a:rPr lang="zh-CN" altLang="en-US" sz="1800" dirty="0"/>
              <a:t>呈</a:t>
            </a:r>
            <a:r>
              <a:rPr lang="en-US" altLang="zh-CN" sz="1800" dirty="0"/>
              <a:t>8</a:t>
            </a:r>
            <a:r>
              <a:rPr lang="zh-CN" altLang="en-US" sz="1800" dirty="0"/>
              <a:t>度角并做微球面研磨抛光 ：常用于广电等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1674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741368"/>
          </a:xfrm>
        </p:spPr>
        <p:txBody>
          <a:bodyPr>
            <a:normAutofit/>
          </a:bodyPr>
          <a:lstStyle/>
          <a:p>
            <a:endParaRPr lang="en-US" altLang="zh-CN" sz="1900" dirty="0"/>
          </a:p>
          <a:p>
            <a:r>
              <a:rPr lang="en-US" altLang="zh-CN" sz="1900" dirty="0"/>
              <a:t>2.</a:t>
            </a:r>
            <a:r>
              <a:rPr lang="zh-CN" altLang="en-US" sz="1900" dirty="0"/>
              <a:t> 光纤的种类：</a:t>
            </a:r>
            <a:endParaRPr lang="en-US" altLang="zh-CN" sz="1900" dirty="0"/>
          </a:p>
          <a:p>
            <a:r>
              <a:rPr lang="zh-CN" altLang="en-US" sz="1900" dirty="0"/>
              <a:t>单模光纤（浅黄色）</a:t>
            </a:r>
            <a:endParaRPr lang="en-US" altLang="zh-CN" sz="1900" dirty="0"/>
          </a:p>
          <a:p>
            <a:r>
              <a:rPr lang="zh-CN" altLang="en-US" sz="1900" dirty="0"/>
              <a:t>多模光纤（橘红色）</a:t>
            </a:r>
            <a:endParaRPr lang="en-US" altLang="zh-CN" sz="1900" dirty="0"/>
          </a:p>
          <a:p>
            <a:endParaRPr lang="en-US" altLang="zh-CN" sz="1900" dirty="0"/>
          </a:p>
          <a:p>
            <a:r>
              <a:rPr lang="en-US" altLang="zh-CN" sz="1900" dirty="0"/>
              <a:t>3. </a:t>
            </a:r>
            <a:r>
              <a:rPr lang="zh-CN" altLang="en-US" sz="1900" dirty="0"/>
              <a:t>光缆的类型：</a:t>
            </a:r>
            <a:endParaRPr lang="en-US" altLang="zh-CN" sz="1900" dirty="0"/>
          </a:p>
          <a:p>
            <a:pPr marL="0" indent="0">
              <a:buNone/>
            </a:pPr>
            <a:r>
              <a:rPr lang="en-US" altLang="zh-CN" sz="2000" dirty="0"/>
              <a:t>G.655</a:t>
            </a:r>
            <a:r>
              <a:rPr lang="zh-CN" altLang="en-US" sz="2000" dirty="0"/>
              <a:t>光纤：（</a:t>
            </a:r>
            <a:r>
              <a:rPr lang="en-US" altLang="zh-CN" sz="2000" dirty="0"/>
              <a:t>G.653</a:t>
            </a:r>
            <a:r>
              <a:rPr lang="zh-CN" altLang="en-US" sz="2000" dirty="0"/>
              <a:t>光纤改进版）</a:t>
            </a:r>
            <a:br>
              <a:rPr lang="zh-CN" altLang="en-US" sz="2000" dirty="0"/>
            </a:br>
            <a:r>
              <a:rPr lang="zh-CN" altLang="en-US" sz="2000" dirty="0"/>
              <a:t>将零色散点移位到</a:t>
            </a:r>
            <a:r>
              <a:rPr lang="en-US" altLang="zh-CN" sz="2000" dirty="0"/>
              <a:t>1550</a:t>
            </a:r>
            <a:r>
              <a:rPr lang="zh-CN" altLang="en-US" sz="2000" dirty="0"/>
              <a:t>附近，而不是象</a:t>
            </a:r>
            <a:r>
              <a:rPr lang="en-US" altLang="zh-CN" sz="2000" dirty="0"/>
              <a:t>G.653</a:t>
            </a:r>
            <a:r>
              <a:rPr lang="zh-CN" altLang="en-US" sz="2000" dirty="0"/>
              <a:t>一样移位到</a:t>
            </a:r>
            <a:r>
              <a:rPr lang="en-US" altLang="zh-CN" sz="2000" dirty="0"/>
              <a:t>1550</a:t>
            </a:r>
            <a:r>
              <a:rPr lang="zh-CN" altLang="en-US" sz="2000" dirty="0"/>
              <a:t>上，消除了</a:t>
            </a:r>
            <a:r>
              <a:rPr lang="zh-CN" altLang="en-US" sz="2000" dirty="0">
                <a:hlinkClick r:id="rId2"/>
              </a:rPr>
              <a:t>四波混频</a:t>
            </a:r>
            <a:r>
              <a:rPr lang="zh-CN" altLang="en-US" sz="2000" dirty="0"/>
              <a:t>，适用于</a:t>
            </a:r>
            <a:r>
              <a:rPr lang="en-US" altLang="zh-CN" sz="2000" dirty="0"/>
              <a:t>WDM</a:t>
            </a:r>
            <a:r>
              <a:rPr lang="zh-CN" altLang="en-US" sz="2000" dirty="0"/>
              <a:t>系统。</a:t>
            </a:r>
            <a:endParaRPr lang="en-US" altLang="zh-CN" sz="1900" dirty="0"/>
          </a:p>
          <a:p>
            <a:endParaRPr lang="en-US" altLang="zh-CN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dirty="0"/>
              <a:t>G.652 </a:t>
            </a:r>
            <a:r>
              <a:rPr lang="zh-CN" altLang="en-US" sz="1800" dirty="0"/>
              <a:t>光纤：目前应用最广泛的光纤，具有</a:t>
            </a:r>
            <a:r>
              <a:rPr lang="en-US" altLang="zh-CN" sz="1800" dirty="0"/>
              <a:t>1310nm</a:t>
            </a:r>
            <a:r>
              <a:rPr lang="zh-CN" altLang="en-US" sz="1800" dirty="0"/>
              <a:t>和</a:t>
            </a:r>
            <a:r>
              <a:rPr lang="en-US" altLang="zh-CN" sz="1800" dirty="0"/>
              <a:t>1550nm</a:t>
            </a:r>
            <a:r>
              <a:rPr lang="zh-CN" altLang="en-US" sz="1800" dirty="0"/>
              <a:t>两个窗口，</a:t>
            </a:r>
            <a:r>
              <a:rPr lang="en-US" altLang="zh-CN" sz="1800" dirty="0"/>
              <a:t>1310nm</a:t>
            </a:r>
            <a:r>
              <a:rPr lang="zh-CN" altLang="en-US" sz="1800" dirty="0"/>
              <a:t>处色散小但衰耗大，</a:t>
            </a:r>
            <a:r>
              <a:rPr lang="en-US" altLang="zh-CN" sz="1800" dirty="0"/>
              <a:t>1550nm</a:t>
            </a:r>
            <a:r>
              <a:rPr lang="zh-CN" altLang="en-US" sz="1800" dirty="0"/>
              <a:t>处衰耗小但色散大。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86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4. </a:t>
            </a:r>
            <a:r>
              <a:rPr lang="zh-CN" altLang="en-US" sz="1800" dirty="0"/>
              <a:t>公司常用跳线种类：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SC-LC-SM</a:t>
            </a:r>
          </a:p>
          <a:p>
            <a:pPr>
              <a:buNone/>
            </a:pPr>
            <a:r>
              <a:rPr lang="en-US" altLang="zh-CN" sz="1800" dirty="0"/>
              <a:t>     FC-LC-SM</a:t>
            </a:r>
          </a:p>
          <a:p>
            <a:pPr>
              <a:buNone/>
            </a:pPr>
            <a:r>
              <a:rPr lang="en-US" altLang="zh-CN" sz="1800" dirty="0"/>
              <a:t>     FC-FC-SM</a:t>
            </a:r>
          </a:p>
          <a:p>
            <a:pPr>
              <a:buNone/>
            </a:pPr>
            <a:r>
              <a:rPr lang="en-US" altLang="zh-CN" sz="1800" dirty="0"/>
              <a:t>     LC-LC-SM</a:t>
            </a:r>
          </a:p>
          <a:p>
            <a:pPr>
              <a:buNone/>
            </a:pPr>
            <a:r>
              <a:rPr lang="en-US" altLang="zh-CN" sz="1800" dirty="0"/>
              <a:t>     LC-LC-MM</a:t>
            </a:r>
          </a:p>
          <a:p>
            <a:r>
              <a:rPr lang="en-US" altLang="zh-CN" sz="1800" dirty="0"/>
              <a:t>5. 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互联之间丢包，可能存在的原因：</a:t>
            </a:r>
            <a:endParaRPr lang="en-US" altLang="zh-CN" sz="1800" dirty="0"/>
          </a:p>
          <a:p>
            <a:r>
              <a:rPr lang="zh-CN" altLang="en-US" sz="1800" dirty="0"/>
              <a:t>光缆衰减大、跳线故障、光缆跳接点故障、模块故障、设备故障、流量超限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/>
              <a:t>6. </a:t>
            </a:r>
            <a:r>
              <a:rPr lang="zh-CN" altLang="en-US" sz="1800" dirty="0"/>
              <a:t>问题讨论：</a:t>
            </a:r>
            <a:endParaRPr lang="en-US" altLang="zh-CN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1</a:t>
            </a:r>
            <a:r>
              <a:rPr lang="zh-CN" altLang="en-US" sz="1800" dirty="0"/>
              <a:t>）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之间有</a:t>
            </a:r>
            <a:r>
              <a:rPr lang="en-US" altLang="zh-CN" sz="1800" dirty="0"/>
              <a:t>2</a:t>
            </a:r>
            <a:r>
              <a:rPr lang="zh-CN" altLang="en-US" sz="1800" dirty="0"/>
              <a:t>芯光缆，全长</a:t>
            </a:r>
            <a:r>
              <a:rPr lang="en-US" altLang="zh-CN" sz="1800" dirty="0"/>
              <a:t>25KM</a:t>
            </a:r>
            <a:r>
              <a:rPr lang="zh-CN" altLang="en-US" sz="1800" dirty="0"/>
              <a:t>，衰减正常，</a:t>
            </a:r>
            <a:r>
              <a:rPr lang="en-US" altLang="zh-CN" sz="1800" dirty="0"/>
              <a:t>A</a:t>
            </a:r>
            <a:r>
              <a:rPr lang="zh-CN" altLang="en-US" sz="1800" dirty="0"/>
              <a:t>端使用双芯千兆</a:t>
            </a:r>
            <a:r>
              <a:rPr lang="en-US" altLang="zh-CN" sz="1800" dirty="0"/>
              <a:t>1310 40KM</a:t>
            </a:r>
            <a:r>
              <a:rPr lang="zh-CN" altLang="en-US" sz="1800" dirty="0"/>
              <a:t>模块，</a:t>
            </a:r>
            <a:r>
              <a:rPr lang="en-US" altLang="zh-CN" sz="1800" dirty="0"/>
              <a:t>B</a:t>
            </a:r>
            <a:r>
              <a:rPr lang="zh-CN" altLang="en-US" sz="1800" dirty="0"/>
              <a:t>端使用双芯千兆</a:t>
            </a:r>
            <a:r>
              <a:rPr lang="en-US" altLang="zh-CN" sz="1800" dirty="0"/>
              <a:t>1550 70KM </a:t>
            </a:r>
            <a:r>
              <a:rPr lang="zh-CN" altLang="en-US" sz="1800" dirty="0"/>
              <a:t>模块，可以正常通信吗？</a:t>
            </a:r>
            <a:endParaRPr lang="en-US" altLang="zh-CN" sz="1800" dirty="0"/>
          </a:p>
          <a:p>
            <a:r>
              <a:rPr lang="zh-CN" altLang="en-US" sz="1800" dirty="0"/>
              <a:t>（</a:t>
            </a:r>
            <a:r>
              <a:rPr lang="en-US" altLang="zh-CN" sz="1800" dirty="0"/>
              <a:t>2</a:t>
            </a:r>
            <a:r>
              <a:rPr lang="zh-CN" altLang="en-US" sz="1800" dirty="0"/>
              <a:t>）</a:t>
            </a:r>
            <a:r>
              <a:rPr lang="en-US" altLang="zh-CN" sz="1800" dirty="0"/>
              <a:t>A</a:t>
            </a:r>
            <a:r>
              <a:rPr lang="zh-CN" altLang="en-US" sz="1800" dirty="0"/>
              <a:t>、</a:t>
            </a:r>
            <a:r>
              <a:rPr lang="en-US" altLang="zh-CN" sz="1800" dirty="0"/>
              <a:t>B</a:t>
            </a:r>
            <a:r>
              <a:rPr lang="zh-CN" altLang="en-US" sz="1800" dirty="0"/>
              <a:t>之间有</a:t>
            </a:r>
            <a:r>
              <a:rPr lang="en-US" altLang="zh-CN" sz="1800" dirty="0"/>
              <a:t>2</a:t>
            </a:r>
            <a:r>
              <a:rPr lang="zh-CN" altLang="en-US" sz="1800" dirty="0"/>
              <a:t>芯光缆，全长</a:t>
            </a:r>
            <a:r>
              <a:rPr lang="en-US" altLang="zh-CN" sz="1800" dirty="0"/>
              <a:t>40KM</a:t>
            </a:r>
            <a:r>
              <a:rPr lang="zh-CN" altLang="en-US" sz="1800" dirty="0"/>
              <a:t>，衰减正常，</a:t>
            </a:r>
            <a:r>
              <a:rPr lang="en-US" altLang="zh-CN" sz="1800" dirty="0"/>
              <a:t>A</a:t>
            </a:r>
            <a:r>
              <a:rPr lang="zh-CN" altLang="en-US" sz="1800" dirty="0"/>
              <a:t>端使用</a:t>
            </a:r>
            <a:endParaRPr lang="en-US" altLang="zh-CN" sz="1800" dirty="0"/>
          </a:p>
          <a:p>
            <a:pPr>
              <a:buNone/>
            </a:pPr>
            <a:r>
              <a:rPr lang="zh-CN" altLang="en-US" sz="1800" dirty="0"/>
              <a:t>             </a:t>
            </a:r>
            <a:r>
              <a:rPr lang="en-US" altLang="zh-CN" sz="1800" dirty="0"/>
              <a:t>  CWDM-10G-1550-80KM </a:t>
            </a:r>
            <a:r>
              <a:rPr lang="zh-CN" altLang="en-US" sz="1800" dirty="0"/>
              <a:t>模块，</a:t>
            </a:r>
            <a:r>
              <a:rPr lang="en-US" altLang="zh-CN" sz="1800" dirty="0"/>
              <a:t>B</a:t>
            </a:r>
            <a:r>
              <a:rPr lang="zh-CN" altLang="en-US" sz="1800" dirty="0"/>
              <a:t>端使用</a:t>
            </a:r>
            <a:r>
              <a:rPr lang="en-US" altLang="zh-CN" sz="1800" dirty="0"/>
              <a:t>DWDM-10G-CH27-80KM </a:t>
            </a:r>
            <a:r>
              <a:rPr lang="zh-CN" altLang="en-US" sz="1800" dirty="0"/>
              <a:t>模块，可以通信吗？</a:t>
            </a:r>
            <a:endParaRPr lang="en-US" altLang="zh-CN" sz="1800" dirty="0"/>
          </a:p>
          <a:p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7124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zh-CN" altLang="en-US" dirty="0"/>
              <a:t>模块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57200" y="548680"/>
            <a:ext cx="4040188" cy="639762"/>
          </a:xfrm>
        </p:spPr>
        <p:txBody>
          <a:bodyPr/>
          <a:lstStyle/>
          <a:p>
            <a:r>
              <a:rPr lang="en-US" altLang="zh-CN" dirty="0"/>
              <a:t>              1.25G-SFP-850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3970784" cy="2664297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645025" y="628998"/>
            <a:ext cx="4041775" cy="639762"/>
          </a:xfrm>
        </p:spPr>
        <p:txBody>
          <a:bodyPr/>
          <a:lstStyle/>
          <a:p>
            <a:r>
              <a:rPr lang="en-US" altLang="zh-CN" dirty="0"/>
              <a:t>                 10G-SFP+ 850</a:t>
            </a:r>
            <a:endParaRPr lang="zh-CN" altLang="en-US" dirty="0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697" y="1556792"/>
            <a:ext cx="4041775" cy="2459839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4077072"/>
            <a:ext cx="5256585" cy="2736304"/>
          </a:xfrm>
          <a:prstGeom prst="rect">
            <a:avLst/>
          </a:prstGeom>
        </p:spPr>
      </p:pic>
      <p:sp>
        <p:nvSpPr>
          <p:cNvPr id="14" name="文本占位符 7"/>
          <p:cNvSpPr txBox="1">
            <a:spLocks/>
          </p:cNvSpPr>
          <p:nvPr/>
        </p:nvSpPr>
        <p:spPr>
          <a:xfrm>
            <a:off x="0" y="5301208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10G-XFP+ 850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154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-171400"/>
            <a:ext cx="4040188" cy="639762"/>
          </a:xfrm>
        </p:spPr>
        <p:txBody>
          <a:bodyPr/>
          <a:lstStyle/>
          <a:p>
            <a:r>
              <a:rPr lang="en-US" altLang="zh-CN" dirty="0"/>
              <a:t>         1.25G-SFP-1310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70867"/>
            <a:ext cx="4040188" cy="3030141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-243408"/>
            <a:ext cx="4041775" cy="639762"/>
          </a:xfrm>
        </p:spPr>
        <p:txBody>
          <a:bodyPr/>
          <a:lstStyle/>
          <a:p>
            <a:r>
              <a:rPr lang="en-US" altLang="zh-CN" dirty="0"/>
              <a:t>            10G-SFP+ 1310</a:t>
            </a:r>
            <a:endParaRPr lang="zh-CN" altLang="en-US" dirty="0"/>
          </a:p>
        </p:txBody>
      </p:sp>
      <p:pic>
        <p:nvPicPr>
          <p:cNvPr id="12" name="内容占位符 11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980728"/>
            <a:ext cx="4041775" cy="1870865"/>
          </a:xfr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812232"/>
            <a:ext cx="2857500" cy="2857500"/>
          </a:xfrm>
          <a:prstGeom prst="rect">
            <a:avLst/>
          </a:prstGeom>
        </p:spPr>
      </p:pic>
      <p:sp>
        <p:nvSpPr>
          <p:cNvPr id="14" name="文本占位符 6"/>
          <p:cNvSpPr txBox="1">
            <a:spLocks/>
          </p:cNvSpPr>
          <p:nvPr/>
        </p:nvSpPr>
        <p:spPr>
          <a:xfrm>
            <a:off x="827584" y="4601220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10G-XFP- 1310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2917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67544" y="-171400"/>
            <a:ext cx="4040188" cy="639762"/>
          </a:xfrm>
        </p:spPr>
        <p:txBody>
          <a:bodyPr/>
          <a:lstStyle/>
          <a:p>
            <a:r>
              <a:rPr lang="en-US" altLang="zh-CN" dirty="0"/>
              <a:t>1.25G-SFP-1550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4247703" cy="3456384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5354761" y="-243408"/>
            <a:ext cx="4041775" cy="639762"/>
          </a:xfrm>
        </p:spPr>
        <p:txBody>
          <a:bodyPr/>
          <a:lstStyle/>
          <a:p>
            <a:r>
              <a:rPr lang="en-US" altLang="zh-CN" dirty="0"/>
              <a:t>10G-SFP+ 1550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628800"/>
            <a:ext cx="4041775" cy="2269551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29066"/>
            <a:ext cx="5112568" cy="2640293"/>
          </a:xfrm>
          <a:prstGeom prst="rect">
            <a:avLst/>
          </a:prstGeom>
        </p:spPr>
      </p:pic>
      <p:sp>
        <p:nvSpPr>
          <p:cNvPr id="12" name="文本占位符 6"/>
          <p:cNvSpPr txBox="1">
            <a:spLocks/>
          </p:cNvSpPr>
          <p:nvPr/>
        </p:nvSpPr>
        <p:spPr>
          <a:xfrm>
            <a:off x="1322313" y="4733454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10G-XFP-1550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7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57200" y="-171400"/>
            <a:ext cx="4040188" cy="639762"/>
          </a:xfrm>
        </p:spPr>
        <p:txBody>
          <a:bodyPr/>
          <a:lstStyle/>
          <a:p>
            <a:r>
              <a:rPr lang="en-US" altLang="zh-CN" dirty="0"/>
              <a:t>1.25G-SFP-1310-1550-</a:t>
            </a:r>
            <a:r>
              <a:rPr lang="zh-CN" altLang="en-US" dirty="0"/>
              <a:t>单芯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378"/>
            <a:ext cx="4040188" cy="2841598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645025" y="-235098"/>
            <a:ext cx="4041775" cy="639762"/>
          </a:xfrm>
        </p:spPr>
        <p:txBody>
          <a:bodyPr/>
          <a:lstStyle/>
          <a:p>
            <a:r>
              <a:rPr lang="en-US" altLang="zh-CN" dirty="0"/>
              <a:t>10G-SFP+ 1270-1330-</a:t>
            </a:r>
            <a:r>
              <a:rPr lang="zh-CN" altLang="en-US" dirty="0"/>
              <a:t>单芯</a:t>
            </a: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025" y="325661"/>
            <a:ext cx="4041775" cy="3031331"/>
          </a:xfr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105150" cy="2095500"/>
          </a:xfrm>
          <a:prstGeom prst="rect">
            <a:avLst/>
          </a:prstGeom>
        </p:spPr>
      </p:pic>
      <p:sp>
        <p:nvSpPr>
          <p:cNvPr id="12" name="文本占位符 6"/>
          <p:cNvSpPr txBox="1">
            <a:spLocks/>
          </p:cNvSpPr>
          <p:nvPr/>
        </p:nvSpPr>
        <p:spPr>
          <a:xfrm>
            <a:off x="683568" y="5022049"/>
            <a:ext cx="4041775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10G-XFP-1270-1330-</a:t>
            </a:r>
            <a:r>
              <a:rPr lang="zh-CN" altLang="en-US" dirty="0"/>
              <a:t>单芯</a:t>
            </a:r>
          </a:p>
        </p:txBody>
      </p:sp>
    </p:spTree>
    <p:extLst>
      <p:ext uri="{BB962C8B-B14F-4D97-AF65-F5344CB8AC3E}">
        <p14:creationId xmlns:p14="http://schemas.microsoft.com/office/powerpoint/2010/main" val="6233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989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主题</vt:lpstr>
      <vt:lpstr>网联光通</vt:lpstr>
      <vt:lpstr>PowerPoint Presentation</vt:lpstr>
      <vt:lpstr>PowerPoint Presentation</vt:lpstr>
      <vt:lpstr>PowerPoint Presentation</vt:lpstr>
      <vt:lpstr>PowerPoint Presentation</vt:lpstr>
      <vt:lpstr>模块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跳线（尾纤）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网联光通</dc:title>
  <dc:creator>mayd</dc:creator>
  <cp:lastModifiedBy>li heng</cp:lastModifiedBy>
  <cp:revision>45</cp:revision>
  <dcterms:created xsi:type="dcterms:W3CDTF">2013-11-11T06:01:08Z</dcterms:created>
  <dcterms:modified xsi:type="dcterms:W3CDTF">2020-12-02T01:25:50Z</dcterms:modified>
</cp:coreProperties>
</file>