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860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7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2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9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F5959-4879-46D8-B814-66C710277C6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3A5E-D933-4952-9647-FF232BE7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0790" y="347423"/>
            <a:ext cx="6700470" cy="2773995"/>
            <a:chOff x="450790" y="347423"/>
            <a:chExt cx="6700470" cy="27739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8658" y="775254"/>
              <a:ext cx="3412602" cy="234616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90" y="775254"/>
              <a:ext cx="3412602" cy="23461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851" y="506453"/>
                  <a:ext cx="126324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2157090" y="506453"/>
              <a:ext cx="1377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Not shared</a:t>
              </a:r>
              <a:endParaRPr lang="en-US" sz="1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𝑐𝑜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𝑜𝑐𝑐𝑢𝑟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𝑡𝑜𝑡𝑎𝑙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055" y="347423"/>
                  <a:ext cx="1356397" cy="5320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0.5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594" y="506453"/>
                  <a:ext cx="1275365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893852" y="1037690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69595" y="1025703"/>
              <a:ext cx="452063" cy="18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08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23252"/>
              </p:ext>
            </p:extLst>
          </p:nvPr>
        </p:nvGraphicFramePr>
        <p:xfrm>
          <a:off x="93152" y="915850"/>
          <a:ext cx="1913239" cy="16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87819"/>
              </p:ext>
            </p:extLst>
          </p:nvPr>
        </p:nvGraphicFramePr>
        <p:xfrm>
          <a:off x="245552" y="1068250"/>
          <a:ext cx="1913239" cy="1623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715823"/>
              </p:ext>
            </p:extLst>
          </p:nvPr>
        </p:nvGraphicFramePr>
        <p:xfrm>
          <a:off x="397952" y="1220650"/>
          <a:ext cx="1913239" cy="162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OTUn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5181"/>
              </p:ext>
            </p:extLst>
          </p:nvPr>
        </p:nvGraphicFramePr>
        <p:xfrm>
          <a:off x="550352" y="1373050"/>
          <a:ext cx="1913239" cy="1623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7204"/>
                <a:gridCol w="299207"/>
                <a:gridCol w="299207"/>
                <a:gridCol w="299207"/>
                <a:gridCol w="299207"/>
                <a:gridCol w="299207"/>
              </a:tblGrid>
              <a:tr h="20228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</a:t>
                      </a:r>
                      <a:r>
                        <a:rPr lang="en-US" sz="1000" baseline="-25000" dirty="0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OTU2</a:t>
                      </a:r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29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OTU3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OTU4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OTU5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  <a:tr h="202281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OTU</a:t>
                      </a:r>
                      <a:r>
                        <a:rPr lang="en-US" sz="1000" baseline="-25000" dirty="0" err="1" smtClean="0"/>
                        <a:t>n</a:t>
                      </a:r>
                      <a:endParaRPr lang="en-US" sz="1000" baseline="-25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</a:t>
                      </a:r>
                      <a:endParaRPr lang="en-US" sz="1000" dirty="0"/>
                    </a:p>
                  </a:txBody>
                  <a:tcPr marL="50571" marR="50571" marT="25285" marB="25285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567215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03566"/>
              </p:ext>
            </p:extLst>
          </p:nvPr>
        </p:nvGraphicFramePr>
        <p:xfrm>
          <a:off x="3273161" y="1126710"/>
          <a:ext cx="1747574" cy="18807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2986"/>
                <a:gridCol w="301147"/>
                <a:gridCol w="301147"/>
                <a:gridCol w="301147"/>
                <a:gridCol w="301147"/>
              </a:tblGrid>
              <a:tr h="23509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D1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D2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D3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D4</a:t>
                      </a:r>
                      <a:endParaRPr lang="en-US" sz="1100" dirty="0"/>
                    </a:p>
                  </a:txBody>
                  <a:tcPr marL="57968" marR="57968" marT="28984" marB="28984">
                    <a:solidFill>
                      <a:schemeClr val="accent1"/>
                    </a:solidFill>
                  </a:tcPr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OTU3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OTU4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…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α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-5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dirty="0" smtClean="0"/>
                        <a:t>Δ</a:t>
                      </a:r>
                      <a:r>
                        <a:rPr lang="en-US" sz="1100" dirty="0" smtClean="0"/>
                        <a:t>β</a:t>
                      </a:r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-1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  <a:tr h="2350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 marL="57968" marR="57968" marT="28984" marB="28984"/>
                </a:tc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929213" y="1131754"/>
            <a:ext cx="1934256" cy="1870641"/>
            <a:chOff x="5929213" y="1131754"/>
            <a:chExt cx="1934256" cy="1870641"/>
          </a:xfrm>
        </p:grpSpPr>
        <p:grpSp>
          <p:nvGrpSpPr>
            <p:cNvPr id="18" name="Group 17"/>
            <p:cNvGrpSpPr/>
            <p:nvPr/>
          </p:nvGrpSpPr>
          <p:grpSpPr>
            <a:xfrm>
              <a:off x="5929213" y="1131754"/>
              <a:ext cx="1934256" cy="1870641"/>
              <a:chOff x="3148010" y="4029075"/>
              <a:chExt cx="2143125" cy="214312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3162300" y="4029075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>
                <a:off x="4219573" y="5100638"/>
                <a:ext cx="0" cy="214312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6217205" y="2533876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292856" y="2671423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784587" y="2318958"/>
              <a:ext cx="51580" cy="515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586864" y="1377620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93407" y="19278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076875" y="177306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65625" y="2667125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567617" y="279349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472322" y="271612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619197" y="2690336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516036" y="2574281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356468" y="1867645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488002" y="204128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725925" y="2518403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784589" y="1902018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106101" y="1489377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768910" y="2690336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06099" y="222869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114045" y="2205484"/>
              <a:ext cx="51580" cy="51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08916" y="1184221"/>
            <a:ext cx="1199440" cy="580613"/>
            <a:chOff x="7708966" y="1279471"/>
            <a:chExt cx="1199440" cy="580613"/>
          </a:xfrm>
        </p:grpSpPr>
        <p:sp>
          <p:nvSpPr>
            <p:cNvPr id="39" name="Oval 38"/>
            <p:cNvSpPr/>
            <p:nvPr/>
          </p:nvSpPr>
          <p:spPr>
            <a:xfrm>
              <a:off x="7786833" y="1371904"/>
              <a:ext cx="51580" cy="515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786833" y="1490055"/>
              <a:ext cx="51580" cy="515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7786833" y="1608206"/>
              <a:ext cx="51580" cy="515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786833" y="1726358"/>
              <a:ext cx="51580" cy="515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31797" y="1279471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Obesity</a:t>
              </a:r>
              <a:endParaRPr lang="en-US" sz="105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31797" y="1396567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IBD</a:t>
              </a:r>
              <a:endParaRPr lang="en-US" sz="105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831797" y="1513663"/>
              <a:ext cx="1076609" cy="14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Autism</a:t>
              </a:r>
              <a:endParaRPr lang="en-US" sz="105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831797" y="1630758"/>
              <a:ext cx="1076609" cy="22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Colorectal cancer</a:t>
              </a:r>
              <a:endParaRPr lang="en-US" sz="105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8966" y="1303490"/>
              <a:ext cx="1135066" cy="5459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5237780" y="1915142"/>
            <a:ext cx="546957" cy="303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5" y="1133515"/>
            <a:ext cx="4234622" cy="523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24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-1609943" y="1107129"/>
            <a:ext cx="10677224" cy="5621902"/>
            <a:chOff x="-1609943" y="1107129"/>
            <a:chExt cx="10677224" cy="5621902"/>
          </a:xfrm>
        </p:grpSpPr>
        <p:grpSp>
          <p:nvGrpSpPr>
            <p:cNvPr id="61" name="Group 60"/>
            <p:cNvGrpSpPr/>
            <p:nvPr/>
          </p:nvGrpSpPr>
          <p:grpSpPr>
            <a:xfrm>
              <a:off x="609750" y="1107129"/>
              <a:ext cx="8457531" cy="783156"/>
              <a:chOff x="609750" y="1107129"/>
              <a:chExt cx="8457531" cy="78315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60975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Literature Search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2679090" y="1107129"/>
                <a:ext cx="1952831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Existing Databases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811752" y="1107129"/>
                <a:ext cx="2080267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Supervised Learning</a:t>
                </a:r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6995886" y="1107129"/>
                <a:ext cx="2071395" cy="78315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Unsupervised Learning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09750" y="2363014"/>
              <a:ext cx="8457531" cy="947619"/>
              <a:chOff x="609750" y="2377449"/>
              <a:chExt cx="8457531" cy="947619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9750" y="2377449"/>
                <a:ext cx="4022170" cy="947619"/>
                <a:chOff x="609750" y="2377449"/>
                <a:chExt cx="4022170" cy="947619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609750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Review articles</a:t>
                  </a:r>
                </a:p>
                <a:p>
                  <a:pPr algn="ctr"/>
                  <a:r>
                    <a:rPr lang="en-US" dirty="0" smtClean="0"/>
                    <a:t>Text mining</a:t>
                  </a:r>
                  <a:endParaRPr lang="en-US" dirty="0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679089" y="2377449"/>
                  <a:ext cx="1952831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err="1" smtClean="0"/>
                    <a:t>ImG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IMNGS</a:t>
                  </a:r>
                </a:p>
                <a:p>
                  <a:pPr algn="ctr"/>
                  <a:r>
                    <a:rPr lang="en-US" dirty="0" smtClean="0"/>
                    <a:t>FAPROTAX</a:t>
                  </a:r>
                  <a:endParaRPr lang="en-US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4811752" y="2377449"/>
                <a:ext cx="4255529" cy="947619"/>
                <a:chOff x="4811752" y="2377449"/>
                <a:chExt cx="4255529" cy="947619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4811752" y="2377449"/>
                  <a:ext cx="2080266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 smtClean="0"/>
                    <a:t>Aim 2 datasets</a:t>
                  </a:r>
                </a:p>
                <a:p>
                  <a:pPr algn="ctr"/>
                  <a:r>
                    <a:rPr lang="en-US" dirty="0" smtClean="0"/>
                    <a:t>Earth Microbiome Project</a:t>
                  </a:r>
                  <a:endParaRPr lang="en-US" dirty="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6995409" y="2377449"/>
                  <a:ext cx="2071872" cy="94761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dirty="0"/>
                    <a:t>Large 16S cohorts</a:t>
                  </a:r>
                </a:p>
                <a:p>
                  <a:pPr algn="ctr"/>
                  <a:r>
                    <a:rPr lang="en-US" dirty="0" smtClean="0"/>
                    <a:t>Human Microbiome Project</a:t>
                  </a: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609750" y="3921059"/>
              <a:ext cx="8457531" cy="827315"/>
              <a:chOff x="609750" y="4006084"/>
              <a:chExt cx="8457531" cy="827315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09750" y="4006084"/>
                <a:ext cx="4022171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Experimentally validated annotations</a:t>
                </a:r>
              </a:p>
              <a:p>
                <a:pPr algn="ctr"/>
                <a:r>
                  <a:rPr lang="en-US" dirty="0" smtClean="0"/>
                  <a:t>Phylogenetic inference</a:t>
                </a:r>
                <a:endParaRPr lang="en-US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811753" y="4006084"/>
                <a:ext cx="4255528" cy="8273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Meta-analysis</a:t>
                </a:r>
              </a:p>
              <a:p>
                <a:pPr algn="ctr"/>
                <a:r>
                  <a:rPr lang="en-US" dirty="0" smtClean="0"/>
                  <a:t>Feature selection and cross-validation</a:t>
                </a:r>
                <a:endParaRPr lang="en-US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09750" y="5392174"/>
              <a:ext cx="8457531" cy="1336857"/>
              <a:chOff x="609750" y="4985782"/>
              <a:chExt cx="8457531" cy="1336857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609750" y="4985782"/>
                <a:ext cx="8457531" cy="133685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1232942" y="5890048"/>
                <a:ext cx="7368256" cy="369333"/>
                <a:chOff x="1232942" y="5919076"/>
                <a:chExt cx="7368256" cy="369333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6655604" y="5919077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Body site habitat</a:t>
                  </a:r>
                  <a:endParaRPr 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193701" y="5919077"/>
                  <a:ext cx="344673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Short-chain fatty acid producers</a:t>
                  </a:r>
                  <a:endParaRPr lang="en-US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232942" y="5919076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Aerobic/anaerobic</a:t>
                  </a:r>
                  <a:endParaRPr lang="en-US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914406" y="5065753"/>
                <a:ext cx="7828621" cy="369332"/>
                <a:chOff x="972462" y="5094781"/>
                <a:chExt cx="7828621" cy="36933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972462" y="5094781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Pathogens</a:t>
                  </a:r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855489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Disease-associated</a:t>
                  </a:r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494573" y="5094781"/>
                  <a:ext cx="194559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Functional groups</a:t>
                  </a:r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851121" y="5094781"/>
                  <a:ext cx="160792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Inflammatory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652868" y="5477901"/>
                <a:ext cx="8299119" cy="369332"/>
                <a:chOff x="725438" y="5499042"/>
                <a:chExt cx="8299119" cy="369332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4733035" y="5499042"/>
                  <a:ext cx="235416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Environmental habitat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25438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Sporulation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695690" y="5499042"/>
                  <a:ext cx="132886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Tumorigenic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662793" y="5499042"/>
                  <a:ext cx="146175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 smtClean="0"/>
                    <a:t>Acid tolerant</a:t>
                  </a:r>
                  <a:endParaRPr lang="en-US" dirty="0"/>
                </a:p>
              </p:txBody>
            </p:sp>
          </p:grpSp>
        </p:grpSp>
        <p:sp>
          <p:nvSpPr>
            <p:cNvPr id="44" name="Rectangle 43"/>
            <p:cNvSpPr/>
            <p:nvPr/>
          </p:nvSpPr>
          <p:spPr>
            <a:xfrm>
              <a:off x="-1609943" y="1206320"/>
              <a:ext cx="203850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Approach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-1238752" y="2544436"/>
              <a:ext cx="166731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Sources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-1561276" y="4042329"/>
              <a:ext cx="198984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Inference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-1355066" y="5521993"/>
              <a:ext cx="178363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Microbe</a:t>
              </a:r>
            </a:p>
            <a:p>
              <a:pPr algn="r"/>
              <a:r>
                <a:rPr lang="en-US" sz="3600" b="1" dirty="0" smtClean="0">
                  <a:ln w="12700">
                    <a:noFill/>
                    <a:prstDash val="solid"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Sets</a:t>
              </a:r>
              <a:endParaRPr lang="en-US" sz="36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339036" y="2007831"/>
              <a:ext cx="6939676" cy="237638"/>
              <a:chOff x="1339036" y="1981155"/>
              <a:chExt cx="6939676" cy="237638"/>
            </a:xfrm>
          </p:grpSpPr>
          <p:sp>
            <p:nvSpPr>
              <p:cNvPr id="48" name="Down Arrow 47"/>
              <p:cNvSpPr/>
              <p:nvPr/>
            </p:nvSpPr>
            <p:spPr>
              <a:xfrm>
                <a:off x="133903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Down Arrow 48"/>
              <p:cNvSpPr/>
              <p:nvPr/>
            </p:nvSpPr>
            <p:spPr>
              <a:xfrm>
                <a:off x="340837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Down Arrow 49"/>
              <p:cNvSpPr/>
              <p:nvPr/>
            </p:nvSpPr>
            <p:spPr>
              <a:xfrm>
                <a:off x="5604756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7784454" y="1981155"/>
                <a:ext cx="494258" cy="23763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813105" y="3466278"/>
              <a:ext cx="5934141" cy="318186"/>
              <a:chOff x="1813105" y="3448201"/>
              <a:chExt cx="5934141" cy="318186"/>
            </a:xfrm>
          </p:grpSpPr>
          <p:sp>
            <p:nvSpPr>
              <p:cNvPr id="53" name="Down Arrow 52"/>
              <p:cNvSpPr/>
              <p:nvPr/>
            </p:nvSpPr>
            <p:spPr>
              <a:xfrm>
                <a:off x="1813105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own Arrow 54"/>
              <p:cNvSpPr/>
              <p:nvPr/>
            </p:nvSpPr>
            <p:spPr>
              <a:xfrm>
                <a:off x="6131786" y="3448201"/>
                <a:ext cx="1615460" cy="318186"/>
              </a:xfrm>
              <a:prstGeom prst="downArrow">
                <a:avLst>
                  <a:gd name="adj1" fmla="val 40566"/>
                  <a:gd name="adj2" fmla="val 5000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Down Arrow 55"/>
            <p:cNvSpPr/>
            <p:nvPr/>
          </p:nvSpPr>
          <p:spPr>
            <a:xfrm>
              <a:off x="3107073" y="4865919"/>
              <a:ext cx="3462885" cy="465858"/>
            </a:xfrm>
            <a:prstGeom prst="downArrow">
              <a:avLst>
                <a:gd name="adj1" fmla="val 25896"/>
                <a:gd name="adj2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53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229</Words>
  <Application>Microsoft Office PowerPoint</Application>
  <PresentationFormat>On-screen Show (4:3)</PresentationFormat>
  <Paragraphs>163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Claire!</dc:creator>
  <cp:lastModifiedBy>Claire!</cp:lastModifiedBy>
  <cp:revision>52</cp:revision>
  <dcterms:created xsi:type="dcterms:W3CDTF">2016-08-30T18:38:40Z</dcterms:created>
  <dcterms:modified xsi:type="dcterms:W3CDTF">2016-09-30T02:21:39Z</dcterms:modified>
</cp:coreProperties>
</file>