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0790" y="347423"/>
            <a:ext cx="6700470" cy="2773995"/>
            <a:chOff x="450790" y="347423"/>
            <a:chExt cx="6700470" cy="27739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097280" y="822960"/>
            <a:ext cx="6949440" cy="5212080"/>
            <a:chOff x="1097280" y="822960"/>
            <a:chExt cx="6949440" cy="52120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822960"/>
              <a:ext cx="6949440" cy="521208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43300" y="902970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***</a:t>
              </a:r>
              <a:endParaRPr lang="en-US" dirty="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3194050" y="2514600"/>
              <a:ext cx="1106632" cy="374650"/>
              <a:chOff x="3206750" y="2590800"/>
              <a:chExt cx="1106632" cy="37465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733800" y="2590800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3674918" y="2812413"/>
                <a:ext cx="638464" cy="58603"/>
                <a:chOff x="1238250" y="1087831"/>
                <a:chExt cx="1280160" cy="115934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3674918" y="2850513"/>
                <a:ext cx="319232" cy="58603"/>
                <a:chOff x="1238250" y="1087831"/>
                <a:chExt cx="1280160" cy="115934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338447" y="2806063"/>
                <a:ext cx="290211" cy="58603"/>
                <a:chOff x="1238250" y="1087831"/>
                <a:chExt cx="1280160" cy="115934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3206750" y="2597150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984750" y="2533824"/>
              <a:ext cx="996950" cy="374650"/>
              <a:chOff x="4984750" y="2584624"/>
              <a:chExt cx="996950" cy="37465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984750" y="2584624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039761" y="2787187"/>
                <a:ext cx="436079" cy="58603"/>
                <a:chOff x="1238250" y="1087831"/>
                <a:chExt cx="1280160" cy="115934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>
                <a:off x="5495662" y="2786202"/>
                <a:ext cx="396435" cy="58603"/>
                <a:chOff x="1238250" y="1087831"/>
                <a:chExt cx="1280160" cy="11593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238250" y="1089102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518410" y="1087831"/>
                  <a:ext cx="0" cy="11466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238250" y="1093045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5422900" y="2590974"/>
                <a:ext cx="5588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**</a:t>
                </a:r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527800" y="2584624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633353" y="2799887"/>
              <a:ext cx="360395" cy="58603"/>
              <a:chOff x="1238250" y="1087831"/>
              <a:chExt cx="1280160" cy="11593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6777848" y="2343329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***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972301" y="2679242"/>
              <a:ext cx="360395" cy="58603"/>
              <a:chOff x="1238250" y="1087831"/>
              <a:chExt cx="1280160" cy="11593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629893" y="2641142"/>
              <a:ext cx="702310" cy="58603"/>
              <a:chOff x="1238250" y="1087831"/>
              <a:chExt cx="1280160" cy="11593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6632023" y="2553775"/>
              <a:ext cx="981628" cy="67426"/>
              <a:chOff x="1238250" y="1087831"/>
              <a:chExt cx="1280160" cy="11593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7328251" y="2730235"/>
              <a:ext cx="360395" cy="58603"/>
              <a:chOff x="1238250" y="1087831"/>
              <a:chExt cx="1280160" cy="115934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7247748" y="2527479"/>
              <a:ext cx="5588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**</a:t>
              </a:r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503468" y="1117417"/>
              <a:ext cx="638464" cy="58603"/>
              <a:chOff x="1238250" y="1087831"/>
              <a:chExt cx="1280160" cy="11593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238250" y="1089102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518410" y="1087831"/>
                <a:ext cx="0" cy="1146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238250" y="1093045"/>
                <a:ext cx="12801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664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3889"/>
          <a:stretch/>
        </p:blipFill>
        <p:spPr>
          <a:xfrm>
            <a:off x="2152952" y="609600"/>
            <a:ext cx="483809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929213" y="1131754"/>
            <a:ext cx="1934256" cy="1870641"/>
            <a:chOff x="5929213" y="1131754"/>
            <a:chExt cx="1934256" cy="1870641"/>
          </a:xfrm>
        </p:grpSpPr>
        <p:grpSp>
          <p:nvGrpSpPr>
            <p:cNvPr id="18" name="Group 17"/>
            <p:cNvGrpSpPr/>
            <p:nvPr/>
          </p:nvGrpSpPr>
          <p:grpSpPr>
            <a:xfrm>
              <a:off x="5929213" y="1131754"/>
              <a:ext cx="1934256" cy="1870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6217205" y="2533876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92856" y="2671423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84587" y="2318958"/>
              <a:ext cx="51580" cy="515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86864" y="1377620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93407" y="19278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76875" y="177306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65625" y="2667125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67617" y="279349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72322" y="271612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619197" y="269033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516036" y="2574281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356468" y="1867645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488002" y="204128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25925" y="2518403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84589" y="190201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106101" y="1489377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68910" y="26903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06099" y="222869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14045" y="2205484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08916" y="1184221"/>
            <a:ext cx="1199440" cy="580613"/>
            <a:chOff x="7708966" y="1279471"/>
            <a:chExt cx="1199440" cy="580613"/>
          </a:xfrm>
        </p:grpSpPr>
        <p:sp>
          <p:nvSpPr>
            <p:cNvPr id="39" name="Oval 38"/>
            <p:cNvSpPr/>
            <p:nvPr/>
          </p:nvSpPr>
          <p:spPr>
            <a:xfrm>
              <a:off x="7786833" y="137190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6833" y="1490055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6833" y="1608206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786833" y="1726358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1797" y="1279471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Obesity</a:t>
              </a:r>
              <a:endParaRPr 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31797" y="1396567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IBD</a:t>
              </a:r>
              <a:endParaRPr 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1797" y="1513663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Autism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31797" y="1630758"/>
              <a:ext cx="1076609" cy="22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Colorectal cancer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8966" y="1303490"/>
              <a:ext cx="1135066" cy="545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5" y="1133515"/>
            <a:ext cx="4234622" cy="52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-1609943" y="1107129"/>
            <a:ext cx="10677224" cy="5621902"/>
            <a:chOff x="-1609943" y="1107129"/>
            <a:chExt cx="10677224" cy="5621902"/>
          </a:xfrm>
        </p:grpSpPr>
        <p:grpSp>
          <p:nvGrpSpPr>
            <p:cNvPr id="61" name="Group 60"/>
            <p:cNvGrpSpPr/>
            <p:nvPr/>
          </p:nvGrpSpPr>
          <p:grpSpPr>
            <a:xfrm>
              <a:off x="609750" y="1107129"/>
              <a:ext cx="8457531" cy="783156"/>
              <a:chOff x="609750" y="1107129"/>
              <a:chExt cx="8457531" cy="78315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975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Literature Search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67909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Existing Databases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11752" y="1107129"/>
                <a:ext cx="2080267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95886" y="1107129"/>
                <a:ext cx="2071395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Unsupervised Learning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09750" y="2363014"/>
              <a:ext cx="8457531" cy="947619"/>
              <a:chOff x="609750" y="2377449"/>
              <a:chExt cx="8457531" cy="94761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9750" y="2377449"/>
                <a:ext cx="4022170" cy="947619"/>
                <a:chOff x="609750" y="2377449"/>
                <a:chExt cx="4022170" cy="94761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09750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Review articles</a:t>
                  </a:r>
                </a:p>
                <a:p>
                  <a:pPr algn="ctr"/>
                  <a:r>
                    <a:rPr lang="en-US" dirty="0" smtClean="0"/>
                    <a:t>Text mining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679089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err="1" smtClean="0"/>
                    <a:t>ImG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IMNGS</a:t>
                  </a:r>
                </a:p>
                <a:p>
                  <a:pPr algn="ctr"/>
                  <a:r>
                    <a:rPr lang="en-US" dirty="0" smtClean="0"/>
                    <a:t>FAPROTAX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811752" y="2377449"/>
                <a:ext cx="4255529" cy="947619"/>
                <a:chOff x="4811752" y="2377449"/>
                <a:chExt cx="4255529" cy="947619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811752" y="2377449"/>
                  <a:ext cx="2080266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Aim 2 datasets</a:t>
                  </a:r>
                </a:p>
                <a:p>
                  <a:pPr algn="ctr"/>
                  <a:r>
                    <a:rPr lang="en-US" dirty="0" smtClean="0"/>
                    <a:t>Earth Microbiome Project</a:t>
                  </a:r>
                  <a:endParaRPr lang="en-US" dirty="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995409" y="2377449"/>
                  <a:ext cx="2071872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/>
                    <a:t>Large 16S cohorts</a:t>
                  </a:r>
                </a:p>
                <a:p>
                  <a:pPr algn="ctr"/>
                  <a:r>
                    <a:rPr lang="en-US" dirty="0" smtClean="0"/>
                    <a:t>Human Microbiome Project</a:t>
                  </a: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09750" y="3921059"/>
              <a:ext cx="8457531" cy="827315"/>
              <a:chOff x="609750" y="4006084"/>
              <a:chExt cx="8457531" cy="82731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09750" y="4006084"/>
                <a:ext cx="4022171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Experimentally validated annotations</a:t>
                </a:r>
              </a:p>
              <a:p>
                <a:pPr algn="ctr"/>
                <a:r>
                  <a:rPr lang="en-US" dirty="0" smtClean="0"/>
                  <a:t>Phylogenetic inference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811753" y="4006084"/>
                <a:ext cx="4255528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Meta-analysis</a:t>
                </a:r>
              </a:p>
              <a:p>
                <a:pPr algn="ctr"/>
                <a:r>
                  <a:rPr lang="en-US" dirty="0" smtClean="0"/>
                  <a:t>Feature selection and cross-validation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9750" y="5392174"/>
              <a:ext cx="8457531" cy="1336857"/>
              <a:chOff x="609750" y="4985782"/>
              <a:chExt cx="8457531" cy="133685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9750" y="4985782"/>
                <a:ext cx="8457531" cy="133685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232942" y="5890048"/>
                <a:ext cx="7368256" cy="369333"/>
                <a:chOff x="1232942" y="5919076"/>
                <a:chExt cx="7368256" cy="36933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655604" y="5919077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Body site habitat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93701" y="5919077"/>
                  <a:ext cx="344673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Short-chain fatty acid producers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32942" y="5919076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Aerobic/anaerobic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14406" y="5065753"/>
                <a:ext cx="7828621" cy="369332"/>
                <a:chOff x="972462" y="5094781"/>
                <a:chExt cx="7828621" cy="36933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972462" y="5094781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Pathogens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55489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Disease-associated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94573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Functional groups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851121" y="5094781"/>
                  <a:ext cx="160792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Inflammatory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52868" y="5477901"/>
                <a:ext cx="8299119" cy="369332"/>
                <a:chOff x="725438" y="5499042"/>
                <a:chExt cx="8299119" cy="3693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733035" y="5499042"/>
                  <a:ext cx="235416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Environmental habitat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25438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Sporulation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95690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Tumorigenic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62793" y="5499042"/>
                  <a:ext cx="14617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Acid tolerant</a:t>
                  </a:r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-1609943" y="1206320"/>
              <a:ext cx="20385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Approach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1238752" y="2544436"/>
              <a:ext cx="16673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Sources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1561276" y="4042329"/>
              <a:ext cx="19898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Inference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-1355066" y="5521993"/>
              <a:ext cx="178363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Microbe</a:t>
              </a:r>
            </a:p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Sets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036" y="2007831"/>
              <a:ext cx="6939676" cy="237638"/>
              <a:chOff x="1339036" y="1981155"/>
              <a:chExt cx="6939676" cy="237638"/>
            </a:xfrm>
          </p:grpSpPr>
          <p:sp>
            <p:nvSpPr>
              <p:cNvPr id="48" name="Down Arrow 47"/>
              <p:cNvSpPr/>
              <p:nvPr/>
            </p:nvSpPr>
            <p:spPr>
              <a:xfrm>
                <a:off x="133903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own Arrow 48"/>
              <p:cNvSpPr/>
              <p:nvPr/>
            </p:nvSpPr>
            <p:spPr>
              <a:xfrm>
                <a:off x="340837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560475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7784454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13105" y="3466278"/>
              <a:ext cx="5934141" cy="318186"/>
              <a:chOff x="1813105" y="3448201"/>
              <a:chExt cx="5934141" cy="318186"/>
            </a:xfrm>
          </p:grpSpPr>
          <p:sp>
            <p:nvSpPr>
              <p:cNvPr id="53" name="Down Arrow 52"/>
              <p:cNvSpPr/>
              <p:nvPr/>
            </p:nvSpPr>
            <p:spPr>
              <a:xfrm>
                <a:off x="1813105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6131786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Down Arrow 55"/>
            <p:cNvSpPr/>
            <p:nvPr/>
          </p:nvSpPr>
          <p:spPr>
            <a:xfrm>
              <a:off x="3107073" y="4865919"/>
              <a:ext cx="3462885" cy="465858"/>
            </a:xfrm>
            <a:prstGeom prst="downArrow">
              <a:avLst>
                <a:gd name="adj1" fmla="val 2589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5944" r="29487" b="6036"/>
          <a:stretch/>
        </p:blipFill>
        <p:spPr>
          <a:xfrm>
            <a:off x="2044557" y="934948"/>
            <a:ext cx="5024064" cy="49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432" y="1681089"/>
            <a:ext cx="9089135" cy="3495821"/>
            <a:chOff x="27432" y="1681089"/>
            <a:chExt cx="9089135" cy="34958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" y="1681089"/>
              <a:ext cx="9089135" cy="349582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480560" y="4808220"/>
              <a:ext cx="617220" cy="198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48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0340" y="513981"/>
            <a:ext cx="8809053" cy="3044450"/>
            <a:chOff x="320040" y="1415681"/>
            <a:chExt cx="8809053" cy="3044450"/>
          </a:xfrm>
        </p:grpSpPr>
        <p:grpSp>
          <p:nvGrpSpPr>
            <p:cNvPr id="12" name="Group 11"/>
            <p:cNvGrpSpPr/>
            <p:nvPr/>
          </p:nvGrpSpPr>
          <p:grpSpPr>
            <a:xfrm>
              <a:off x="320040" y="1660786"/>
              <a:ext cx="8809053" cy="2799345"/>
              <a:chOff x="320040" y="1660786"/>
              <a:chExt cx="8809053" cy="279934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8557" y="1848871"/>
                <a:ext cx="4387326" cy="2580780"/>
                <a:chOff x="328557" y="1848871"/>
                <a:chExt cx="4387326" cy="2580780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6" cy="2580780"/>
                </a:xfrm>
                <a:prstGeom prst="rect">
                  <a:avLst/>
                </a:prstGeom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586920" y="1788265"/>
                <a:ext cx="4542173" cy="2671866"/>
                <a:chOff x="4586920" y="1788265"/>
                <a:chExt cx="4542173" cy="2671866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3" cy="2671866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722620" y="1415681"/>
              <a:ext cx="2562860" cy="685575"/>
              <a:chOff x="5722620" y="1461401"/>
              <a:chExt cx="2562860" cy="685575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377950" y="1419890"/>
              <a:ext cx="2562860" cy="685575"/>
              <a:chOff x="5722620" y="1461401"/>
              <a:chExt cx="2562860" cy="68557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722620" y="203104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5969000" y="180828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730240" y="1682339"/>
                <a:ext cx="2552700" cy="157897"/>
                <a:chOff x="5730240" y="2180474"/>
                <a:chExt cx="1280160" cy="18671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6612890" y="1461401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005320" y="1886262"/>
                <a:ext cx="1280160" cy="115934"/>
                <a:chOff x="5730240" y="2180474"/>
                <a:chExt cx="1280160" cy="186713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7251700" y="166350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 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38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-18683" y="2285520"/>
            <a:ext cx="8809052" cy="2799345"/>
            <a:chOff x="-18683" y="2285520"/>
            <a:chExt cx="8809052" cy="2799345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2" cy="2799345"/>
              <a:chOff x="320040" y="1660786"/>
              <a:chExt cx="8809052" cy="279934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80"/>
                <a:chOff x="328557" y="1848871"/>
                <a:chExt cx="4387325" cy="2580780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80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0" y="1788265"/>
                <a:ext cx="4542172" cy="2671866"/>
                <a:chOff x="4586920" y="1788265"/>
                <a:chExt cx="4542172" cy="2671866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6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0.10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&gt;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110371" y="2371848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&lt; 0.001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346557" y="2378912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0.06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7891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0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683" y="2285520"/>
            <a:ext cx="8809052" cy="2799344"/>
            <a:chOff x="-18683" y="2285520"/>
            <a:chExt cx="8809052" cy="2799344"/>
          </a:xfrm>
        </p:grpSpPr>
        <p:grpSp>
          <p:nvGrpSpPr>
            <p:cNvPr id="10" name="Group 9"/>
            <p:cNvGrpSpPr/>
            <p:nvPr/>
          </p:nvGrpSpPr>
          <p:grpSpPr>
            <a:xfrm>
              <a:off x="-18683" y="2285520"/>
              <a:ext cx="8809052" cy="2799344"/>
              <a:chOff x="320040" y="1660786"/>
              <a:chExt cx="8809052" cy="279934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28557" y="1848871"/>
                <a:ext cx="4387325" cy="2580779"/>
                <a:chOff x="328557" y="1848871"/>
                <a:chExt cx="4387325" cy="2580779"/>
              </a:xfrm>
            </p:grpSpPr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557" y="1848871"/>
                  <a:ext cx="4387325" cy="2580779"/>
                </a:xfrm>
                <a:prstGeom prst="rect">
                  <a:avLst/>
                </a:prstGeom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2186940" y="415290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586920" y="1788265"/>
                <a:ext cx="4542172" cy="2671865"/>
                <a:chOff x="4586920" y="1788265"/>
                <a:chExt cx="4542172" cy="2671865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6920" y="1788265"/>
                  <a:ext cx="4542172" cy="2671865"/>
                </a:xfrm>
                <a:prstGeom prst="rect">
                  <a:avLst/>
                </a:prstGeom>
              </p:spPr>
            </p:pic>
            <p:sp>
              <p:nvSpPr>
                <p:cNvPr id="48" name="Rectangle 47"/>
                <p:cNvSpPr/>
                <p:nvPr/>
              </p:nvSpPr>
              <p:spPr>
                <a:xfrm>
                  <a:off x="6537960" y="4175760"/>
                  <a:ext cx="94488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3200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556440" y="166078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90771" y="2373375"/>
              <a:ext cx="787400" cy="297013"/>
              <a:chOff x="690771" y="2373375"/>
              <a:chExt cx="787400" cy="29701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0.23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26957" y="2380439"/>
              <a:ext cx="787400" cy="289949"/>
              <a:chOff x="1926957" y="2380439"/>
              <a:chExt cx="787400" cy="28994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20757" y="2380439"/>
              <a:ext cx="787400" cy="289949"/>
              <a:chOff x="3120757" y="2380439"/>
              <a:chExt cx="787400" cy="289949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0.4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996071" y="2990973"/>
              <a:ext cx="787400" cy="297013"/>
              <a:chOff x="690771" y="2373375"/>
              <a:chExt cx="787400" cy="29701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825499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/>
              <p:cNvSpPr txBox="1"/>
              <p:nvPr/>
            </p:nvSpPr>
            <p:spPr>
              <a:xfrm>
                <a:off x="690771" y="2373375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0.13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279882" y="2998037"/>
              <a:ext cx="787400" cy="289949"/>
              <a:chOff x="1926957" y="2380439"/>
              <a:chExt cx="787400" cy="28994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0616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19269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0.002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540357" y="2321762"/>
              <a:ext cx="787400" cy="289949"/>
              <a:chOff x="3120757" y="2380439"/>
              <a:chExt cx="787400" cy="289949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255485" y="2605664"/>
                <a:ext cx="517945" cy="64724"/>
                <a:chOff x="5730240" y="2180474"/>
                <a:chExt cx="1280160" cy="186713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730240" y="2182521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010400" y="2180474"/>
                  <a:ext cx="0" cy="1846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730240" y="2188871"/>
                  <a:ext cx="12801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120757" y="2380439"/>
                <a:ext cx="78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= 0.5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095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299</Words>
  <Application>Microsoft Office PowerPoint</Application>
  <PresentationFormat>On-screen Show (4:3)</PresentationFormat>
  <Paragraphs>195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98</cp:revision>
  <dcterms:created xsi:type="dcterms:W3CDTF">2016-08-30T18:38:40Z</dcterms:created>
  <dcterms:modified xsi:type="dcterms:W3CDTF">2016-10-03T18:27:25Z</dcterms:modified>
</cp:coreProperties>
</file>