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930" y="6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5C016-C61E-4F5D-86CD-A711DB2C9AD2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F025F9-1E93-4D2D-9F8B-0E09F6B16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29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025F9-1E93-4D2D-9F8B-0E09F6B16C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75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5959-4879-46D8-B814-66C710277C6C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3A5E-D933-4952-9647-FF232BE7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1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5959-4879-46D8-B814-66C710277C6C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3A5E-D933-4952-9647-FF232BE7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93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5959-4879-46D8-B814-66C710277C6C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3A5E-D933-4952-9647-FF232BE7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46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5959-4879-46D8-B814-66C710277C6C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3A5E-D933-4952-9647-FF232BE7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0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5959-4879-46D8-B814-66C710277C6C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3A5E-D933-4952-9647-FF232BE7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73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5959-4879-46D8-B814-66C710277C6C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3A5E-D933-4952-9647-FF232BE7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70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5959-4879-46D8-B814-66C710277C6C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3A5E-D933-4952-9647-FF232BE7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82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5959-4879-46D8-B814-66C710277C6C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3A5E-D933-4952-9647-FF232BE7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24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5959-4879-46D8-B814-66C710277C6C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3A5E-D933-4952-9647-FF232BE7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162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5959-4879-46D8-B814-66C710277C6C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3A5E-D933-4952-9647-FF232BE7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17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5959-4879-46D8-B814-66C710277C6C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3A5E-D933-4952-9647-FF232BE7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95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F5959-4879-46D8-B814-66C710277C6C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03A5E-D933-4952-9647-FF232BE7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74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517963" y="820974"/>
            <a:ext cx="6700470" cy="2773994"/>
            <a:chOff x="450790" y="347423"/>
            <a:chExt cx="6700470" cy="277399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8658" y="775254"/>
              <a:ext cx="3412602" cy="2346163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790" y="775254"/>
              <a:ext cx="3412602" cy="2346163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/>
                <p:cNvSpPr txBox="1"/>
                <p:nvPr/>
              </p:nvSpPr>
              <p:spPr>
                <a:xfrm>
                  <a:off x="684785" y="506453"/>
                  <a:ext cx="168137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&gt;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0.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𝑜𝑟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&lt;0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785" y="506453"/>
                  <a:ext cx="1681372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/>
            <p:cNvSpPr txBox="1"/>
            <p:nvPr/>
          </p:nvSpPr>
          <p:spPr>
            <a:xfrm>
              <a:off x="2157090" y="506453"/>
              <a:ext cx="13772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Not shared</a:t>
              </a:r>
              <a:endParaRPr lang="en-US" sz="1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658435" y="347423"/>
                  <a:ext cx="1356397" cy="5320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𝑐𝑜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𝑜𝑐𝑐𝑢𝑟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𝑡𝑜𝑡𝑎𝑙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8435" y="347423"/>
                  <a:ext cx="1356397" cy="53200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820305" y="491213"/>
                  <a:ext cx="1867262" cy="7287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&lt;0.05 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𝑎𝑛𝑑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&gt;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0305" y="491213"/>
                  <a:ext cx="1867262" cy="72878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ectangle 11"/>
            <p:cNvSpPr/>
            <p:nvPr/>
          </p:nvSpPr>
          <p:spPr>
            <a:xfrm>
              <a:off x="893852" y="1037690"/>
              <a:ext cx="452063" cy="1849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169595" y="1025703"/>
              <a:ext cx="452063" cy="1849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0084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1097280" y="822960"/>
            <a:ext cx="6949440" cy="5212080"/>
            <a:chOff x="1097280" y="822960"/>
            <a:chExt cx="6949440" cy="521208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280" y="822960"/>
              <a:ext cx="6949440" cy="521208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543300" y="902970"/>
              <a:ext cx="55880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***</a:t>
              </a:r>
              <a:endParaRPr lang="en-US" dirty="0"/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3194050" y="2514600"/>
              <a:ext cx="1106632" cy="374650"/>
              <a:chOff x="3206750" y="2590800"/>
              <a:chExt cx="1106632" cy="374650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3733800" y="2590800"/>
                <a:ext cx="55880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**</a:t>
                </a:r>
                <a:endParaRPr lang="en-US" dirty="0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3674918" y="2812413"/>
                <a:ext cx="638464" cy="58603"/>
                <a:chOff x="1238250" y="1087831"/>
                <a:chExt cx="1280160" cy="115934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>
                  <a:off x="1238250" y="1089102"/>
                  <a:ext cx="0" cy="11466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2518410" y="1087831"/>
                  <a:ext cx="0" cy="11466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1238250" y="1093045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/>
              <p:cNvGrpSpPr/>
              <p:nvPr/>
            </p:nvGrpSpPr>
            <p:grpSpPr>
              <a:xfrm>
                <a:off x="3674918" y="2850513"/>
                <a:ext cx="319232" cy="58603"/>
                <a:chOff x="1238250" y="1087831"/>
                <a:chExt cx="1280160" cy="115934"/>
              </a:xfrm>
            </p:grpSpPr>
            <p:cxnSp>
              <p:nvCxnSpPr>
                <p:cNvPr id="20" name="Straight Connector 19"/>
                <p:cNvCxnSpPr/>
                <p:nvPr/>
              </p:nvCxnSpPr>
              <p:spPr>
                <a:xfrm>
                  <a:off x="1238250" y="1089102"/>
                  <a:ext cx="0" cy="11466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518410" y="1087831"/>
                  <a:ext cx="0" cy="11466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1238250" y="1093045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/>
              <p:cNvGrpSpPr/>
              <p:nvPr/>
            </p:nvGrpSpPr>
            <p:grpSpPr>
              <a:xfrm>
                <a:off x="3338447" y="2806063"/>
                <a:ext cx="290211" cy="58603"/>
                <a:chOff x="1238250" y="1087831"/>
                <a:chExt cx="1280160" cy="115934"/>
              </a:xfrm>
            </p:grpSpPr>
            <p:cxnSp>
              <p:nvCxnSpPr>
                <p:cNvPr id="24" name="Straight Connector 23"/>
                <p:cNvCxnSpPr/>
                <p:nvPr/>
              </p:nvCxnSpPr>
              <p:spPr>
                <a:xfrm>
                  <a:off x="1238250" y="1089102"/>
                  <a:ext cx="0" cy="11466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2518410" y="1087831"/>
                  <a:ext cx="0" cy="11466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1238250" y="1093045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TextBox 26"/>
              <p:cNvSpPr txBox="1"/>
              <p:nvPr/>
            </p:nvSpPr>
            <p:spPr>
              <a:xfrm>
                <a:off x="3206750" y="2597150"/>
                <a:ext cx="55880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**</a:t>
                </a:r>
                <a:endParaRPr lang="en-US" dirty="0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4984750" y="2533824"/>
              <a:ext cx="996950" cy="374650"/>
              <a:chOff x="4984750" y="2584624"/>
              <a:chExt cx="996950" cy="374650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4984750" y="2584624"/>
                <a:ext cx="55880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**</a:t>
                </a:r>
                <a:endParaRPr lang="en-US" dirty="0"/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5039761" y="2787187"/>
                <a:ext cx="436079" cy="58603"/>
                <a:chOff x="1238250" y="1087831"/>
                <a:chExt cx="1280160" cy="115934"/>
              </a:xfrm>
            </p:grpSpPr>
            <p:cxnSp>
              <p:nvCxnSpPr>
                <p:cNvPr id="30" name="Straight Connector 29"/>
                <p:cNvCxnSpPr/>
                <p:nvPr/>
              </p:nvCxnSpPr>
              <p:spPr>
                <a:xfrm>
                  <a:off x="1238250" y="1089102"/>
                  <a:ext cx="0" cy="11466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518410" y="1087831"/>
                  <a:ext cx="0" cy="11466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1238250" y="1093045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Group 33"/>
              <p:cNvGrpSpPr/>
              <p:nvPr/>
            </p:nvGrpSpPr>
            <p:grpSpPr>
              <a:xfrm>
                <a:off x="5495662" y="2786202"/>
                <a:ext cx="396435" cy="58603"/>
                <a:chOff x="1238250" y="1087831"/>
                <a:chExt cx="1280160" cy="115934"/>
              </a:xfrm>
            </p:grpSpPr>
            <p:cxnSp>
              <p:nvCxnSpPr>
                <p:cNvPr id="35" name="Straight Connector 34"/>
                <p:cNvCxnSpPr/>
                <p:nvPr/>
              </p:nvCxnSpPr>
              <p:spPr>
                <a:xfrm>
                  <a:off x="1238250" y="1089102"/>
                  <a:ext cx="0" cy="11466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2518410" y="1087831"/>
                  <a:ext cx="0" cy="11466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1238250" y="1093045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TextBox 37"/>
              <p:cNvSpPr txBox="1"/>
              <p:nvPr/>
            </p:nvSpPr>
            <p:spPr>
              <a:xfrm>
                <a:off x="5422900" y="2590974"/>
                <a:ext cx="55880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**</a:t>
                </a:r>
                <a:endParaRPr lang="en-US" dirty="0"/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6527800" y="2584624"/>
              <a:ext cx="55880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*</a:t>
              </a:r>
              <a:endParaRPr lang="en-US" dirty="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633353" y="2799887"/>
              <a:ext cx="360395" cy="58603"/>
              <a:chOff x="1238250" y="1087831"/>
              <a:chExt cx="1280160" cy="115934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1238250" y="1089102"/>
                <a:ext cx="0" cy="11466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2518410" y="1087831"/>
                <a:ext cx="0" cy="11466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1238250" y="1093045"/>
                <a:ext cx="12801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/>
            <p:cNvSpPr txBox="1"/>
            <p:nvPr/>
          </p:nvSpPr>
          <p:spPr>
            <a:xfrm>
              <a:off x="6777848" y="2343329"/>
              <a:ext cx="55880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***</a:t>
              </a:r>
              <a:endParaRPr lang="en-US" dirty="0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6972301" y="2679242"/>
              <a:ext cx="360395" cy="58603"/>
              <a:chOff x="1238250" y="1087831"/>
              <a:chExt cx="1280160" cy="115934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1238250" y="1089102"/>
                <a:ext cx="0" cy="11466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2518410" y="1087831"/>
                <a:ext cx="0" cy="11466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1238250" y="1093045"/>
                <a:ext cx="12801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6629893" y="2641142"/>
              <a:ext cx="702310" cy="58603"/>
              <a:chOff x="1238250" y="1087831"/>
              <a:chExt cx="1280160" cy="115934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>
                <a:off x="1238250" y="1089102"/>
                <a:ext cx="0" cy="11466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2518410" y="1087831"/>
                <a:ext cx="0" cy="11466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238250" y="1093045"/>
                <a:ext cx="12801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6632023" y="2553775"/>
              <a:ext cx="981628" cy="67426"/>
              <a:chOff x="1238250" y="1087831"/>
              <a:chExt cx="1280160" cy="115934"/>
            </a:xfrm>
          </p:grpSpPr>
          <p:cxnSp>
            <p:nvCxnSpPr>
              <p:cNvPr id="54" name="Straight Connector 53"/>
              <p:cNvCxnSpPr/>
              <p:nvPr/>
            </p:nvCxnSpPr>
            <p:spPr>
              <a:xfrm>
                <a:off x="1238250" y="1089102"/>
                <a:ext cx="0" cy="11466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2518410" y="1087831"/>
                <a:ext cx="0" cy="11466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238250" y="1093045"/>
                <a:ext cx="12801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/>
          </p:nvGrpSpPr>
          <p:grpSpPr>
            <a:xfrm>
              <a:off x="7328251" y="2730235"/>
              <a:ext cx="360395" cy="58603"/>
              <a:chOff x="1238250" y="1087831"/>
              <a:chExt cx="1280160" cy="115934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1238250" y="1089102"/>
                <a:ext cx="0" cy="11466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2518410" y="1087831"/>
                <a:ext cx="0" cy="11466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1238250" y="1093045"/>
                <a:ext cx="12801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TextBox 60"/>
            <p:cNvSpPr txBox="1"/>
            <p:nvPr/>
          </p:nvSpPr>
          <p:spPr>
            <a:xfrm>
              <a:off x="7247748" y="2527479"/>
              <a:ext cx="55880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**</a:t>
              </a:r>
              <a:endParaRPr lang="en-US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3503468" y="1117417"/>
              <a:ext cx="638464" cy="58603"/>
              <a:chOff x="1238250" y="1087831"/>
              <a:chExt cx="1280160" cy="115934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1238250" y="1089102"/>
                <a:ext cx="0" cy="11466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2518410" y="1087831"/>
                <a:ext cx="0" cy="11466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1238250" y="1093045"/>
                <a:ext cx="12801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86640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89" b="3889"/>
          <a:stretch/>
        </p:blipFill>
        <p:spPr>
          <a:xfrm>
            <a:off x="2152952" y="609600"/>
            <a:ext cx="4838095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492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723252"/>
              </p:ext>
            </p:extLst>
          </p:nvPr>
        </p:nvGraphicFramePr>
        <p:xfrm>
          <a:off x="93152" y="915850"/>
          <a:ext cx="1913239" cy="162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204"/>
                <a:gridCol w="299207"/>
                <a:gridCol w="299207"/>
                <a:gridCol w="299207"/>
                <a:gridCol w="299207"/>
                <a:gridCol w="299207"/>
              </a:tblGrid>
              <a:tr h="20228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S1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S2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S3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Sn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OTU1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OTU2</a:t>
                      </a:r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OTU3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OTU4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OTU5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OTUn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887819"/>
              </p:ext>
            </p:extLst>
          </p:nvPr>
        </p:nvGraphicFramePr>
        <p:xfrm>
          <a:off x="245552" y="1068250"/>
          <a:ext cx="1913239" cy="1623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7204"/>
                <a:gridCol w="299207"/>
                <a:gridCol w="299207"/>
                <a:gridCol w="299207"/>
                <a:gridCol w="299207"/>
                <a:gridCol w="299207"/>
              </a:tblGrid>
              <a:tr h="20228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S1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S2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S3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Sn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OTU1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OTU2</a:t>
                      </a:r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OTU3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OTU4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OTU5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OTUn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715823"/>
              </p:ext>
            </p:extLst>
          </p:nvPr>
        </p:nvGraphicFramePr>
        <p:xfrm>
          <a:off x="397952" y="1220650"/>
          <a:ext cx="1913239" cy="1623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7204"/>
                <a:gridCol w="299207"/>
                <a:gridCol w="299207"/>
                <a:gridCol w="299207"/>
                <a:gridCol w="299207"/>
                <a:gridCol w="299207"/>
              </a:tblGrid>
              <a:tr h="20228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S1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S2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S3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Sn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OTU1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OTU2</a:t>
                      </a:r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OTU3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OTU4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OTU5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OTUn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065181"/>
              </p:ext>
            </p:extLst>
          </p:nvPr>
        </p:nvGraphicFramePr>
        <p:xfrm>
          <a:off x="550352" y="1373050"/>
          <a:ext cx="1913239" cy="1623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17204"/>
                <a:gridCol w="299207"/>
                <a:gridCol w="299207"/>
                <a:gridCol w="299207"/>
                <a:gridCol w="299207"/>
                <a:gridCol w="299207"/>
              </a:tblGrid>
              <a:tr h="20228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S1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S2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S3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</a:t>
                      </a:r>
                      <a:r>
                        <a:rPr lang="en-US" sz="1000" baseline="-25000" dirty="0" smtClean="0"/>
                        <a:t>n</a:t>
                      </a:r>
                      <a:endParaRPr lang="en-US" sz="1000" baseline="-25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OTU1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OTU2</a:t>
                      </a:r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25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29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OTU3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OTU4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OTU5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15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OTU</a:t>
                      </a:r>
                      <a:r>
                        <a:rPr lang="en-US" sz="1000" baseline="-25000" dirty="0" err="1" smtClean="0"/>
                        <a:t>n</a:t>
                      </a:r>
                      <a:endParaRPr lang="en-US" sz="1000" baseline="-25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21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15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>
            <a:off x="2567215" y="1915142"/>
            <a:ext cx="546957" cy="3038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903566"/>
              </p:ext>
            </p:extLst>
          </p:nvPr>
        </p:nvGraphicFramePr>
        <p:xfrm>
          <a:off x="3273161" y="1126710"/>
          <a:ext cx="1747574" cy="18807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2986"/>
                <a:gridCol w="301147"/>
                <a:gridCol w="301147"/>
                <a:gridCol w="301147"/>
                <a:gridCol w="301147"/>
              </a:tblGrid>
              <a:tr h="23509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D1</a:t>
                      </a:r>
                      <a:endParaRPr lang="en-US" sz="1100" dirty="0"/>
                    </a:p>
                  </a:txBody>
                  <a:tcPr marL="57968" marR="57968" marT="28984" marB="28984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D2</a:t>
                      </a:r>
                      <a:endParaRPr lang="en-US" sz="1100" dirty="0"/>
                    </a:p>
                  </a:txBody>
                  <a:tcPr marL="57968" marR="57968" marT="28984" marB="28984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D3</a:t>
                      </a:r>
                      <a:endParaRPr lang="en-US" sz="1100" dirty="0"/>
                    </a:p>
                  </a:txBody>
                  <a:tcPr marL="57968" marR="57968" marT="28984" marB="28984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D4</a:t>
                      </a:r>
                      <a:endParaRPr lang="en-US" sz="1100" dirty="0"/>
                    </a:p>
                  </a:txBody>
                  <a:tcPr marL="57968" marR="57968" marT="28984" marB="28984">
                    <a:solidFill>
                      <a:schemeClr val="accent1"/>
                    </a:solidFill>
                  </a:tcPr>
                </a:tc>
              </a:tr>
              <a:tr h="235091">
                <a:tc>
                  <a:txBody>
                    <a:bodyPr/>
                    <a:lstStyle/>
                    <a:p>
                      <a:r>
                        <a:rPr lang="el-GR" sz="1100" dirty="0" smtClean="0"/>
                        <a:t>Δ</a:t>
                      </a:r>
                      <a:r>
                        <a:rPr lang="en-US" sz="1100" dirty="0" smtClean="0"/>
                        <a:t>OTU2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1.5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-2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</a:tr>
              <a:tr h="2350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100" dirty="0" smtClean="0"/>
                        <a:t>Δ</a:t>
                      </a:r>
                      <a:r>
                        <a:rPr lang="en-US" sz="1100" dirty="0" smtClean="0"/>
                        <a:t>OTU3</a:t>
                      </a:r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</a:tr>
              <a:tr h="2350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100" dirty="0" smtClean="0"/>
                        <a:t>Δ</a:t>
                      </a:r>
                      <a:r>
                        <a:rPr lang="en-US" sz="1100" dirty="0" smtClean="0"/>
                        <a:t>OTU4</a:t>
                      </a:r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-3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</a:tr>
              <a:tr h="2350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…</a:t>
                      </a:r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…</a:t>
                      </a:r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</a:tr>
              <a:tr h="2350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100" dirty="0" smtClean="0"/>
                        <a:t>Δ</a:t>
                      </a:r>
                      <a:r>
                        <a:rPr lang="en-US" sz="1100" dirty="0" smtClean="0"/>
                        <a:t>α</a:t>
                      </a:r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-5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-2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-1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</a:tr>
              <a:tr h="2350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100" dirty="0" smtClean="0"/>
                        <a:t>Δ</a:t>
                      </a:r>
                      <a:r>
                        <a:rPr lang="en-US" sz="1100" dirty="0" smtClean="0"/>
                        <a:t>β</a:t>
                      </a:r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-1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</a:tr>
              <a:tr h="23509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5929213" y="1131754"/>
            <a:ext cx="1934256" cy="1870641"/>
            <a:chOff x="5929213" y="1131754"/>
            <a:chExt cx="1934256" cy="1870641"/>
          </a:xfrm>
        </p:grpSpPr>
        <p:grpSp>
          <p:nvGrpSpPr>
            <p:cNvPr id="18" name="Group 17"/>
            <p:cNvGrpSpPr/>
            <p:nvPr/>
          </p:nvGrpSpPr>
          <p:grpSpPr>
            <a:xfrm>
              <a:off x="5929213" y="1131754"/>
              <a:ext cx="1934256" cy="1870641"/>
              <a:chOff x="3148010" y="4029075"/>
              <a:chExt cx="2143125" cy="2143126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3162300" y="4029075"/>
                <a:ext cx="0" cy="214312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rot="5400000">
                <a:off x="4219573" y="5100638"/>
                <a:ext cx="0" cy="214312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Oval 19"/>
            <p:cNvSpPr/>
            <p:nvPr/>
          </p:nvSpPr>
          <p:spPr>
            <a:xfrm>
              <a:off x="6217205" y="2533876"/>
              <a:ext cx="51580" cy="515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292856" y="2671423"/>
              <a:ext cx="51580" cy="515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784587" y="2318958"/>
              <a:ext cx="51580" cy="515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586864" y="1377620"/>
              <a:ext cx="51580" cy="515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593407" y="1927836"/>
              <a:ext cx="51580" cy="515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076875" y="1773068"/>
              <a:ext cx="51580" cy="515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165625" y="2667125"/>
              <a:ext cx="51580" cy="515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567617" y="2793496"/>
              <a:ext cx="51580" cy="5158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7472322" y="2716126"/>
              <a:ext cx="51580" cy="5158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7619197" y="2690336"/>
              <a:ext cx="51580" cy="5158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516036" y="2574281"/>
              <a:ext cx="51580" cy="5158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6356468" y="1867645"/>
              <a:ext cx="51580" cy="515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6488002" y="2041284"/>
              <a:ext cx="51580" cy="515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7725925" y="2518403"/>
              <a:ext cx="51580" cy="5158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784589" y="1902018"/>
              <a:ext cx="51580" cy="515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106101" y="1489377"/>
              <a:ext cx="51580" cy="515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768910" y="2690336"/>
              <a:ext cx="51580" cy="515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106099" y="2228694"/>
              <a:ext cx="51580" cy="515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6114045" y="2205484"/>
              <a:ext cx="51580" cy="5158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308916" y="1184221"/>
            <a:ext cx="1199440" cy="580613"/>
            <a:chOff x="7708966" y="1279471"/>
            <a:chExt cx="1199440" cy="580613"/>
          </a:xfrm>
        </p:grpSpPr>
        <p:sp>
          <p:nvSpPr>
            <p:cNvPr id="39" name="Oval 38"/>
            <p:cNvSpPr/>
            <p:nvPr/>
          </p:nvSpPr>
          <p:spPr>
            <a:xfrm>
              <a:off x="7786833" y="1371904"/>
              <a:ext cx="51580" cy="515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7786833" y="1490055"/>
              <a:ext cx="51580" cy="5158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7786833" y="1608206"/>
              <a:ext cx="51580" cy="5158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7786833" y="1726358"/>
              <a:ext cx="51580" cy="515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831797" y="1279471"/>
              <a:ext cx="1076609" cy="143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Obesity</a:t>
              </a:r>
              <a:endParaRPr lang="en-US" sz="105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831797" y="1396567"/>
              <a:ext cx="1076609" cy="143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IBD</a:t>
              </a:r>
              <a:endParaRPr lang="en-US" sz="105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831797" y="1513663"/>
              <a:ext cx="1076609" cy="143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Autism</a:t>
              </a:r>
              <a:endParaRPr lang="en-US" sz="105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831797" y="1630758"/>
              <a:ext cx="1076609" cy="229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Colorectal cancer</a:t>
              </a:r>
              <a:endParaRPr lang="en-US" sz="105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708966" y="1303490"/>
              <a:ext cx="1135066" cy="54597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ight Arrow 52"/>
          <p:cNvSpPr/>
          <p:nvPr/>
        </p:nvSpPr>
        <p:spPr>
          <a:xfrm>
            <a:off x="5237780" y="1915142"/>
            <a:ext cx="546957" cy="3038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42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75" y="1133515"/>
            <a:ext cx="4234622" cy="5234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6245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/>
          <p:nvPr/>
        </p:nvGrpSpPr>
        <p:grpSpPr>
          <a:xfrm>
            <a:off x="-1609943" y="1107129"/>
            <a:ext cx="10677224" cy="5621902"/>
            <a:chOff x="-1609943" y="1107129"/>
            <a:chExt cx="10677224" cy="5621902"/>
          </a:xfrm>
        </p:grpSpPr>
        <p:grpSp>
          <p:nvGrpSpPr>
            <p:cNvPr id="61" name="Group 60"/>
            <p:cNvGrpSpPr/>
            <p:nvPr/>
          </p:nvGrpSpPr>
          <p:grpSpPr>
            <a:xfrm>
              <a:off x="609750" y="1107129"/>
              <a:ext cx="8457531" cy="783156"/>
              <a:chOff x="609750" y="1107129"/>
              <a:chExt cx="8457531" cy="783156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609750" y="1107129"/>
                <a:ext cx="1952831" cy="78315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Literature Search</a:t>
                </a:r>
                <a:endParaRPr lang="en-US" dirty="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2679090" y="1107129"/>
                <a:ext cx="1952831" cy="78315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Existing Databases</a:t>
                </a:r>
                <a:endParaRPr lang="en-US" dirty="0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4811752" y="1107129"/>
                <a:ext cx="2080267" cy="78315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Supervised Learning</a:t>
                </a:r>
                <a:endParaRPr lang="en-US" dirty="0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6995886" y="1107129"/>
                <a:ext cx="2071395" cy="78315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Unsupervised Learning</a:t>
                </a:r>
                <a:endParaRPr lang="en-US" dirty="0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609750" y="2363014"/>
              <a:ext cx="8457531" cy="947619"/>
              <a:chOff x="609750" y="2377449"/>
              <a:chExt cx="8457531" cy="947619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609750" y="2377449"/>
                <a:ext cx="4022170" cy="947619"/>
                <a:chOff x="609750" y="2377449"/>
                <a:chExt cx="4022170" cy="947619"/>
              </a:xfrm>
            </p:grpSpPr>
            <p:sp>
              <p:nvSpPr>
                <p:cNvPr id="12" name="Rounded Rectangle 11"/>
                <p:cNvSpPr/>
                <p:nvPr/>
              </p:nvSpPr>
              <p:spPr>
                <a:xfrm>
                  <a:off x="609750" y="2377449"/>
                  <a:ext cx="1952831" cy="94761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dirty="0" smtClean="0"/>
                    <a:t>Review articles</a:t>
                  </a:r>
                </a:p>
                <a:p>
                  <a:pPr algn="ctr"/>
                  <a:r>
                    <a:rPr lang="en-US" dirty="0" smtClean="0"/>
                    <a:t>Text mining</a:t>
                  </a:r>
                  <a:endParaRPr lang="en-US" dirty="0"/>
                </a:p>
              </p:txBody>
            </p:sp>
            <p:sp>
              <p:nvSpPr>
                <p:cNvPr id="13" name="Rounded Rectangle 12"/>
                <p:cNvSpPr/>
                <p:nvPr/>
              </p:nvSpPr>
              <p:spPr>
                <a:xfrm>
                  <a:off x="2679089" y="2377449"/>
                  <a:ext cx="1952831" cy="94761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dirty="0" err="1" smtClean="0"/>
                    <a:t>ImG</a:t>
                  </a:r>
                  <a:endParaRPr lang="en-US" dirty="0" smtClean="0"/>
                </a:p>
                <a:p>
                  <a:pPr algn="ctr"/>
                  <a:r>
                    <a:rPr lang="en-US" dirty="0" smtClean="0"/>
                    <a:t>IMNGS</a:t>
                  </a:r>
                </a:p>
                <a:p>
                  <a:pPr algn="ctr"/>
                  <a:r>
                    <a:rPr lang="en-US" dirty="0" smtClean="0"/>
                    <a:t>FAPROTAX</a:t>
                  </a:r>
                  <a:endParaRPr lang="en-US" dirty="0"/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4811752" y="2377449"/>
                <a:ext cx="4255529" cy="947619"/>
                <a:chOff x="4811752" y="2377449"/>
                <a:chExt cx="4255529" cy="947619"/>
              </a:xfrm>
            </p:grpSpPr>
            <p:sp>
              <p:nvSpPr>
                <p:cNvPr id="14" name="Rounded Rectangle 13"/>
                <p:cNvSpPr/>
                <p:nvPr/>
              </p:nvSpPr>
              <p:spPr>
                <a:xfrm>
                  <a:off x="4811752" y="2377449"/>
                  <a:ext cx="2080266" cy="94761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dirty="0" smtClean="0"/>
                    <a:t>Aim 2 datasets</a:t>
                  </a:r>
                </a:p>
                <a:p>
                  <a:pPr algn="ctr"/>
                  <a:r>
                    <a:rPr lang="en-US" dirty="0" smtClean="0"/>
                    <a:t>Earth Microbiome Project</a:t>
                  </a:r>
                  <a:endParaRPr lang="en-US" dirty="0"/>
                </a:p>
              </p:txBody>
            </p:sp>
            <p:sp>
              <p:nvSpPr>
                <p:cNvPr id="15" name="Rounded Rectangle 14"/>
                <p:cNvSpPr/>
                <p:nvPr/>
              </p:nvSpPr>
              <p:spPr>
                <a:xfrm>
                  <a:off x="6995409" y="2377449"/>
                  <a:ext cx="2071872" cy="94761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dirty="0"/>
                    <a:t>Large 16S cohorts</a:t>
                  </a:r>
                </a:p>
                <a:p>
                  <a:pPr algn="ctr"/>
                  <a:r>
                    <a:rPr lang="en-US" dirty="0" smtClean="0"/>
                    <a:t>Human Microbiome Project</a:t>
                  </a:r>
                </a:p>
              </p:txBody>
            </p:sp>
          </p:grpSp>
        </p:grpSp>
        <p:grpSp>
          <p:nvGrpSpPr>
            <p:cNvPr id="37" name="Group 36"/>
            <p:cNvGrpSpPr/>
            <p:nvPr/>
          </p:nvGrpSpPr>
          <p:grpSpPr>
            <a:xfrm>
              <a:off x="609750" y="3921059"/>
              <a:ext cx="8457531" cy="827315"/>
              <a:chOff x="609750" y="4006084"/>
              <a:chExt cx="8457531" cy="827315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609750" y="4006084"/>
                <a:ext cx="4022171" cy="82731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Experimentally validated annotations</a:t>
                </a:r>
              </a:p>
              <a:p>
                <a:pPr algn="ctr"/>
                <a:r>
                  <a:rPr lang="en-US" dirty="0" smtClean="0"/>
                  <a:t>Genome mining</a:t>
                </a:r>
                <a:endParaRPr lang="en-US" dirty="0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4811753" y="4006084"/>
                <a:ext cx="4255528" cy="82731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Meta-analysis</a:t>
                </a:r>
              </a:p>
              <a:p>
                <a:pPr algn="ctr"/>
                <a:r>
                  <a:rPr lang="en-US" dirty="0" smtClean="0"/>
                  <a:t>Feature selection and cross-validation</a:t>
                </a:r>
                <a:endParaRPr lang="en-US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609750" y="5392174"/>
              <a:ext cx="8457531" cy="1336857"/>
              <a:chOff x="609750" y="4985782"/>
              <a:chExt cx="8457531" cy="1336857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609750" y="4985782"/>
                <a:ext cx="8457531" cy="133685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1232942" y="5890048"/>
                <a:ext cx="7368256" cy="369333"/>
                <a:chOff x="1232942" y="5919076"/>
                <a:chExt cx="7368256" cy="369333"/>
              </a:xfrm>
            </p:grpSpPr>
            <p:sp>
              <p:nvSpPr>
                <p:cNvPr id="20" name="TextBox 19"/>
                <p:cNvSpPr txBox="1"/>
                <p:nvPr/>
              </p:nvSpPr>
              <p:spPr>
                <a:xfrm>
                  <a:off x="6655604" y="5919077"/>
                  <a:ext cx="1945594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 smtClean="0"/>
                    <a:t>Body site habitat</a:t>
                  </a:r>
                  <a:endParaRPr lang="en-US" dirty="0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3193701" y="5919077"/>
                  <a:ext cx="3446738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 smtClean="0"/>
                    <a:t>Short-chain fatty acid producers</a:t>
                  </a:r>
                  <a:endParaRPr lang="en-US" dirty="0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1232942" y="5919076"/>
                  <a:ext cx="1945594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 smtClean="0"/>
                    <a:t>Aerobic/anaerobic</a:t>
                  </a:r>
                  <a:endParaRPr lang="en-US" dirty="0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914406" y="5065753"/>
                <a:ext cx="7828621" cy="369332"/>
                <a:chOff x="972462" y="5094781"/>
                <a:chExt cx="7828621" cy="369332"/>
              </a:xfrm>
            </p:grpSpPr>
            <p:sp>
              <p:nvSpPr>
                <p:cNvPr id="19" name="TextBox 18"/>
                <p:cNvSpPr txBox="1"/>
                <p:nvPr/>
              </p:nvSpPr>
              <p:spPr>
                <a:xfrm>
                  <a:off x="972462" y="5094781"/>
                  <a:ext cx="1328867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 smtClean="0"/>
                    <a:t>Pathogens</a:t>
                  </a:r>
                  <a:endParaRPr lang="en-US" dirty="0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6855489" y="5094781"/>
                  <a:ext cx="1945594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 smtClean="0"/>
                    <a:t>Disease-associated</a:t>
                  </a:r>
                  <a:endParaRPr lang="en-US" dirty="0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2494573" y="5094781"/>
                  <a:ext cx="1945594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 smtClean="0"/>
                    <a:t>Functional groups</a:t>
                  </a:r>
                  <a:endParaRPr lang="en-US" dirty="0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4851121" y="5094781"/>
                  <a:ext cx="1607929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 smtClean="0"/>
                    <a:t>Inflammatory</a:t>
                  </a:r>
                  <a:endParaRPr lang="en-US" dirty="0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652868" y="5477901"/>
                <a:ext cx="8299119" cy="369332"/>
                <a:chOff x="725438" y="5499042"/>
                <a:chExt cx="8299119" cy="369332"/>
              </a:xfrm>
            </p:grpSpPr>
            <p:sp>
              <p:nvSpPr>
                <p:cNvPr id="21" name="TextBox 20"/>
                <p:cNvSpPr txBox="1"/>
                <p:nvPr/>
              </p:nvSpPr>
              <p:spPr>
                <a:xfrm>
                  <a:off x="4733035" y="5499042"/>
                  <a:ext cx="2354168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 smtClean="0"/>
                    <a:t>Environmental habitat</a:t>
                  </a:r>
                  <a:endParaRPr lang="en-US" dirty="0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725438" y="5499042"/>
                  <a:ext cx="1328867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 smtClean="0"/>
                    <a:t>Sporulation</a:t>
                  </a:r>
                  <a:endParaRPr lang="en-US" dirty="0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7695690" y="5499042"/>
                  <a:ext cx="1328867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 smtClean="0"/>
                    <a:t>Tumorigenic</a:t>
                  </a:r>
                  <a:endParaRPr lang="en-US" dirty="0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2662793" y="5499042"/>
                  <a:ext cx="1461754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 smtClean="0"/>
                    <a:t>Acid tolerant</a:t>
                  </a:r>
                  <a:endParaRPr lang="en-US" dirty="0"/>
                </a:p>
              </p:txBody>
            </p:sp>
          </p:grpSp>
        </p:grpSp>
        <p:sp>
          <p:nvSpPr>
            <p:cNvPr id="44" name="Rectangle 43"/>
            <p:cNvSpPr/>
            <p:nvPr/>
          </p:nvSpPr>
          <p:spPr>
            <a:xfrm>
              <a:off x="-1609943" y="1206320"/>
              <a:ext cx="2038507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r"/>
              <a:r>
                <a:rPr lang="en-US" sz="3600" b="1" dirty="0" smtClean="0">
                  <a:ln w="12700">
                    <a:noFill/>
                    <a:prstDash val="solid"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Approach</a:t>
              </a:r>
              <a:endParaRPr lang="en-US" sz="3600" b="1" dirty="0">
                <a:ln w="12700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-1238752" y="2544436"/>
              <a:ext cx="1667316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r"/>
              <a:r>
                <a:rPr lang="en-US" sz="3600" b="1" dirty="0" smtClean="0">
                  <a:ln w="12700">
                    <a:noFill/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Sources</a:t>
              </a:r>
              <a:endParaRPr lang="en-US" sz="3600" b="1" dirty="0">
                <a:ln w="12700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-1561276" y="4042329"/>
              <a:ext cx="1989840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r"/>
              <a:r>
                <a:rPr lang="en-US" sz="3600" b="1" dirty="0" smtClean="0">
                  <a:ln w="12700">
                    <a:noFill/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Inference</a:t>
              </a:r>
              <a:endParaRPr lang="en-US" sz="3600" b="1" dirty="0">
                <a:ln w="12700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-1355066" y="5521993"/>
              <a:ext cx="1783630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r"/>
              <a:r>
                <a:rPr lang="en-US" sz="3600" b="1" dirty="0" smtClean="0">
                  <a:ln w="12700">
                    <a:noFill/>
                    <a:prstDash val="solid"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Microbe</a:t>
              </a:r>
            </a:p>
            <a:p>
              <a:pPr algn="r"/>
              <a:r>
                <a:rPr lang="en-US" sz="3600" b="1" dirty="0" smtClean="0">
                  <a:ln w="12700">
                    <a:noFill/>
                    <a:prstDash val="solid"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Sets</a:t>
              </a:r>
              <a:endParaRPr lang="en-US" sz="3600" b="1" dirty="0">
                <a:ln w="12700">
                  <a:noFill/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339036" y="2007831"/>
              <a:ext cx="6939676" cy="237638"/>
              <a:chOff x="1339036" y="1981155"/>
              <a:chExt cx="6939676" cy="237638"/>
            </a:xfrm>
          </p:grpSpPr>
          <p:sp>
            <p:nvSpPr>
              <p:cNvPr id="48" name="Down Arrow 47"/>
              <p:cNvSpPr/>
              <p:nvPr/>
            </p:nvSpPr>
            <p:spPr>
              <a:xfrm>
                <a:off x="1339036" y="1981155"/>
                <a:ext cx="494258" cy="237638"/>
              </a:xfrm>
              <a:prstGeom prst="downArrow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Down Arrow 48"/>
              <p:cNvSpPr/>
              <p:nvPr/>
            </p:nvSpPr>
            <p:spPr>
              <a:xfrm>
                <a:off x="3408376" y="1981155"/>
                <a:ext cx="494258" cy="237638"/>
              </a:xfrm>
              <a:prstGeom prst="downArrow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Down Arrow 49"/>
              <p:cNvSpPr/>
              <p:nvPr/>
            </p:nvSpPr>
            <p:spPr>
              <a:xfrm>
                <a:off x="5604756" y="1981155"/>
                <a:ext cx="494258" cy="237638"/>
              </a:xfrm>
              <a:prstGeom prst="downArrow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Down Arrow 51"/>
              <p:cNvSpPr/>
              <p:nvPr/>
            </p:nvSpPr>
            <p:spPr>
              <a:xfrm>
                <a:off x="7784454" y="1981155"/>
                <a:ext cx="494258" cy="237638"/>
              </a:xfrm>
              <a:prstGeom prst="downArrow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1813105" y="3466278"/>
              <a:ext cx="5934141" cy="318186"/>
              <a:chOff x="1813105" y="3448201"/>
              <a:chExt cx="5934141" cy="318186"/>
            </a:xfrm>
          </p:grpSpPr>
          <p:sp>
            <p:nvSpPr>
              <p:cNvPr id="53" name="Down Arrow 52"/>
              <p:cNvSpPr/>
              <p:nvPr/>
            </p:nvSpPr>
            <p:spPr>
              <a:xfrm>
                <a:off x="1813105" y="3448201"/>
                <a:ext cx="1615460" cy="318186"/>
              </a:xfrm>
              <a:prstGeom prst="downArrow">
                <a:avLst>
                  <a:gd name="adj1" fmla="val 40566"/>
                  <a:gd name="adj2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Down Arrow 54"/>
              <p:cNvSpPr/>
              <p:nvPr/>
            </p:nvSpPr>
            <p:spPr>
              <a:xfrm>
                <a:off x="6131786" y="3448201"/>
                <a:ext cx="1615460" cy="318186"/>
              </a:xfrm>
              <a:prstGeom prst="downArrow">
                <a:avLst>
                  <a:gd name="adj1" fmla="val 40566"/>
                  <a:gd name="adj2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Down Arrow 55"/>
            <p:cNvSpPr/>
            <p:nvPr/>
          </p:nvSpPr>
          <p:spPr>
            <a:xfrm>
              <a:off x="3107073" y="4865919"/>
              <a:ext cx="3462885" cy="465858"/>
            </a:xfrm>
            <a:prstGeom prst="downArrow">
              <a:avLst>
                <a:gd name="adj1" fmla="val 25896"/>
                <a:gd name="adj2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853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33" t="5944" r="29487" b="6036"/>
          <a:stretch/>
        </p:blipFill>
        <p:spPr>
          <a:xfrm>
            <a:off x="2044557" y="934948"/>
            <a:ext cx="5024064" cy="498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62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7432" y="1681089"/>
            <a:ext cx="9089135" cy="3495820"/>
            <a:chOff x="27432" y="1681089"/>
            <a:chExt cx="9089135" cy="349582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32" y="1681089"/>
              <a:ext cx="9089135" cy="3495820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480560" y="4808220"/>
              <a:ext cx="617220" cy="198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4876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180340" y="513981"/>
            <a:ext cx="8809053" cy="3044450"/>
            <a:chOff x="320040" y="1415681"/>
            <a:chExt cx="8809053" cy="3044450"/>
          </a:xfrm>
        </p:grpSpPr>
        <p:grpSp>
          <p:nvGrpSpPr>
            <p:cNvPr id="12" name="Group 11"/>
            <p:cNvGrpSpPr/>
            <p:nvPr/>
          </p:nvGrpSpPr>
          <p:grpSpPr>
            <a:xfrm>
              <a:off x="320040" y="1660786"/>
              <a:ext cx="8809053" cy="2799345"/>
              <a:chOff x="320040" y="1660786"/>
              <a:chExt cx="8809053" cy="2799345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328557" y="1848871"/>
                <a:ext cx="4387326" cy="2580780"/>
                <a:chOff x="328557" y="1848871"/>
                <a:chExt cx="4387326" cy="2580780"/>
              </a:xfrm>
            </p:grpSpPr>
            <p:pic>
              <p:nvPicPr>
                <p:cNvPr id="2" name="Picture 1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8557" y="1848871"/>
                  <a:ext cx="4387326" cy="2580780"/>
                </a:xfrm>
                <a:prstGeom prst="rect">
                  <a:avLst/>
                </a:prstGeom>
              </p:spPr>
            </p:pic>
            <p:sp>
              <p:nvSpPr>
                <p:cNvPr id="4" name="Rectangle 3"/>
                <p:cNvSpPr/>
                <p:nvPr/>
              </p:nvSpPr>
              <p:spPr>
                <a:xfrm>
                  <a:off x="2186940" y="4152900"/>
                  <a:ext cx="944880" cy="152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4586920" y="1788265"/>
                <a:ext cx="4542173" cy="2671866"/>
                <a:chOff x="4586920" y="1788265"/>
                <a:chExt cx="4542173" cy="2671866"/>
              </a:xfrm>
            </p:grpSpPr>
            <p:pic>
              <p:nvPicPr>
                <p:cNvPr id="3" name="Picture 2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86920" y="1788265"/>
                  <a:ext cx="4542173" cy="2671866"/>
                </a:xfrm>
                <a:prstGeom prst="rect">
                  <a:avLst/>
                </a:prstGeom>
              </p:spPr>
            </p:pic>
            <p:sp>
              <p:nvSpPr>
                <p:cNvPr id="5" name="Rectangle 4"/>
                <p:cNvSpPr/>
                <p:nvPr/>
              </p:nvSpPr>
              <p:spPr>
                <a:xfrm>
                  <a:off x="6537960" y="4175760"/>
                  <a:ext cx="944880" cy="152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TextBox 9"/>
              <p:cNvSpPr txBox="1"/>
              <p:nvPr/>
            </p:nvSpPr>
            <p:spPr>
              <a:xfrm>
                <a:off x="320040" y="166078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556440" y="166078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5722620" y="1415681"/>
              <a:ext cx="2562860" cy="685575"/>
              <a:chOff x="5722620" y="1461401"/>
              <a:chExt cx="2562860" cy="685575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5722620" y="2031042"/>
                <a:ext cx="1280160" cy="115934"/>
                <a:chOff x="5730240" y="2180474"/>
                <a:chExt cx="1280160" cy="186713"/>
              </a:xfrm>
            </p:grpSpPr>
            <p:cxnSp>
              <p:nvCxnSpPr>
                <p:cNvPr id="16" name="Straight Connector 15"/>
                <p:cNvCxnSpPr/>
                <p:nvPr/>
              </p:nvCxnSpPr>
              <p:spPr>
                <a:xfrm>
                  <a:off x="5730240" y="2182521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7010400" y="2180474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5730240" y="2188871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TextBox 23"/>
              <p:cNvSpPr txBox="1"/>
              <p:nvPr/>
            </p:nvSpPr>
            <p:spPr>
              <a:xfrm>
                <a:off x="5969000" y="1808285"/>
                <a:ext cx="787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 = 0.04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5730240" y="1682339"/>
                <a:ext cx="2552700" cy="157897"/>
                <a:chOff x="5730240" y="2180474"/>
                <a:chExt cx="1280160" cy="186713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>
                  <a:off x="5730240" y="2182521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7010400" y="2180474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5730240" y="2188871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TextBox 29"/>
              <p:cNvSpPr txBox="1"/>
              <p:nvPr/>
            </p:nvSpPr>
            <p:spPr>
              <a:xfrm>
                <a:off x="6612890" y="1461401"/>
                <a:ext cx="787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 = 0.5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7005320" y="1886262"/>
                <a:ext cx="1280160" cy="115934"/>
                <a:chOff x="5730240" y="2180474"/>
                <a:chExt cx="1280160" cy="186713"/>
              </a:xfrm>
            </p:grpSpPr>
            <p:cxnSp>
              <p:nvCxnSpPr>
                <p:cNvPr id="32" name="Straight Connector 31"/>
                <p:cNvCxnSpPr/>
                <p:nvPr/>
              </p:nvCxnSpPr>
              <p:spPr>
                <a:xfrm>
                  <a:off x="5730240" y="2182521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7010400" y="2180474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5730240" y="2188871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" name="TextBox 34"/>
              <p:cNvSpPr txBox="1"/>
              <p:nvPr/>
            </p:nvSpPr>
            <p:spPr>
              <a:xfrm>
                <a:off x="7251700" y="1663505"/>
                <a:ext cx="787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 = 0.001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1377950" y="1419890"/>
              <a:ext cx="2562860" cy="685575"/>
              <a:chOff x="5722620" y="1461401"/>
              <a:chExt cx="2562860" cy="685575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5722620" y="2031042"/>
                <a:ext cx="1280160" cy="115934"/>
                <a:chOff x="5730240" y="2180474"/>
                <a:chExt cx="1280160" cy="186713"/>
              </a:xfrm>
            </p:grpSpPr>
            <p:cxnSp>
              <p:nvCxnSpPr>
                <p:cNvPr id="50" name="Straight Connector 49"/>
                <p:cNvCxnSpPr/>
                <p:nvPr/>
              </p:nvCxnSpPr>
              <p:spPr>
                <a:xfrm>
                  <a:off x="5730240" y="2182521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7010400" y="2180474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5730240" y="2188871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TextBox 38"/>
              <p:cNvSpPr txBox="1"/>
              <p:nvPr/>
            </p:nvSpPr>
            <p:spPr>
              <a:xfrm>
                <a:off x="5969000" y="1808285"/>
                <a:ext cx="787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 &lt; 0.001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5730240" y="1682339"/>
                <a:ext cx="2552700" cy="157897"/>
                <a:chOff x="5730240" y="2180474"/>
                <a:chExt cx="1280160" cy="186713"/>
              </a:xfrm>
            </p:grpSpPr>
            <p:cxnSp>
              <p:nvCxnSpPr>
                <p:cNvPr id="47" name="Straight Connector 46"/>
                <p:cNvCxnSpPr/>
                <p:nvPr/>
              </p:nvCxnSpPr>
              <p:spPr>
                <a:xfrm>
                  <a:off x="5730240" y="2182521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7010400" y="2180474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5730240" y="2188871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TextBox 40"/>
              <p:cNvSpPr txBox="1"/>
              <p:nvPr/>
            </p:nvSpPr>
            <p:spPr>
              <a:xfrm>
                <a:off x="6612890" y="1461401"/>
                <a:ext cx="787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 &lt; 0.001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7005320" y="1886262"/>
                <a:ext cx="1280160" cy="115934"/>
                <a:chOff x="5730240" y="2180474"/>
                <a:chExt cx="1280160" cy="186713"/>
              </a:xfrm>
            </p:grpSpPr>
            <p:cxnSp>
              <p:nvCxnSpPr>
                <p:cNvPr id="44" name="Straight Connector 43"/>
                <p:cNvCxnSpPr/>
                <p:nvPr/>
              </p:nvCxnSpPr>
              <p:spPr>
                <a:xfrm>
                  <a:off x="5730240" y="2182521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7010400" y="2180474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5730240" y="2188871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TextBox 42"/>
              <p:cNvSpPr txBox="1"/>
              <p:nvPr/>
            </p:nvSpPr>
            <p:spPr>
              <a:xfrm>
                <a:off x="7251700" y="1663505"/>
                <a:ext cx="787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 = 0. 1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1382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/>
          <p:cNvGrpSpPr/>
          <p:nvPr/>
        </p:nvGrpSpPr>
        <p:grpSpPr>
          <a:xfrm>
            <a:off x="-18683" y="2285520"/>
            <a:ext cx="8809052" cy="2799344"/>
            <a:chOff x="-18683" y="2285520"/>
            <a:chExt cx="8809052" cy="2799344"/>
          </a:xfrm>
        </p:grpSpPr>
        <p:grpSp>
          <p:nvGrpSpPr>
            <p:cNvPr id="10" name="Group 9"/>
            <p:cNvGrpSpPr/>
            <p:nvPr/>
          </p:nvGrpSpPr>
          <p:grpSpPr>
            <a:xfrm>
              <a:off x="-18683" y="2285520"/>
              <a:ext cx="8809052" cy="2799344"/>
              <a:chOff x="320040" y="1660786"/>
              <a:chExt cx="8809052" cy="2799344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328557" y="1848871"/>
                <a:ext cx="4387325" cy="2580780"/>
                <a:chOff x="328557" y="1848871"/>
                <a:chExt cx="4387325" cy="2580780"/>
              </a:xfrm>
            </p:grpSpPr>
            <p:pic>
              <p:nvPicPr>
                <p:cNvPr id="49" name="Picture 48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8557" y="1848871"/>
                  <a:ext cx="4387325" cy="2580780"/>
                </a:xfrm>
                <a:prstGeom prst="rect">
                  <a:avLst/>
                </a:prstGeom>
              </p:spPr>
            </p:pic>
            <p:sp>
              <p:nvSpPr>
                <p:cNvPr id="50" name="Rectangle 49"/>
                <p:cNvSpPr/>
                <p:nvPr/>
              </p:nvSpPr>
              <p:spPr>
                <a:xfrm>
                  <a:off x="2186940" y="4152900"/>
                  <a:ext cx="944880" cy="152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4586920" y="1788265"/>
                <a:ext cx="4542172" cy="2671865"/>
                <a:chOff x="4586920" y="1788265"/>
                <a:chExt cx="4542172" cy="2671865"/>
              </a:xfrm>
            </p:grpSpPr>
            <p:pic>
              <p:nvPicPr>
                <p:cNvPr id="47" name="Picture 46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86920" y="1788265"/>
                  <a:ext cx="4542172" cy="2671865"/>
                </a:xfrm>
                <a:prstGeom prst="rect">
                  <a:avLst/>
                </a:prstGeom>
              </p:spPr>
            </p:pic>
            <p:sp>
              <p:nvSpPr>
                <p:cNvPr id="48" name="Rectangle 47"/>
                <p:cNvSpPr/>
                <p:nvPr/>
              </p:nvSpPr>
              <p:spPr>
                <a:xfrm>
                  <a:off x="6537960" y="4175760"/>
                  <a:ext cx="944880" cy="152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5" name="TextBox 44"/>
              <p:cNvSpPr txBox="1"/>
              <p:nvPr/>
            </p:nvSpPr>
            <p:spPr>
              <a:xfrm>
                <a:off x="320040" y="166078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556440" y="166078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690771" y="2373375"/>
              <a:ext cx="787400" cy="297013"/>
              <a:chOff x="690771" y="2373375"/>
              <a:chExt cx="787400" cy="297013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825499" y="2605664"/>
                <a:ext cx="517945" cy="64724"/>
                <a:chOff x="5730240" y="2180474"/>
                <a:chExt cx="1280160" cy="186713"/>
              </a:xfrm>
            </p:grpSpPr>
            <p:cxnSp>
              <p:nvCxnSpPr>
                <p:cNvPr id="40" name="Straight Connector 39"/>
                <p:cNvCxnSpPr/>
                <p:nvPr/>
              </p:nvCxnSpPr>
              <p:spPr>
                <a:xfrm>
                  <a:off x="5730240" y="2182521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7010400" y="2180474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5730240" y="2188871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TextBox 28"/>
              <p:cNvSpPr txBox="1"/>
              <p:nvPr/>
            </p:nvSpPr>
            <p:spPr>
              <a:xfrm>
                <a:off x="690771" y="2373375"/>
                <a:ext cx="787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 = 0.04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1926957" y="2380439"/>
              <a:ext cx="787400" cy="289949"/>
              <a:chOff x="1926957" y="2380439"/>
              <a:chExt cx="787400" cy="289949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2061685" y="2605664"/>
                <a:ext cx="517945" cy="64724"/>
                <a:chOff x="5730240" y="2180474"/>
                <a:chExt cx="1280160" cy="186713"/>
              </a:xfrm>
            </p:grpSpPr>
            <p:cxnSp>
              <p:nvCxnSpPr>
                <p:cNvPr id="52" name="Straight Connector 51"/>
                <p:cNvCxnSpPr/>
                <p:nvPr/>
              </p:nvCxnSpPr>
              <p:spPr>
                <a:xfrm>
                  <a:off x="5730240" y="2182521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7010400" y="2180474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5730240" y="2188871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" name="TextBox 54"/>
              <p:cNvSpPr txBox="1"/>
              <p:nvPr/>
            </p:nvSpPr>
            <p:spPr>
              <a:xfrm>
                <a:off x="1926957" y="2380439"/>
                <a:ext cx="787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 = 0.10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3120757" y="2380439"/>
              <a:ext cx="787400" cy="289949"/>
              <a:chOff x="3120757" y="2380439"/>
              <a:chExt cx="787400" cy="289949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3255485" y="2605664"/>
                <a:ext cx="517945" cy="64724"/>
                <a:chOff x="5730240" y="2180474"/>
                <a:chExt cx="1280160" cy="186713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>
                  <a:off x="5730240" y="2182521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7010400" y="2180474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5730240" y="2188871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TextBox 59"/>
              <p:cNvSpPr txBox="1"/>
              <p:nvPr/>
            </p:nvSpPr>
            <p:spPr>
              <a:xfrm>
                <a:off x="3120757" y="2380439"/>
                <a:ext cx="787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 &gt; 0.5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5110371" y="2371848"/>
              <a:ext cx="787400" cy="297013"/>
              <a:chOff x="690771" y="2373375"/>
              <a:chExt cx="787400" cy="297013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825499" y="2605664"/>
                <a:ext cx="517945" cy="64724"/>
                <a:chOff x="5730240" y="2180474"/>
                <a:chExt cx="1280160" cy="186713"/>
              </a:xfrm>
            </p:grpSpPr>
            <p:cxnSp>
              <p:nvCxnSpPr>
                <p:cNvPr id="68" name="Straight Connector 67"/>
                <p:cNvCxnSpPr/>
                <p:nvPr/>
              </p:nvCxnSpPr>
              <p:spPr>
                <a:xfrm>
                  <a:off x="5730240" y="2182521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7010400" y="2180474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5730240" y="2188871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7" name="TextBox 66"/>
              <p:cNvSpPr txBox="1"/>
              <p:nvPr/>
            </p:nvSpPr>
            <p:spPr>
              <a:xfrm>
                <a:off x="690771" y="2373375"/>
                <a:ext cx="787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 </a:t>
                </a:r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= 0.007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6346557" y="2378912"/>
              <a:ext cx="787400" cy="289949"/>
              <a:chOff x="1926957" y="2380439"/>
              <a:chExt cx="787400" cy="289949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2061685" y="2605664"/>
                <a:ext cx="517945" cy="64724"/>
                <a:chOff x="5730240" y="2180474"/>
                <a:chExt cx="1280160" cy="186713"/>
              </a:xfrm>
            </p:grpSpPr>
            <p:cxnSp>
              <p:nvCxnSpPr>
                <p:cNvPr id="74" name="Straight Connector 73"/>
                <p:cNvCxnSpPr/>
                <p:nvPr/>
              </p:nvCxnSpPr>
              <p:spPr>
                <a:xfrm>
                  <a:off x="5730240" y="2182521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7010400" y="2180474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5730240" y="2188871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TextBox 72"/>
              <p:cNvSpPr txBox="1"/>
              <p:nvPr/>
            </p:nvSpPr>
            <p:spPr>
              <a:xfrm>
                <a:off x="1926957" y="2380439"/>
                <a:ext cx="787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 = </a:t>
                </a:r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0.3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7540357" y="2378912"/>
              <a:ext cx="787400" cy="289949"/>
              <a:chOff x="3120757" y="2380439"/>
              <a:chExt cx="787400" cy="289949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3255485" y="2605664"/>
                <a:ext cx="517945" cy="64724"/>
                <a:chOff x="5730240" y="2180474"/>
                <a:chExt cx="1280160" cy="186713"/>
              </a:xfrm>
            </p:grpSpPr>
            <p:cxnSp>
              <p:nvCxnSpPr>
                <p:cNvPr id="80" name="Straight Connector 79"/>
                <p:cNvCxnSpPr/>
                <p:nvPr/>
              </p:nvCxnSpPr>
              <p:spPr>
                <a:xfrm>
                  <a:off x="5730240" y="2182521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7010400" y="2180474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5730240" y="2188871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9" name="TextBox 78"/>
              <p:cNvSpPr txBox="1"/>
              <p:nvPr/>
            </p:nvSpPr>
            <p:spPr>
              <a:xfrm>
                <a:off x="3120757" y="2380439"/>
                <a:ext cx="787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 </a:t>
                </a:r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&gt; </a:t>
                </a:r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0.5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39000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18683" y="2285520"/>
            <a:ext cx="8809051" cy="2799344"/>
            <a:chOff x="-18683" y="2285520"/>
            <a:chExt cx="8809051" cy="2799344"/>
          </a:xfrm>
        </p:grpSpPr>
        <p:grpSp>
          <p:nvGrpSpPr>
            <p:cNvPr id="10" name="Group 9"/>
            <p:cNvGrpSpPr/>
            <p:nvPr/>
          </p:nvGrpSpPr>
          <p:grpSpPr>
            <a:xfrm>
              <a:off x="-18683" y="2285520"/>
              <a:ext cx="8809051" cy="2799344"/>
              <a:chOff x="320040" y="1660786"/>
              <a:chExt cx="8809051" cy="2799344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328557" y="1848871"/>
                <a:ext cx="4387325" cy="2580779"/>
                <a:chOff x="328557" y="1848871"/>
                <a:chExt cx="4387325" cy="2580779"/>
              </a:xfrm>
            </p:grpSpPr>
            <p:pic>
              <p:nvPicPr>
                <p:cNvPr id="49" name="Picture 48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8557" y="1848871"/>
                  <a:ext cx="4387325" cy="2580779"/>
                </a:xfrm>
                <a:prstGeom prst="rect">
                  <a:avLst/>
                </a:prstGeom>
              </p:spPr>
            </p:pic>
            <p:sp>
              <p:nvSpPr>
                <p:cNvPr id="50" name="Rectangle 49"/>
                <p:cNvSpPr/>
                <p:nvPr/>
              </p:nvSpPr>
              <p:spPr>
                <a:xfrm>
                  <a:off x="2186940" y="4152900"/>
                  <a:ext cx="944880" cy="152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4586921" y="1788265"/>
                <a:ext cx="4542170" cy="2671865"/>
                <a:chOff x="4586921" y="1788265"/>
                <a:chExt cx="4542170" cy="2671865"/>
              </a:xfrm>
            </p:grpSpPr>
            <p:pic>
              <p:nvPicPr>
                <p:cNvPr id="47" name="Picture 46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86921" y="1788265"/>
                  <a:ext cx="4542170" cy="2671865"/>
                </a:xfrm>
                <a:prstGeom prst="rect">
                  <a:avLst/>
                </a:prstGeom>
              </p:spPr>
            </p:pic>
            <p:sp>
              <p:nvSpPr>
                <p:cNvPr id="48" name="Rectangle 47"/>
                <p:cNvSpPr/>
                <p:nvPr/>
              </p:nvSpPr>
              <p:spPr>
                <a:xfrm>
                  <a:off x="6537960" y="4175760"/>
                  <a:ext cx="944880" cy="152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5" name="TextBox 44"/>
              <p:cNvSpPr txBox="1"/>
              <p:nvPr/>
            </p:nvSpPr>
            <p:spPr>
              <a:xfrm>
                <a:off x="320040" y="166078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556440" y="166078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690771" y="2373375"/>
              <a:ext cx="787400" cy="297013"/>
              <a:chOff x="690771" y="2373375"/>
              <a:chExt cx="787400" cy="297013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825499" y="2605664"/>
                <a:ext cx="517945" cy="64724"/>
                <a:chOff x="5730240" y="2180474"/>
                <a:chExt cx="1280160" cy="186713"/>
              </a:xfrm>
            </p:grpSpPr>
            <p:cxnSp>
              <p:nvCxnSpPr>
                <p:cNvPr id="40" name="Straight Connector 39"/>
                <p:cNvCxnSpPr/>
                <p:nvPr/>
              </p:nvCxnSpPr>
              <p:spPr>
                <a:xfrm>
                  <a:off x="5730240" y="2182521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7010400" y="2180474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5730240" y="2188871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TextBox 28"/>
              <p:cNvSpPr txBox="1"/>
              <p:nvPr/>
            </p:nvSpPr>
            <p:spPr>
              <a:xfrm>
                <a:off x="690771" y="2373375"/>
                <a:ext cx="787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 = 0.23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1926957" y="2380439"/>
              <a:ext cx="787400" cy="289949"/>
              <a:chOff x="1926957" y="2380439"/>
              <a:chExt cx="787400" cy="289949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2061685" y="2605664"/>
                <a:ext cx="517945" cy="64724"/>
                <a:chOff x="5730240" y="2180474"/>
                <a:chExt cx="1280160" cy="186713"/>
              </a:xfrm>
            </p:grpSpPr>
            <p:cxnSp>
              <p:nvCxnSpPr>
                <p:cNvPr id="52" name="Straight Connector 51"/>
                <p:cNvCxnSpPr/>
                <p:nvPr/>
              </p:nvCxnSpPr>
              <p:spPr>
                <a:xfrm>
                  <a:off x="5730240" y="2182521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7010400" y="2180474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5730240" y="2188871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" name="TextBox 54"/>
              <p:cNvSpPr txBox="1"/>
              <p:nvPr/>
            </p:nvSpPr>
            <p:spPr>
              <a:xfrm>
                <a:off x="1926957" y="2380439"/>
                <a:ext cx="787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 = 0.02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3120757" y="2380439"/>
              <a:ext cx="787400" cy="289949"/>
              <a:chOff x="3120757" y="2380439"/>
              <a:chExt cx="787400" cy="289949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3255485" y="2605664"/>
                <a:ext cx="517945" cy="64724"/>
                <a:chOff x="5730240" y="2180474"/>
                <a:chExt cx="1280160" cy="186713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>
                  <a:off x="5730240" y="2182521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7010400" y="2180474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5730240" y="2188871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TextBox 59"/>
              <p:cNvSpPr txBox="1"/>
              <p:nvPr/>
            </p:nvSpPr>
            <p:spPr>
              <a:xfrm>
                <a:off x="3120757" y="2380439"/>
                <a:ext cx="787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 = 0.4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4996071" y="2990973"/>
              <a:ext cx="787400" cy="297013"/>
              <a:chOff x="690771" y="2373375"/>
              <a:chExt cx="787400" cy="297013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825499" y="2605664"/>
                <a:ext cx="517945" cy="64724"/>
                <a:chOff x="5730240" y="2180474"/>
                <a:chExt cx="1280160" cy="186713"/>
              </a:xfrm>
            </p:grpSpPr>
            <p:cxnSp>
              <p:nvCxnSpPr>
                <p:cNvPr id="68" name="Straight Connector 67"/>
                <p:cNvCxnSpPr/>
                <p:nvPr/>
              </p:nvCxnSpPr>
              <p:spPr>
                <a:xfrm>
                  <a:off x="5730240" y="2182521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7010400" y="2180474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5730240" y="2188871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7" name="TextBox 66"/>
              <p:cNvSpPr txBox="1"/>
              <p:nvPr/>
            </p:nvSpPr>
            <p:spPr>
              <a:xfrm>
                <a:off x="690771" y="2373375"/>
                <a:ext cx="787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 = </a:t>
                </a:r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0.35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6279882" y="2312237"/>
              <a:ext cx="787400" cy="289949"/>
              <a:chOff x="1926957" y="2380439"/>
              <a:chExt cx="787400" cy="289949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2061685" y="2605664"/>
                <a:ext cx="517945" cy="64724"/>
                <a:chOff x="5730240" y="2180474"/>
                <a:chExt cx="1280160" cy="186713"/>
              </a:xfrm>
            </p:grpSpPr>
            <p:cxnSp>
              <p:nvCxnSpPr>
                <p:cNvPr id="74" name="Straight Connector 73"/>
                <p:cNvCxnSpPr/>
                <p:nvPr/>
              </p:nvCxnSpPr>
              <p:spPr>
                <a:xfrm>
                  <a:off x="5730240" y="2182521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7010400" y="2180474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5730240" y="2188871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TextBox 72"/>
              <p:cNvSpPr txBox="1"/>
              <p:nvPr/>
            </p:nvSpPr>
            <p:spPr>
              <a:xfrm>
                <a:off x="1926957" y="2380439"/>
                <a:ext cx="787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 = 0</a:t>
                </a:r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 26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7540357" y="2321762"/>
              <a:ext cx="787400" cy="289949"/>
              <a:chOff x="3120757" y="2380439"/>
              <a:chExt cx="787400" cy="289949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3255485" y="2605664"/>
                <a:ext cx="517945" cy="64724"/>
                <a:chOff x="5730240" y="2180474"/>
                <a:chExt cx="1280160" cy="186713"/>
              </a:xfrm>
            </p:grpSpPr>
            <p:cxnSp>
              <p:nvCxnSpPr>
                <p:cNvPr id="80" name="Straight Connector 79"/>
                <p:cNvCxnSpPr/>
                <p:nvPr/>
              </p:nvCxnSpPr>
              <p:spPr>
                <a:xfrm>
                  <a:off x="5730240" y="2182521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7010400" y="2180474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5730240" y="2188871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9" name="TextBox 78"/>
              <p:cNvSpPr txBox="1"/>
              <p:nvPr/>
            </p:nvSpPr>
            <p:spPr>
              <a:xfrm>
                <a:off x="3120757" y="2380439"/>
                <a:ext cx="787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 </a:t>
                </a:r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&gt; </a:t>
                </a:r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0.5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0951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3017</TotalTime>
  <Words>315</Words>
  <Application>Microsoft Office PowerPoint</Application>
  <PresentationFormat>On-screen Show (4:3)</PresentationFormat>
  <Paragraphs>196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Claire!</dc:creator>
  <cp:lastModifiedBy>Claire!</cp:lastModifiedBy>
  <cp:revision>104</cp:revision>
  <dcterms:created xsi:type="dcterms:W3CDTF">2016-08-30T18:38:40Z</dcterms:created>
  <dcterms:modified xsi:type="dcterms:W3CDTF">2016-10-05T02:12:10Z</dcterms:modified>
</cp:coreProperties>
</file>