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2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0790" y="347423"/>
            <a:ext cx="6700470" cy="2773995"/>
            <a:chOff x="450790" y="347423"/>
            <a:chExt cx="6700470" cy="27739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929213" y="1131754"/>
            <a:ext cx="1934256" cy="1870641"/>
            <a:chOff x="5929213" y="1131754"/>
            <a:chExt cx="1934256" cy="1870641"/>
          </a:xfrm>
        </p:grpSpPr>
        <p:grpSp>
          <p:nvGrpSpPr>
            <p:cNvPr id="18" name="Group 17"/>
            <p:cNvGrpSpPr/>
            <p:nvPr/>
          </p:nvGrpSpPr>
          <p:grpSpPr>
            <a:xfrm>
              <a:off x="5929213" y="1131754"/>
              <a:ext cx="1934256" cy="1870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6217205" y="2533876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92856" y="2671423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84587" y="2318958"/>
              <a:ext cx="51580" cy="515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86864" y="1377620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93407" y="19278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76875" y="177306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65625" y="2667125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67617" y="279349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72322" y="271612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619197" y="269033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516036" y="2574281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356468" y="1867645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488002" y="204128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25925" y="2518403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84589" y="190201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106101" y="1489377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68910" y="26903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06099" y="222869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14045" y="2205484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08916" y="1184221"/>
            <a:ext cx="1199440" cy="580613"/>
            <a:chOff x="7708966" y="1279471"/>
            <a:chExt cx="1199440" cy="580613"/>
          </a:xfrm>
        </p:grpSpPr>
        <p:sp>
          <p:nvSpPr>
            <p:cNvPr id="39" name="Oval 38"/>
            <p:cNvSpPr/>
            <p:nvPr/>
          </p:nvSpPr>
          <p:spPr>
            <a:xfrm>
              <a:off x="7786833" y="137190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6833" y="1490055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6833" y="1608206"/>
              <a:ext cx="51580" cy="515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786833" y="1726358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1797" y="1279471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Obesity</a:t>
              </a:r>
              <a:endParaRPr 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31797" y="1396567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IBD</a:t>
              </a:r>
              <a:endParaRPr 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1797" y="1513663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Autism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31797" y="1630758"/>
              <a:ext cx="1076609" cy="22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Colorectal cancer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8966" y="1303490"/>
              <a:ext cx="1135066" cy="545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5" y="1133515"/>
            <a:ext cx="4234622" cy="52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-1609943" y="1107129"/>
            <a:ext cx="10677224" cy="5621902"/>
            <a:chOff x="-1609943" y="1107129"/>
            <a:chExt cx="10677224" cy="5621902"/>
          </a:xfrm>
        </p:grpSpPr>
        <p:grpSp>
          <p:nvGrpSpPr>
            <p:cNvPr id="61" name="Group 60"/>
            <p:cNvGrpSpPr/>
            <p:nvPr/>
          </p:nvGrpSpPr>
          <p:grpSpPr>
            <a:xfrm>
              <a:off x="609750" y="1107129"/>
              <a:ext cx="8457531" cy="783156"/>
              <a:chOff x="609750" y="1107129"/>
              <a:chExt cx="8457531" cy="78315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975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Literature Search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67909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Existing Databases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11752" y="1107129"/>
                <a:ext cx="2080267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95886" y="1107129"/>
                <a:ext cx="2071395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Unsupervised Learning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09750" y="2363014"/>
              <a:ext cx="8457531" cy="947619"/>
              <a:chOff x="609750" y="2377449"/>
              <a:chExt cx="8457531" cy="94761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9750" y="2377449"/>
                <a:ext cx="4022170" cy="947619"/>
                <a:chOff x="609750" y="2377449"/>
                <a:chExt cx="4022170" cy="94761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09750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Review articles</a:t>
                  </a:r>
                </a:p>
                <a:p>
                  <a:pPr algn="ctr"/>
                  <a:r>
                    <a:rPr lang="en-US" dirty="0" smtClean="0"/>
                    <a:t>Text mining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679089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err="1" smtClean="0"/>
                    <a:t>ImG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IMNGS</a:t>
                  </a:r>
                </a:p>
                <a:p>
                  <a:pPr algn="ctr"/>
                  <a:r>
                    <a:rPr lang="en-US" dirty="0" smtClean="0"/>
                    <a:t>FAPROTAX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811752" y="2377449"/>
                <a:ext cx="4255529" cy="947619"/>
                <a:chOff x="4811752" y="2377449"/>
                <a:chExt cx="4255529" cy="947619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811752" y="2377449"/>
                  <a:ext cx="2080266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Aim 2 datasets</a:t>
                  </a:r>
                </a:p>
                <a:p>
                  <a:pPr algn="ctr"/>
                  <a:r>
                    <a:rPr lang="en-US" dirty="0" smtClean="0"/>
                    <a:t>Earth Microbiome Project</a:t>
                  </a:r>
                  <a:endParaRPr lang="en-US" dirty="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995409" y="2377449"/>
                  <a:ext cx="2071872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/>
                    <a:t>Large 16S cohorts</a:t>
                  </a:r>
                </a:p>
                <a:p>
                  <a:pPr algn="ctr"/>
                  <a:r>
                    <a:rPr lang="en-US" dirty="0" smtClean="0"/>
                    <a:t>Human Microbiome Project</a:t>
                  </a: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09750" y="3921059"/>
              <a:ext cx="8457531" cy="827315"/>
              <a:chOff x="609750" y="4006084"/>
              <a:chExt cx="8457531" cy="82731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09750" y="4006084"/>
                <a:ext cx="4022171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Experimentally validated annotations</a:t>
                </a:r>
              </a:p>
              <a:p>
                <a:pPr algn="ctr"/>
                <a:r>
                  <a:rPr lang="en-US" dirty="0" smtClean="0"/>
                  <a:t>Phylogenetic inference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811753" y="4006084"/>
                <a:ext cx="4255528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Meta-analysis</a:t>
                </a:r>
              </a:p>
              <a:p>
                <a:pPr algn="ctr"/>
                <a:r>
                  <a:rPr lang="en-US" dirty="0" smtClean="0"/>
                  <a:t>Feature selection and cross-validation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9750" y="5392174"/>
              <a:ext cx="8457531" cy="1336857"/>
              <a:chOff x="609750" y="4985782"/>
              <a:chExt cx="8457531" cy="133685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9750" y="4985782"/>
                <a:ext cx="8457531" cy="133685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232942" y="5890048"/>
                <a:ext cx="7368256" cy="369333"/>
                <a:chOff x="1232942" y="5919076"/>
                <a:chExt cx="7368256" cy="36933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655604" y="5919077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Body site habitat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93701" y="5919077"/>
                  <a:ext cx="344673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Short-chain fatty acid producers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32942" y="5919076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Aerobic/anaerobic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14406" y="5065753"/>
                <a:ext cx="7828621" cy="369332"/>
                <a:chOff x="972462" y="5094781"/>
                <a:chExt cx="7828621" cy="36933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972462" y="5094781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Pathogens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55489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Disease-associated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94573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Functional groups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851121" y="5094781"/>
                  <a:ext cx="160792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Inflammatory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52868" y="5477901"/>
                <a:ext cx="8299119" cy="369332"/>
                <a:chOff x="725438" y="5499042"/>
                <a:chExt cx="8299119" cy="3693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733035" y="5499042"/>
                  <a:ext cx="235416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Environmental habitat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25438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Sporulation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95690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Tumorigenic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62793" y="5499042"/>
                  <a:ext cx="14617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Acid tolerant</a:t>
                  </a:r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-1609943" y="1206320"/>
              <a:ext cx="20385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Approach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1238752" y="2544436"/>
              <a:ext cx="16673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Sources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1561276" y="4042329"/>
              <a:ext cx="19898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Inference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-1355066" y="5521993"/>
              <a:ext cx="178363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Microbe</a:t>
              </a:r>
            </a:p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Sets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036" y="2007831"/>
              <a:ext cx="6939676" cy="237638"/>
              <a:chOff x="1339036" y="1981155"/>
              <a:chExt cx="6939676" cy="237638"/>
            </a:xfrm>
          </p:grpSpPr>
          <p:sp>
            <p:nvSpPr>
              <p:cNvPr id="48" name="Down Arrow 47"/>
              <p:cNvSpPr/>
              <p:nvPr/>
            </p:nvSpPr>
            <p:spPr>
              <a:xfrm>
                <a:off x="133903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own Arrow 48"/>
              <p:cNvSpPr/>
              <p:nvPr/>
            </p:nvSpPr>
            <p:spPr>
              <a:xfrm>
                <a:off x="340837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560475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7784454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13105" y="3466278"/>
              <a:ext cx="5934141" cy="318186"/>
              <a:chOff x="1813105" y="3448201"/>
              <a:chExt cx="5934141" cy="318186"/>
            </a:xfrm>
          </p:grpSpPr>
          <p:sp>
            <p:nvSpPr>
              <p:cNvPr id="53" name="Down Arrow 52"/>
              <p:cNvSpPr/>
              <p:nvPr/>
            </p:nvSpPr>
            <p:spPr>
              <a:xfrm>
                <a:off x="1813105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6131786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Down Arrow 55"/>
            <p:cNvSpPr/>
            <p:nvPr/>
          </p:nvSpPr>
          <p:spPr>
            <a:xfrm>
              <a:off x="3107073" y="4865919"/>
              <a:ext cx="3462885" cy="465858"/>
            </a:xfrm>
            <a:prstGeom prst="downArrow">
              <a:avLst>
                <a:gd name="adj1" fmla="val 2589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7"/>
          <a:stretch/>
        </p:blipFill>
        <p:spPr>
          <a:xfrm>
            <a:off x="1306285" y="569112"/>
            <a:ext cx="5675086" cy="55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32" y="1681089"/>
            <a:ext cx="9089135" cy="3495821"/>
            <a:chOff x="27432" y="1681089"/>
            <a:chExt cx="9089135" cy="34958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" y="1681089"/>
              <a:ext cx="9089135" cy="349582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80560" y="4808220"/>
              <a:ext cx="617220" cy="198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8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0340" y="513981"/>
            <a:ext cx="8809053" cy="3044450"/>
            <a:chOff x="320040" y="1415681"/>
            <a:chExt cx="8809053" cy="3044450"/>
          </a:xfrm>
        </p:grpSpPr>
        <p:grpSp>
          <p:nvGrpSpPr>
            <p:cNvPr id="12" name="Group 11"/>
            <p:cNvGrpSpPr/>
            <p:nvPr/>
          </p:nvGrpSpPr>
          <p:grpSpPr>
            <a:xfrm>
              <a:off x="320040" y="1660786"/>
              <a:ext cx="8809053" cy="2799345"/>
              <a:chOff x="320040" y="1660786"/>
              <a:chExt cx="8809053" cy="279934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8557" y="1848871"/>
                <a:ext cx="4387326" cy="2580780"/>
                <a:chOff x="328557" y="1848871"/>
                <a:chExt cx="4387326" cy="2580780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6" cy="2580780"/>
                </a:xfrm>
                <a:prstGeom prst="rect">
                  <a:avLst/>
                </a:prstGeom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586920" y="1788265"/>
                <a:ext cx="4542173" cy="2671866"/>
                <a:chOff x="4586920" y="1788265"/>
                <a:chExt cx="4542173" cy="267186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3" cy="2671866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722620" y="1415681"/>
              <a:ext cx="2562860" cy="685575"/>
              <a:chOff x="5722620" y="1461401"/>
              <a:chExt cx="2562860" cy="68557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377950" y="1419890"/>
              <a:ext cx="2562860" cy="685575"/>
              <a:chOff x="5722620" y="1461401"/>
              <a:chExt cx="2562860" cy="68557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 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38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-18683" y="2285520"/>
            <a:ext cx="8809052" cy="2799345"/>
            <a:chOff x="-18683" y="2285520"/>
            <a:chExt cx="8809052" cy="2799345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2" cy="2799345"/>
              <a:chOff x="320040" y="1660786"/>
              <a:chExt cx="8809052" cy="279934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80"/>
                <a:chOff x="328557" y="1848871"/>
                <a:chExt cx="4387325" cy="2580780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80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0" y="1788265"/>
                <a:ext cx="4542172" cy="2671866"/>
                <a:chOff x="4586920" y="1788265"/>
                <a:chExt cx="4542172" cy="2671866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6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0.10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&gt;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110371" y="2371848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346557" y="2378912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0.06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7891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0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683" y="2285520"/>
            <a:ext cx="8809052" cy="2799344"/>
            <a:chOff x="-18683" y="2285520"/>
            <a:chExt cx="8809052" cy="2799344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2" cy="2799344"/>
              <a:chOff x="320040" y="1660786"/>
              <a:chExt cx="8809052" cy="279934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79"/>
                <a:chOff x="328557" y="1848871"/>
                <a:chExt cx="4387325" cy="2580779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79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0" y="1788265"/>
                <a:ext cx="4542172" cy="2671865"/>
                <a:chOff x="4586920" y="1788265"/>
                <a:chExt cx="4542172" cy="2671865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5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0.23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996071" y="2990973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279882" y="2998037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2176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95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291</Words>
  <Application>Microsoft Office PowerPoint</Application>
  <PresentationFormat>On-screen Show (4:3)</PresentationFormat>
  <Paragraphs>187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83</cp:revision>
  <dcterms:created xsi:type="dcterms:W3CDTF">2016-08-30T18:38:40Z</dcterms:created>
  <dcterms:modified xsi:type="dcterms:W3CDTF">2016-10-01T22:17:01Z</dcterms:modified>
</cp:coreProperties>
</file>