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75" r:id="rId3"/>
    <p:sldId id="271" r:id="rId4"/>
    <p:sldId id="274" r:id="rId5"/>
    <p:sldId id="276" r:id="rId6"/>
    <p:sldId id="256" r:id="rId7"/>
    <p:sldId id="272" r:id="rId8"/>
    <p:sldId id="273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>
        <p:scale>
          <a:sx n="66" d="100"/>
          <a:sy n="66" d="100"/>
        </p:scale>
        <p:origin x="170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57E5-760A-D943-B5CC-1EEC15EF99DD}" type="datetimeFigureOut"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B9141-017B-2748-A4E1-6CFCB16FED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B9141-017B-2748-A4E1-6CFCB16FED62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5474-700A-6D4A-B050-297E4B8D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407A5-3C67-5943-AE4B-6D090DA92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65921-04A3-4D47-9E99-650A0669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4521-BD1B-B747-B87C-BD992D57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416A-F014-2042-B3F4-0898D42F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51E9-0D5B-0C40-A056-D89FF6FC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B5E5F-A8A0-6E44-A2D1-F0E87FFD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30F0-66B2-8640-81D6-FFD7D088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AD66-C774-F240-A256-2529D55E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9DFA-B980-0B46-A21A-E363C258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5BCBB-B0F9-DA4B-8959-1795BDB89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3175A-FC7C-9E42-A911-AE9F7A42C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DFFD-DE9D-4040-829C-681FC0C8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1877-0DF8-6744-A8B4-47BD8D73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DC8A-6789-5449-AD88-1880BA3E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76200"/>
            <a:ext cx="11887200" cy="114300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6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01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2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E22B-AA17-2D4D-8F49-521E5487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F33C-D70D-D04D-A35C-202A8AF7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E095-C54F-E243-977E-1BE5C0EF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940A-9E1B-694E-8869-51A0915E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94F9-6AE9-8548-BE02-25BBCF26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3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48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85F7-53B2-334A-80A9-87B506D1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94449-F9E4-1E4C-82D3-ACFB20DD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A6D2-866E-8A4C-964C-5FB9EEAF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462E-9D57-C549-823D-73C7D36D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F3F6-1D90-254E-A8CA-15BB3C6C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0D27-5E60-1C4D-8551-F77D8943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6655-BDA6-CF45-81CE-779658524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90785-648F-1B46-9A98-9BBB50F8B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EDE8-CEB7-A849-A9B8-22E3BDE8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838A-F03B-9C45-9F5F-62B09E47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9CC9B-3D9F-3349-AC9C-1BF72D99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2309-3357-7546-8157-D773C74C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D7BC-B413-3F48-8815-99B47E28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74D46-869A-AF4F-B9C8-A96E287A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DD43C-210C-F54D-913A-9F8902875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F1A21-1712-9540-9AC8-C5681AB01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AFF6D-7CB7-5F4B-AD64-F6C54621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4E204-2CFE-1D48-98C2-10D2E6A2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1A90E-412A-4146-A70F-A743BCB5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6FE3-762A-3542-8E3B-62D84251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EF399-5ABF-B94C-94A0-E26EC1E6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57C37-5302-A840-955B-490403AC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0CFBE-9F32-5F4C-91CD-B4ED0F6D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18A9D-7AF6-A44F-9DD1-5EE19D57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D6A8D-AC2F-A34F-85C1-FF288C6F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EE135-01A9-8B4B-B749-CD922915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E762-AD19-5747-8685-32F64420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81AE-39C2-8B47-953B-DF96C2C8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F171-A202-544B-BF05-4A254351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E70A0-1904-3D45-B8F3-273A3444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F475-AB3C-A343-9705-5774E6F2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644A8-04F5-FF47-98D3-5E131455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320D-8FC8-4B4D-96D5-3DD45AD6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BB835-4648-B346-BE4C-40CC05969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8EBB-77E8-2C45-B618-1212F7736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F556D-0B85-3C44-9404-1AD3BD4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DBB53-37E9-2E42-8119-1AF38723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0991A-E0F2-1646-8B52-33328C6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0BC56-7C91-D044-BC12-3161E6C1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F3CA-8A98-BF41-8026-19F0C71D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C1A7-8F49-4E46-B321-856066F84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9843-0773-6442-8576-721DCFACB419}" type="datetimeFigureOut"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2BC1-5DDC-374D-AC28-421294A49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CD9A-9CCA-3C4F-B07A-9698C03E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AE4B-25AF-6248-AD24-D898A66006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" y="76200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11074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215A-1781-46C5-8A27-7013F53A4537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685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b="0" kern="1200">
          <a:solidFill>
            <a:schemeClr val="tx1">
              <a:lumMod val="65000"/>
              <a:lumOff val="3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b="0" kern="1200">
          <a:solidFill>
            <a:schemeClr val="tx1">
              <a:lumMod val="50000"/>
              <a:lumOff val="50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70E27-BDAE-4C4F-A41C-E75B87193442}"/>
              </a:ext>
            </a:extLst>
          </p:cNvPr>
          <p:cNvSpPr txBox="1"/>
          <p:nvPr/>
        </p:nvSpPr>
        <p:spPr>
          <a:xfrm>
            <a:off x="0" y="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2: Metadata required to re-analyze a dataset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6B053A-F8A9-4145-B408-B5A2E77D7B14}"/>
              </a:ext>
            </a:extLst>
          </p:cNvPr>
          <p:cNvGrpSpPr/>
          <p:nvPr/>
        </p:nvGrpSpPr>
        <p:grpSpPr>
          <a:xfrm>
            <a:off x="0" y="1733525"/>
            <a:ext cx="13647968" cy="5716374"/>
            <a:chOff x="-480008" y="1655703"/>
            <a:chExt cx="13647968" cy="571637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5CB37C4-DA4B-8A48-8DC6-6DD39544C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5060" y="5251177"/>
              <a:ext cx="5765800" cy="212090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AAC51A-0CDE-6D4D-A8A7-3CBF63391446}"/>
                </a:ext>
              </a:extLst>
            </p:cNvPr>
            <p:cNvGrpSpPr/>
            <p:nvPr/>
          </p:nvGrpSpPr>
          <p:grpSpPr>
            <a:xfrm>
              <a:off x="82027" y="1745901"/>
              <a:ext cx="4297680" cy="3767913"/>
              <a:chOff x="295835" y="629274"/>
              <a:chExt cx="4297680" cy="376791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9D0C9-B0E1-D941-8133-C48F3269443B}"/>
                  </a:ext>
                </a:extLst>
              </p:cNvPr>
              <p:cNvSpPr txBox="1"/>
              <p:nvPr/>
            </p:nvSpPr>
            <p:spPr>
              <a:xfrm>
                <a:off x="295835" y="980867"/>
                <a:ext cx="4294095" cy="3416320"/>
              </a:xfrm>
              <a:prstGeom prst="rect">
                <a:avLst/>
              </a:prstGeom>
              <a:solidFill>
                <a:schemeClr val="tx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@AWRGH170505:1:1103:25326:7271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TTAGAAACCCCAGTAGTCCGTCTGACTGAC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&gt;&gt;1&gt;&gt;3BCFAAA?C13BGDE0AAF1FB11B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@AWRGH170505:1:1103:25326:7271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TACCGCGGCTGCTGGCACACAATTACCATA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11&gt;AA?11&gt;00&gt;111A0B0A00BA11B1DG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@AWRGH170505:1:1104:14877:1415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TACGGAGGATACGAGCGTTATCCGGATTTA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just"/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CCCCCCCCCFFFGFGGGGGGGGHGGGGGHH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6E86E6-4CA9-3E40-A498-AAA1B96A7D55}"/>
                  </a:ext>
                </a:extLst>
              </p:cNvPr>
              <p:cNvSpPr txBox="1"/>
              <p:nvPr/>
            </p:nvSpPr>
            <p:spPr>
              <a:xfrm>
                <a:off x="295835" y="629274"/>
                <a:ext cx="429768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SRR1234567.fastq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693FDE-06B0-0943-8133-C1E9AD38DD52}"/>
                </a:ext>
              </a:extLst>
            </p:cNvPr>
            <p:cNvGrpSpPr/>
            <p:nvPr/>
          </p:nvGrpSpPr>
          <p:grpSpPr>
            <a:xfrm>
              <a:off x="596605" y="2666163"/>
              <a:ext cx="4301265" cy="3760607"/>
              <a:chOff x="5398547" y="600722"/>
              <a:chExt cx="4301265" cy="376060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EFFEEC-81B9-1149-B8BA-3660C05E1B00}"/>
                  </a:ext>
                </a:extLst>
              </p:cNvPr>
              <p:cNvSpPr txBox="1"/>
              <p:nvPr/>
            </p:nvSpPr>
            <p:spPr>
              <a:xfrm>
                <a:off x="5402132" y="945009"/>
                <a:ext cx="4297680" cy="3416320"/>
              </a:xfrm>
              <a:prstGeom prst="rect">
                <a:avLst/>
              </a:prstGeom>
              <a:solidFill>
                <a:schemeClr val="tx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@AWRGH170505:1:1104:14877:1415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CCTGTTCGCTCCCCACGCTTTCGTGCCTCA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AAA&gt;AFFBDBBBGGFEEEGEFGEABFGHHH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@AWRGH170505:1:1104:16451:1457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TACGGAAGGTCCGGGCGTTATCCGGATTTA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BABBBBAABFFFGEEEEEGGGGHGGEEGHH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@AWRGH170505:1:1104:16451:1457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CCAATTTGGTCCCCGCACTCTACCGCCACT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1111113311@11A110AA011110AA0B1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92ED59-0B4D-1C49-A75E-33E41B7801D4}"/>
                  </a:ext>
                </a:extLst>
              </p:cNvPr>
              <p:cNvSpPr txBox="1"/>
              <p:nvPr/>
            </p:nvSpPr>
            <p:spPr>
              <a:xfrm>
                <a:off x="5398547" y="600722"/>
                <a:ext cx="429768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SRR1234568.fastq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C24DFC-22AD-D745-83D3-612206FEFDA9}"/>
                </a:ext>
              </a:extLst>
            </p:cNvPr>
            <p:cNvGrpSpPr/>
            <p:nvPr/>
          </p:nvGrpSpPr>
          <p:grpSpPr>
            <a:xfrm>
              <a:off x="1414184" y="3586425"/>
              <a:ext cx="4297680" cy="3785652"/>
              <a:chOff x="10508429" y="575677"/>
              <a:chExt cx="4297680" cy="37856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914C38-1B85-1243-972C-E7A1EB0698AB}"/>
                  </a:ext>
                </a:extLst>
              </p:cNvPr>
              <p:cNvSpPr/>
              <p:nvPr/>
            </p:nvSpPr>
            <p:spPr>
              <a:xfrm>
                <a:off x="10508429" y="945009"/>
                <a:ext cx="4297680" cy="3416320"/>
              </a:xfrm>
              <a:prstGeom prst="rect">
                <a:avLst/>
              </a:prstGeom>
              <a:solidFill>
                <a:schemeClr val="tx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@AWRGH170505:1:1104:21444:1611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TTAGAAACCCGTGTAGTCCGGCTGACTGAC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AA?&gt;ADFFF@DAEGGGGGGGCGGGHHHFGH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@AWRGH170505:1:1104:21444:1611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TACCGCGGCTGCTGGCACACAATTACCATA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&gt;&gt;AA?DD@2ADAGGGFGGFFFA3DD5F5A3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@AWRGH170505:1:1105:21798:7487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TACGTAGGTGGCAAGCGTTGTCCGGAATTA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AAAAAFFAFFAFGGFGEFG?01DEFEGG1F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115D9D-6590-8449-B8C2-C6B9195EEBF5}"/>
                  </a:ext>
                </a:extLst>
              </p:cNvPr>
              <p:cNvSpPr txBox="1"/>
              <p:nvPr/>
            </p:nvSpPr>
            <p:spPr>
              <a:xfrm>
                <a:off x="10508429" y="575677"/>
                <a:ext cx="429768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SRR1234572.fastq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83E93C-2975-5247-9D1C-B607BA0B4D96}"/>
                </a:ext>
              </a:extLst>
            </p:cNvPr>
            <p:cNvSpPr txBox="1"/>
            <p:nvPr/>
          </p:nvSpPr>
          <p:spPr>
            <a:xfrm>
              <a:off x="-480008" y="1655703"/>
              <a:ext cx="5094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E6E2CF-177C-B54A-A890-C7C6E567C049}"/>
                </a:ext>
              </a:extLst>
            </p:cNvPr>
            <p:cNvSpPr txBox="1"/>
            <p:nvPr/>
          </p:nvSpPr>
          <p:spPr>
            <a:xfrm>
              <a:off x="6436150" y="1655703"/>
              <a:ext cx="5094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D1853-E1CB-EB48-B2AC-2E63DB2EEC96}"/>
                </a:ext>
              </a:extLst>
            </p:cNvPr>
            <p:cNvSpPr txBox="1"/>
            <p:nvPr/>
          </p:nvSpPr>
          <p:spPr>
            <a:xfrm>
              <a:off x="6436150" y="4703196"/>
              <a:ext cx="5094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C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BD3845-1773-9848-945A-35F06A95E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5060" y="2224448"/>
              <a:ext cx="6692900" cy="20955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44FDD4-0B6B-5A49-9C17-94C9CA322F43}"/>
              </a:ext>
            </a:extLst>
          </p:cNvPr>
          <p:cNvSpPr txBox="1"/>
          <p:nvPr/>
        </p:nvSpPr>
        <p:spPr>
          <a:xfrm>
            <a:off x="4894285" y="80989"/>
            <a:ext cx="776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Tables pasted as pictures (for grouping)</a:t>
            </a:r>
          </a:p>
        </p:txBody>
      </p:sp>
    </p:spTree>
    <p:extLst>
      <p:ext uri="{BB962C8B-B14F-4D97-AF65-F5344CB8AC3E}">
        <p14:creationId xmlns:p14="http://schemas.microsoft.com/office/powerpoint/2010/main" val="33977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CFA5E24B-3A0D-A942-A4A1-A49FDF083CCC}"/>
              </a:ext>
            </a:extLst>
          </p:cNvPr>
          <p:cNvGrpSpPr/>
          <p:nvPr/>
        </p:nvGrpSpPr>
        <p:grpSpPr>
          <a:xfrm>
            <a:off x="3126217" y="205273"/>
            <a:ext cx="6480722" cy="7371184"/>
            <a:chOff x="3126217" y="205273"/>
            <a:chExt cx="6480722" cy="737118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DF87F4-15B8-784A-BFDF-9EEE7A26DA74}"/>
                </a:ext>
              </a:extLst>
            </p:cNvPr>
            <p:cNvSpPr/>
            <p:nvPr/>
          </p:nvSpPr>
          <p:spPr>
            <a:xfrm>
              <a:off x="3203501" y="205273"/>
              <a:ext cx="6326155" cy="7371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1B2E69D-C8DE-474C-A679-9D2C969B465C}"/>
                </a:ext>
              </a:extLst>
            </p:cNvPr>
            <p:cNvGrpSpPr/>
            <p:nvPr/>
          </p:nvGrpSpPr>
          <p:grpSpPr>
            <a:xfrm>
              <a:off x="3126217" y="454120"/>
              <a:ext cx="6480722" cy="7072246"/>
              <a:chOff x="3126217" y="454120"/>
              <a:chExt cx="6480722" cy="707224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7B64E-D9A8-D342-BDED-FC9FD8D280D8}"/>
                  </a:ext>
                </a:extLst>
              </p:cNvPr>
              <p:cNvSpPr/>
              <p:nvPr/>
            </p:nvSpPr>
            <p:spPr>
              <a:xfrm>
                <a:off x="4267310" y="1560921"/>
                <a:ext cx="2099268" cy="45720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Read and clean data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0A4BFDB-D3FB-4543-B736-F73F2EA9EF25}"/>
                  </a:ext>
                </a:extLst>
              </p:cNvPr>
              <p:cNvSpPr/>
              <p:nvPr/>
            </p:nvSpPr>
            <p:spPr>
              <a:xfrm>
                <a:off x="4269366" y="2488484"/>
                <a:ext cx="2099268" cy="45720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Univariate tests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4D2E04-4917-F048-AA68-47E8890A69AF}"/>
                  </a:ext>
                </a:extLst>
              </p:cNvPr>
              <p:cNvSpPr/>
              <p:nvPr/>
            </p:nvSpPr>
            <p:spPr>
              <a:xfrm>
                <a:off x="3596921" y="3744104"/>
                <a:ext cx="1652211" cy="74481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Disease-wise “meta-analysis”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0B96BD-1D18-2249-85F4-BFB01CB492BC}"/>
                  </a:ext>
                </a:extLst>
              </p:cNvPr>
              <p:cNvSpPr/>
              <p:nvPr/>
            </p:nvSpPr>
            <p:spPr>
              <a:xfrm>
                <a:off x="5390924" y="3744104"/>
                <a:ext cx="1652211" cy="74481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Core microbes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262FD-EAFA-6B41-ADC0-504A8C0E273A}"/>
                  </a:ext>
                </a:extLst>
              </p:cNvPr>
              <p:cNvSpPr/>
              <p:nvPr/>
            </p:nvSpPr>
            <p:spPr>
              <a:xfrm>
                <a:off x="7693858" y="3362444"/>
                <a:ext cx="1652211" cy="457200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Phylogeny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BE738D6-071F-A74D-B05D-2C11BD2EC658}"/>
                  </a:ext>
                </a:extLst>
              </p:cNvPr>
              <p:cNvCxnSpPr>
                <a:cxnSpLocks/>
                <a:stCxn id="9" idx="2"/>
                <a:endCxn id="28" idx="3"/>
              </p:cNvCxnSpPr>
              <p:nvPr/>
            </p:nvCxnSpPr>
            <p:spPr>
              <a:xfrm flipH="1">
                <a:off x="7043135" y="3819644"/>
                <a:ext cx="1476829" cy="13550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F9C3814-52C2-8346-92C7-8996D2C6CF8C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5319000" y="2945684"/>
                <a:ext cx="898030" cy="798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7AD119D-5C28-8949-9961-2490BDE55C05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4423027" y="2945684"/>
                <a:ext cx="895973" cy="798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01EC333-5FBA-0249-AEC5-78774BBEE0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198" b="37131"/>
              <a:stretch/>
            </p:blipFill>
            <p:spPr>
              <a:xfrm>
                <a:off x="3126217" y="5873685"/>
                <a:ext cx="6480722" cy="1652681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66CFDA3-3355-8D49-8A11-D8C33EB9D548}"/>
                  </a:ext>
                </a:extLst>
              </p:cNvPr>
              <p:cNvCxnSpPr>
                <a:cxnSpLocks/>
                <a:stCxn id="7" idx="2"/>
                <a:endCxn id="28" idx="1"/>
              </p:cNvCxnSpPr>
              <p:nvPr/>
            </p:nvCxnSpPr>
            <p:spPr>
              <a:xfrm>
                <a:off x="4423027" y="4488922"/>
                <a:ext cx="967897" cy="685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F7E2E71-C16E-6846-9EF9-84A877C0D29B}"/>
                  </a:ext>
                </a:extLst>
              </p:cNvPr>
              <p:cNvCxnSpPr>
                <a:cxnSpLocks/>
                <a:stCxn id="8" idx="2"/>
                <a:endCxn id="28" idx="0"/>
              </p:cNvCxnSpPr>
              <p:nvPr/>
            </p:nvCxnSpPr>
            <p:spPr>
              <a:xfrm>
                <a:off x="6217030" y="4488922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FA66BB6-5E3A-A743-9862-191E6C725806}"/>
                  </a:ext>
                </a:extLst>
              </p:cNvPr>
              <p:cNvCxnSpPr>
                <a:cxnSpLocks/>
                <a:stCxn id="4" idx="2"/>
                <a:endCxn id="5" idx="0"/>
              </p:cNvCxnSpPr>
              <p:nvPr/>
            </p:nvCxnSpPr>
            <p:spPr>
              <a:xfrm>
                <a:off x="5316944" y="2018121"/>
                <a:ext cx="2056" cy="470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B904408-F1F0-474E-91CC-10DBF4B3CACA}"/>
                  </a:ext>
                </a:extLst>
              </p:cNvPr>
              <p:cNvSpPr/>
              <p:nvPr/>
            </p:nvSpPr>
            <p:spPr>
              <a:xfrm>
                <a:off x="5390924" y="4946122"/>
                <a:ext cx="1652211" cy="45720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Plot Figure 3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863BAEB-6A0A-CA48-B8BE-C27D3B93D72D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>
                <a:off x="6217030" y="5403322"/>
                <a:ext cx="0" cy="470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135153-204C-F049-8DF9-BA5EE1734D4C}"/>
                  </a:ext>
                </a:extLst>
              </p:cNvPr>
              <p:cNvSpPr/>
              <p:nvPr/>
            </p:nvSpPr>
            <p:spPr>
              <a:xfrm>
                <a:off x="3941685" y="454120"/>
                <a:ext cx="1345096" cy="457200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OTU table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CB434E7-1F28-144A-B4D6-4CBBF25ECAE0}"/>
                  </a:ext>
                </a:extLst>
              </p:cNvPr>
              <p:cNvSpPr/>
              <p:nvPr/>
            </p:nvSpPr>
            <p:spPr>
              <a:xfrm>
                <a:off x="5544481" y="454120"/>
                <a:ext cx="1345096" cy="457200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Metadata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B58DA67-056B-EE43-9F39-7C29D7FEE3F7}"/>
                  </a:ext>
                </a:extLst>
              </p:cNvPr>
              <p:cNvCxnSpPr>
                <a:cxnSpLocks/>
                <a:stCxn id="49" idx="2"/>
                <a:endCxn id="4" idx="0"/>
              </p:cNvCxnSpPr>
              <p:nvPr/>
            </p:nvCxnSpPr>
            <p:spPr>
              <a:xfrm flipH="1">
                <a:off x="5316944" y="911320"/>
                <a:ext cx="900085" cy="649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2627DB4-7DFD-D141-92CA-BBE2FECC52FB}"/>
                  </a:ext>
                </a:extLst>
              </p:cNvPr>
              <p:cNvCxnSpPr>
                <a:cxnSpLocks/>
                <a:stCxn id="48" idx="2"/>
                <a:endCxn id="4" idx="0"/>
              </p:cNvCxnSpPr>
              <p:nvPr/>
            </p:nvCxnSpPr>
            <p:spPr>
              <a:xfrm>
                <a:off x="4614233" y="911320"/>
                <a:ext cx="702711" cy="649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7547DB-9CFD-2541-92E8-BCE376456880}"/>
                  </a:ext>
                </a:extLst>
              </p:cNvPr>
              <p:cNvSpPr txBox="1"/>
              <p:nvPr/>
            </p:nvSpPr>
            <p:spPr>
              <a:xfrm>
                <a:off x="7386641" y="1407201"/>
                <a:ext cx="19594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data/raw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data/analysis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src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/analysis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src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/figures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96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65AB6C6-5D84-B342-8E20-8AB01E872C2A}"/>
              </a:ext>
            </a:extLst>
          </p:cNvPr>
          <p:cNvGrpSpPr/>
          <p:nvPr/>
        </p:nvGrpSpPr>
        <p:grpSpPr>
          <a:xfrm>
            <a:off x="-2704716" y="-1126536"/>
            <a:ext cx="17764608" cy="9516821"/>
            <a:chOff x="-2704716" y="-1126536"/>
            <a:chExt cx="17764608" cy="95168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AA747A-9E8E-9B44-939C-DFA374E9DC83}"/>
                </a:ext>
              </a:extLst>
            </p:cNvPr>
            <p:cNvSpPr/>
            <p:nvPr/>
          </p:nvSpPr>
          <p:spPr>
            <a:xfrm>
              <a:off x="-2704716" y="1003648"/>
              <a:ext cx="8229600" cy="53553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├── Makefile           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├── README.md        &lt;- Every project must have a README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describing what the project is, 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and orienting visitors to its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contents.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├── data             &lt;- Input data and intermediate 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files (e.g. processing output,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analysis results, etc) used to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analyze your data and make your 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figures. For a microbiome project,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this might be the OTU tables (if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they’re small enough files), 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QIIME 2 outputs, metadata excel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                       files, phylogenetic trees, etc.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│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├── src              &lt;- All code: scripts, notebooks, etc.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|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└── final            &lt;- Final figures, supp files, tables.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8183CE-F63A-4740-A270-24AB7F16C0B8}"/>
                </a:ext>
              </a:extLst>
            </p:cNvPr>
            <p:cNvSpPr/>
            <p:nvPr/>
          </p:nvSpPr>
          <p:spPr>
            <a:xfrm>
              <a:off x="6830292" y="-1027679"/>
              <a:ext cx="8229600" cy="34163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├── data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├── raw          &lt;- Raw data, which should never be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changed, no matter how messy it 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is. Raw data = outputs of the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|.                  bioinformatics data processing,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e.g. the original OTU table.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├── clean        &lt;- Intermediate data that has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been cleaned up, e.g. OTU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table with low QC samples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removed.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└── analysis     &lt;- Outputs from analyses (e.g.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                    beta diversity, p-values, etc)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E2775E-82B9-0E4F-BFD1-35305EFC5A1A}"/>
                </a:ext>
              </a:extLst>
            </p:cNvPr>
            <p:cNvSpPr/>
            <p:nvPr/>
          </p:nvSpPr>
          <p:spPr>
            <a:xfrm>
              <a:off x="6830292" y="2665641"/>
              <a:ext cx="8229600" cy="34163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├── src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├── data         &lt;- Code used to wrangle and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clean data.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|── exploration  &lt;- Jumble of iPython notebooks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with preliminary work. Label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these by date + brief description.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├── analysis     &lt;- Scripts used to produce files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in data/analysis/. For the most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part, Makefile calls these.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├── figures      &lt;- Scripts to make figures.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└── util         &lt;- If you want, files with commonly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                    re-used functions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0D1FFD-122E-1E41-AC4B-C3D618F3B264}"/>
                </a:ext>
              </a:extLst>
            </p:cNvPr>
            <p:cNvSpPr/>
            <p:nvPr/>
          </p:nvSpPr>
          <p:spPr>
            <a:xfrm>
              <a:off x="6830292" y="6358960"/>
              <a:ext cx="8229600" cy="20313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├── final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├── figures      &lt;- Where you save final png's,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also pushed to GitHub if you want.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|── tables       &lt;- If you're feeling ambitious,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|                   markdown versions of tables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└── supp_files   &lt;- Files that would otherwise be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                        supplementary Excel files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B821FD-2A60-264D-A6C9-FF579500B6D4}"/>
                </a:ext>
              </a:extLst>
            </p:cNvPr>
            <p:cNvSpPr txBox="1"/>
            <p:nvPr/>
          </p:nvSpPr>
          <p:spPr>
            <a:xfrm>
              <a:off x="-2704716" y="388093"/>
              <a:ext cx="5094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19E198-6C8B-834F-8F03-DEC7E9C0C5E9}"/>
                </a:ext>
              </a:extLst>
            </p:cNvPr>
            <p:cNvSpPr txBox="1"/>
            <p:nvPr/>
          </p:nvSpPr>
          <p:spPr>
            <a:xfrm>
              <a:off x="6309340" y="-1126536"/>
              <a:ext cx="5094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654424-C9D8-E943-94E7-44120FAF936C}"/>
                </a:ext>
              </a:extLst>
            </p:cNvPr>
            <p:cNvSpPr txBox="1"/>
            <p:nvPr/>
          </p:nvSpPr>
          <p:spPr>
            <a:xfrm>
              <a:off x="6309340" y="2566784"/>
              <a:ext cx="5094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17EAA1-813E-FB4A-8A69-EE01BB1E8F48}"/>
                </a:ext>
              </a:extLst>
            </p:cNvPr>
            <p:cNvSpPr txBox="1"/>
            <p:nvPr/>
          </p:nvSpPr>
          <p:spPr>
            <a:xfrm>
              <a:off x="6309340" y="6260103"/>
              <a:ext cx="5094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540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A1DAED1-A7BB-1E4B-8538-38D12F2267D6}"/>
              </a:ext>
            </a:extLst>
          </p:cNvPr>
          <p:cNvGrpSpPr/>
          <p:nvPr/>
        </p:nvGrpSpPr>
        <p:grpSpPr>
          <a:xfrm>
            <a:off x="-678098" y="0"/>
            <a:ext cx="13711244" cy="7189861"/>
            <a:chOff x="-678098" y="0"/>
            <a:chExt cx="13711244" cy="7189861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927949E6-2D6E-644A-A91E-2D0E32686DC6}"/>
                </a:ext>
              </a:extLst>
            </p:cNvPr>
            <p:cNvGrpSpPr/>
            <p:nvPr/>
          </p:nvGrpSpPr>
          <p:grpSpPr>
            <a:xfrm>
              <a:off x="-678098" y="0"/>
              <a:ext cx="13711244" cy="5955245"/>
              <a:chOff x="-1540246" y="123928"/>
              <a:chExt cx="13711244" cy="5955245"/>
            </a:xfrm>
          </p:grpSpPr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C2448026-2BC1-804A-85CE-28FB0BE6C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99961" y="1566353"/>
                <a:ext cx="25957" cy="2302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8B146719-CF31-8A4F-B542-B978A869F4C2}"/>
                  </a:ext>
                </a:extLst>
              </p:cNvPr>
              <p:cNvCxnSpPr>
                <a:cxnSpLocks/>
                <a:stCxn id="63" idx="2"/>
                <a:endCxn id="94" idx="0"/>
              </p:cNvCxnSpPr>
              <p:nvPr/>
            </p:nvCxnSpPr>
            <p:spPr>
              <a:xfrm flipH="1">
                <a:off x="5596939" y="2154557"/>
                <a:ext cx="1214675" cy="11721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2534F6-A99F-4F4C-B22C-7EA94C8C931D}"/>
                  </a:ext>
                </a:extLst>
              </p:cNvPr>
              <p:cNvSpPr/>
              <p:nvPr/>
            </p:nvSpPr>
            <p:spPr>
              <a:xfrm>
                <a:off x="357063" y="2134418"/>
                <a:ext cx="1323195" cy="719395"/>
              </a:xfrm>
              <a:prstGeom prst="rect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Read and clean 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D041E2-22A8-3D4E-A9C9-922B65C0807D}"/>
                  </a:ext>
                </a:extLst>
              </p:cNvPr>
              <p:cNvSpPr/>
              <p:nvPr/>
            </p:nvSpPr>
            <p:spPr>
              <a:xfrm>
                <a:off x="4153572" y="1435162"/>
                <a:ext cx="1428723" cy="71939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U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nivariate tests</a:t>
                </a: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AA17238-7923-1D40-8A3E-19C73BC48ED2}"/>
                  </a:ext>
                </a:extLst>
              </p:cNvPr>
              <p:cNvGrpSpPr/>
              <p:nvPr/>
            </p:nvGrpSpPr>
            <p:grpSpPr>
              <a:xfrm>
                <a:off x="8313071" y="832468"/>
                <a:ext cx="1652211" cy="1924782"/>
                <a:chOff x="6217029" y="1226070"/>
                <a:chExt cx="1652211" cy="192478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C6BE0D9-78D6-3241-A0F6-438D9A86DF17}"/>
                    </a:ext>
                  </a:extLst>
                </p:cNvPr>
                <p:cNvSpPr/>
                <p:nvPr/>
              </p:nvSpPr>
              <p:spPr>
                <a:xfrm>
                  <a:off x="6217029" y="1226070"/>
                  <a:ext cx="1652211" cy="744818"/>
                </a:xfrm>
                <a:prstGeom prst="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Disease-wise “meta-analysis”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6534211-610B-0342-9C15-C9B3457704EF}"/>
                    </a:ext>
                  </a:extLst>
                </p:cNvPr>
                <p:cNvSpPr/>
                <p:nvPr/>
              </p:nvSpPr>
              <p:spPr>
                <a:xfrm>
                  <a:off x="6217029" y="2406034"/>
                  <a:ext cx="1652211" cy="744818"/>
                </a:xfrm>
                <a:prstGeom prst="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 microbe analysis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342AF9-7CDE-254E-B7D8-B592A7C09F17}"/>
                  </a:ext>
                </a:extLst>
              </p:cNvPr>
              <p:cNvSpPr/>
              <p:nvPr/>
            </p:nvSpPr>
            <p:spPr>
              <a:xfrm>
                <a:off x="8046295" y="3868480"/>
                <a:ext cx="1652211" cy="457200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Phylogeny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441FAA5-BE41-8643-97CD-C47C5BF96FC4}"/>
                  </a:ext>
                </a:extLst>
              </p:cNvPr>
              <p:cNvCxnSpPr>
                <a:cxnSpLocks/>
                <a:stCxn id="9" idx="3"/>
                <a:endCxn id="17" idx="1"/>
              </p:cNvCxnSpPr>
              <p:nvPr/>
            </p:nvCxnSpPr>
            <p:spPr>
              <a:xfrm>
                <a:off x="9698506" y="4097080"/>
                <a:ext cx="811658" cy="14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E59E6E-0C3D-2A4D-9F4A-3984653E8664}"/>
                  </a:ext>
                </a:extLst>
              </p:cNvPr>
              <p:cNvCxnSpPr>
                <a:cxnSpLocks/>
                <a:stCxn id="63" idx="3"/>
                <a:endCxn id="8" idx="1"/>
              </p:cNvCxnSpPr>
              <p:nvPr/>
            </p:nvCxnSpPr>
            <p:spPr>
              <a:xfrm>
                <a:off x="7396639" y="1794860"/>
                <a:ext cx="916432" cy="5899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FB294C7-BED3-1247-A39E-666BE5B4129F}"/>
                  </a:ext>
                </a:extLst>
              </p:cNvPr>
              <p:cNvCxnSpPr>
                <a:cxnSpLocks/>
                <a:stCxn id="63" idx="3"/>
                <a:endCxn id="7" idx="1"/>
              </p:cNvCxnSpPr>
              <p:nvPr/>
            </p:nvCxnSpPr>
            <p:spPr>
              <a:xfrm flipV="1">
                <a:off x="7396639" y="1204877"/>
                <a:ext cx="916432" cy="589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73C746E-7E5E-F043-A43D-2CC803CE6E6E}"/>
                  </a:ext>
                </a:extLst>
              </p:cNvPr>
              <p:cNvCxnSpPr>
                <a:cxnSpLocks/>
                <a:stCxn id="8" idx="3"/>
                <a:endCxn id="148" idx="1"/>
              </p:cNvCxnSpPr>
              <p:nvPr/>
            </p:nvCxnSpPr>
            <p:spPr>
              <a:xfrm>
                <a:off x="9965282" y="2384841"/>
                <a:ext cx="5535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E7A02FB-7D1D-604B-BB8F-058A144A6253}"/>
                  </a:ext>
                </a:extLst>
              </p:cNvPr>
              <p:cNvCxnSpPr>
                <a:cxnSpLocks/>
                <a:stCxn id="5" idx="3"/>
                <a:endCxn id="36" idx="1"/>
              </p:cNvCxnSpPr>
              <p:nvPr/>
            </p:nvCxnSpPr>
            <p:spPr>
              <a:xfrm flipV="1">
                <a:off x="1680258" y="1797092"/>
                <a:ext cx="552213" cy="6970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F50190-586A-B248-8A4B-5E5781D70A98}"/>
                  </a:ext>
                </a:extLst>
              </p:cNvPr>
              <p:cNvSpPr/>
              <p:nvPr/>
            </p:nvSpPr>
            <p:spPr>
              <a:xfrm>
                <a:off x="10510164" y="3869882"/>
                <a:ext cx="1652211" cy="45720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Plot Figure 3a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783E2B3-A5AD-C943-8227-FCF4C1685CEB}"/>
                  </a:ext>
                </a:extLst>
              </p:cNvPr>
              <p:cNvGrpSpPr/>
              <p:nvPr/>
            </p:nvGrpSpPr>
            <p:grpSpPr>
              <a:xfrm>
                <a:off x="-1540246" y="1552682"/>
                <a:ext cx="1345096" cy="1882867"/>
                <a:chOff x="107293" y="1099111"/>
                <a:chExt cx="1345096" cy="1882867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3AC6F23-B495-0841-9227-ED2B4F3B12D5}"/>
                    </a:ext>
                  </a:extLst>
                </p:cNvPr>
                <p:cNvSpPr/>
                <p:nvPr/>
              </p:nvSpPr>
              <p:spPr>
                <a:xfrm>
                  <a:off x="107293" y="1099111"/>
                  <a:ext cx="1345096" cy="723860"/>
                </a:xfrm>
                <a:prstGeom prst="rect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 OTU table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D0C4099-BA99-CC44-9B85-671F7ADFFE5D}"/>
                    </a:ext>
                  </a:extLst>
                </p:cNvPr>
                <p:cNvSpPr/>
                <p:nvPr/>
              </p:nvSpPr>
              <p:spPr>
                <a:xfrm>
                  <a:off x="107293" y="2258118"/>
                  <a:ext cx="1345096" cy="723860"/>
                </a:xfrm>
                <a:prstGeom prst="rect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 metadata</a:t>
                  </a:r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BA4DB1-09D2-5445-8A07-44CD68379435}"/>
                  </a:ext>
                </a:extLst>
              </p:cNvPr>
              <p:cNvCxnSpPr>
                <a:cxnSpLocks/>
                <a:stCxn id="19" idx="3"/>
                <a:endCxn id="5" idx="1"/>
              </p:cNvCxnSpPr>
              <p:nvPr/>
            </p:nvCxnSpPr>
            <p:spPr>
              <a:xfrm>
                <a:off x="-195150" y="1914612"/>
                <a:ext cx="552213" cy="579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C14C19B-B9AE-3547-940E-A745571F547E}"/>
                  </a:ext>
                </a:extLst>
              </p:cNvPr>
              <p:cNvCxnSpPr>
                <a:cxnSpLocks/>
                <a:stCxn id="20" idx="3"/>
                <a:endCxn id="5" idx="1"/>
              </p:cNvCxnSpPr>
              <p:nvPr/>
            </p:nvCxnSpPr>
            <p:spPr>
              <a:xfrm flipV="1">
                <a:off x="-195150" y="2494116"/>
                <a:ext cx="552213" cy="5795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CD28371-27B7-F441-BD60-3CC29DC15C99}"/>
                  </a:ext>
                </a:extLst>
              </p:cNvPr>
              <p:cNvCxnSpPr>
                <a:cxnSpLocks/>
                <a:stCxn id="7" idx="3"/>
                <a:endCxn id="147" idx="1"/>
              </p:cNvCxnSpPr>
              <p:nvPr/>
            </p:nvCxnSpPr>
            <p:spPr>
              <a:xfrm>
                <a:off x="9965282" y="1204877"/>
                <a:ext cx="5535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E48D022-8AC5-7E4E-AAEC-E0567E06C8C2}"/>
                  </a:ext>
                </a:extLst>
              </p:cNvPr>
              <p:cNvSpPr/>
              <p:nvPr/>
            </p:nvSpPr>
            <p:spPr>
              <a:xfrm>
                <a:off x="2603383" y="4769948"/>
                <a:ext cx="1359739" cy="71939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Random Forests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F37FA41-1CB1-B14A-BC82-816D4AE25C11}"/>
                  </a:ext>
                </a:extLst>
              </p:cNvPr>
              <p:cNvCxnSpPr>
                <a:cxnSpLocks/>
                <a:stCxn id="37" idx="2"/>
              </p:cNvCxnSpPr>
              <p:nvPr/>
            </p:nvCxnSpPr>
            <p:spPr>
              <a:xfrm>
                <a:off x="2905019" y="3318029"/>
                <a:ext cx="467587" cy="13440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D3D290A8-0502-634C-A23E-1C0EF9A2A271}"/>
                  </a:ext>
                </a:extLst>
              </p:cNvPr>
              <p:cNvCxnSpPr>
                <a:cxnSpLocks/>
                <a:stCxn id="37" idx="3"/>
                <a:endCxn id="94" idx="1"/>
              </p:cNvCxnSpPr>
              <p:nvPr/>
            </p:nvCxnSpPr>
            <p:spPr>
              <a:xfrm>
                <a:off x="3577567" y="2956099"/>
                <a:ext cx="1193266" cy="599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FCE6277-D1F4-7E4B-9095-8BC9A9684918}"/>
                  </a:ext>
                </a:extLst>
              </p:cNvPr>
              <p:cNvCxnSpPr>
                <a:cxnSpLocks/>
                <a:stCxn id="113" idx="0"/>
                <a:endCxn id="94" idx="2"/>
              </p:cNvCxnSpPr>
              <p:nvPr/>
            </p:nvCxnSpPr>
            <p:spPr>
              <a:xfrm flipV="1">
                <a:off x="5596938" y="3783910"/>
                <a:ext cx="1" cy="4735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32F8CBD-AECF-B94A-9CD9-40D494853A26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2905019" y="2159022"/>
                <a:ext cx="756468" cy="2493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604722F-41DE-064E-BAD4-0EC503EF8C97}"/>
                  </a:ext>
                </a:extLst>
              </p:cNvPr>
              <p:cNvSpPr/>
              <p:nvPr/>
            </p:nvSpPr>
            <p:spPr>
              <a:xfrm>
                <a:off x="4770833" y="3326710"/>
                <a:ext cx="1652211" cy="45720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Plot Figure 1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8107C83-298B-9D40-A662-CAFBE353F6B6}"/>
                  </a:ext>
                </a:extLst>
              </p:cNvPr>
              <p:cNvGrpSpPr/>
              <p:nvPr/>
            </p:nvGrpSpPr>
            <p:grpSpPr>
              <a:xfrm>
                <a:off x="2232471" y="1435162"/>
                <a:ext cx="1345096" cy="1882867"/>
                <a:chOff x="4523683" y="1040297"/>
                <a:chExt cx="1345096" cy="1882867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DBEEC71-36EE-634C-94B0-5DE0EA8CFB51}"/>
                    </a:ext>
                  </a:extLst>
                </p:cNvPr>
                <p:cNvSpPr/>
                <p:nvPr/>
              </p:nvSpPr>
              <p:spPr>
                <a:xfrm>
                  <a:off x="4523683" y="1040297"/>
                  <a:ext cx="1345096" cy="723860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Clean OTU table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DE7B82A-D274-8D46-B107-07A4ABBCFA24}"/>
                    </a:ext>
                  </a:extLst>
                </p:cNvPr>
                <p:cNvSpPr/>
                <p:nvPr/>
              </p:nvSpPr>
              <p:spPr>
                <a:xfrm>
                  <a:off x="4523683" y="2199304"/>
                  <a:ext cx="1345096" cy="723860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Clean metadata</a:t>
                  </a:r>
                </a:p>
              </p:txBody>
            </p: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C772225-AB81-A845-AB30-69D150BED226}"/>
                  </a:ext>
                </a:extLst>
              </p:cNvPr>
              <p:cNvCxnSpPr>
                <a:cxnSpLocks/>
                <a:stCxn id="5" idx="3"/>
                <a:endCxn id="37" idx="1"/>
              </p:cNvCxnSpPr>
              <p:nvPr/>
            </p:nvCxnSpPr>
            <p:spPr>
              <a:xfrm>
                <a:off x="1680258" y="2494116"/>
                <a:ext cx="552213" cy="461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CA2D8FD-0AB3-764F-8FD8-6A9F58F8424F}"/>
                  </a:ext>
                </a:extLst>
              </p:cNvPr>
              <p:cNvCxnSpPr>
                <a:cxnSpLocks/>
                <a:stCxn id="36" idx="3"/>
                <a:endCxn id="6" idx="1"/>
              </p:cNvCxnSpPr>
              <p:nvPr/>
            </p:nvCxnSpPr>
            <p:spPr>
              <a:xfrm flipV="1">
                <a:off x="3577567" y="1794860"/>
                <a:ext cx="576005" cy="22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C2FF2C7-C398-854E-9FD1-0C474632DA54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3577567" y="2149388"/>
                <a:ext cx="668945" cy="8067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DC08D75-4A91-7748-8B3A-9EC63FAA4ABF}"/>
                  </a:ext>
                </a:extLst>
              </p:cNvPr>
              <p:cNvSpPr/>
              <p:nvPr/>
            </p:nvSpPr>
            <p:spPr>
              <a:xfrm>
                <a:off x="6226588" y="1435162"/>
                <a:ext cx="1170051" cy="719395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q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-values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2DD6A6A-9FD1-694F-BB9D-E8149E2E696C}"/>
                  </a:ext>
                </a:extLst>
              </p:cNvPr>
              <p:cNvCxnSpPr>
                <a:cxnSpLocks/>
                <a:stCxn id="6" idx="3"/>
                <a:endCxn id="63" idx="1"/>
              </p:cNvCxnSpPr>
              <p:nvPr/>
            </p:nvCxnSpPr>
            <p:spPr>
              <a:xfrm>
                <a:off x="5582295" y="1794860"/>
                <a:ext cx="6442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33DC198-99A1-994E-9728-FC11B472B60B}"/>
                  </a:ext>
                </a:extLst>
              </p:cNvPr>
              <p:cNvSpPr/>
              <p:nvPr/>
            </p:nvSpPr>
            <p:spPr>
              <a:xfrm>
                <a:off x="4847042" y="5359778"/>
                <a:ext cx="1499792" cy="719395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ROC Curves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41C161A-6187-A148-9017-5BF4B3ABE9BF}"/>
                  </a:ext>
                </a:extLst>
              </p:cNvPr>
              <p:cNvSpPr/>
              <p:nvPr/>
            </p:nvSpPr>
            <p:spPr>
              <a:xfrm>
                <a:off x="4847042" y="4257497"/>
                <a:ext cx="1499792" cy="719395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Classification AUCs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50F2CEF1-EB7C-AD4E-9B26-3AC9739E1644}"/>
                  </a:ext>
                </a:extLst>
              </p:cNvPr>
              <p:cNvCxnSpPr>
                <a:cxnSpLocks/>
                <a:stCxn id="112" idx="3"/>
                <a:endCxn id="142" idx="1"/>
              </p:cNvCxnSpPr>
              <p:nvPr/>
            </p:nvCxnSpPr>
            <p:spPr>
              <a:xfrm flipV="1">
                <a:off x="6346834" y="5719475"/>
                <a:ext cx="681915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DCAB61B-EAB0-7949-9FD8-438D4341B87A}"/>
                  </a:ext>
                </a:extLst>
              </p:cNvPr>
              <p:cNvSpPr/>
              <p:nvPr/>
            </p:nvSpPr>
            <p:spPr>
              <a:xfrm>
                <a:off x="7028749" y="5490875"/>
                <a:ext cx="1652211" cy="45720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Plot Figure S1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FFA82E04-F0E5-E84D-BEE1-EB5DC4484F26}"/>
                  </a:ext>
                </a:extLst>
              </p:cNvPr>
              <p:cNvGrpSpPr/>
              <p:nvPr/>
            </p:nvGrpSpPr>
            <p:grpSpPr>
              <a:xfrm>
                <a:off x="10518787" y="832468"/>
                <a:ext cx="1652211" cy="1924782"/>
                <a:chOff x="6217029" y="1226070"/>
                <a:chExt cx="1652211" cy="1924782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B56C3A9-0BF1-364B-8129-7639DB8E19EC}"/>
                    </a:ext>
                  </a:extLst>
                </p:cNvPr>
                <p:cNvSpPr/>
                <p:nvPr/>
              </p:nvSpPr>
              <p:spPr>
                <a:xfrm>
                  <a:off x="6217029" y="1226070"/>
                  <a:ext cx="1652211" cy="744818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Disease-wise microbes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87DAE74B-8022-9C47-8FE4-3BDCEE34BF9F}"/>
                    </a:ext>
                  </a:extLst>
                </p:cNvPr>
                <p:cNvSpPr/>
                <p:nvPr/>
              </p:nvSpPr>
              <p:spPr>
                <a:xfrm>
                  <a:off x="6217029" y="2406034"/>
                  <a:ext cx="1652211" cy="744818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 microbes</a:t>
                  </a:r>
                </a:p>
              </p:txBody>
            </p:sp>
          </p:grp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21D19793-7D7A-5C4A-B03D-745D29BE0829}"/>
                  </a:ext>
                </a:extLst>
              </p:cNvPr>
              <p:cNvCxnSpPr>
                <a:cxnSpLocks/>
                <a:stCxn id="80" idx="3"/>
                <a:endCxn id="112" idx="1"/>
              </p:cNvCxnSpPr>
              <p:nvPr/>
            </p:nvCxnSpPr>
            <p:spPr>
              <a:xfrm>
                <a:off x="3963122" y="5129646"/>
                <a:ext cx="883920" cy="5898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0C444CB6-E72F-0544-8EBB-8F79780EF999}"/>
                  </a:ext>
                </a:extLst>
              </p:cNvPr>
              <p:cNvCxnSpPr>
                <a:cxnSpLocks/>
                <a:stCxn id="80" idx="3"/>
                <a:endCxn id="113" idx="1"/>
              </p:cNvCxnSpPr>
              <p:nvPr/>
            </p:nvCxnSpPr>
            <p:spPr>
              <a:xfrm flipV="1">
                <a:off x="3963122" y="4617195"/>
                <a:ext cx="883920" cy="5124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04F76DDE-70CF-A342-8098-9BF165A1B6A3}"/>
                  </a:ext>
                </a:extLst>
              </p:cNvPr>
              <p:cNvCxnSpPr>
                <a:cxnSpLocks/>
                <a:stCxn id="148" idx="2"/>
                <a:endCxn id="17" idx="0"/>
              </p:cNvCxnSpPr>
              <p:nvPr/>
            </p:nvCxnSpPr>
            <p:spPr>
              <a:xfrm flipH="1">
                <a:off x="11336270" y="2757250"/>
                <a:ext cx="8623" cy="11126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0BF7C8B-5795-B244-A26D-CC3B1A22EA67}"/>
                  </a:ext>
                </a:extLst>
              </p:cNvPr>
              <p:cNvSpPr/>
              <p:nvPr/>
            </p:nvSpPr>
            <p:spPr>
              <a:xfrm>
                <a:off x="5985507" y="123928"/>
                <a:ext cx="1652211" cy="45720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Plot Figure 2</a:t>
                </a:r>
              </a:p>
            </p:txBody>
          </p: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EE744A18-676C-0943-9CAF-A50366561DB4}"/>
                  </a:ext>
                </a:extLst>
              </p:cNvPr>
              <p:cNvCxnSpPr>
                <a:cxnSpLocks/>
                <a:stCxn id="63" idx="0"/>
                <a:endCxn id="257" idx="2"/>
              </p:cNvCxnSpPr>
              <p:nvPr/>
            </p:nvCxnSpPr>
            <p:spPr>
              <a:xfrm flipH="1" flipV="1">
                <a:off x="6811613" y="581128"/>
                <a:ext cx="1" cy="8540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FEEF559D-C756-DD4A-96B5-9DA2B95E3124}"/>
                </a:ext>
              </a:extLst>
            </p:cNvPr>
            <p:cNvGrpSpPr/>
            <p:nvPr/>
          </p:nvGrpSpPr>
          <p:grpSpPr>
            <a:xfrm>
              <a:off x="-678098" y="3973152"/>
              <a:ext cx="3393734" cy="3216709"/>
              <a:chOff x="-678098" y="3973152"/>
              <a:chExt cx="3393734" cy="3216709"/>
            </a:xfrm>
          </p:grpSpPr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DDBDB1DE-6C24-E147-8768-79B2572DD35F}"/>
                  </a:ext>
                </a:extLst>
              </p:cNvPr>
              <p:cNvSpPr/>
              <p:nvPr/>
            </p:nvSpPr>
            <p:spPr>
              <a:xfrm>
                <a:off x="-678098" y="3973152"/>
                <a:ext cx="3393734" cy="31709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AC1B95-C69F-9E41-B39D-C19F1FD43847}"/>
                  </a:ext>
                </a:extLst>
              </p:cNvPr>
              <p:cNvSpPr txBox="1"/>
              <p:nvPr/>
            </p:nvSpPr>
            <p:spPr>
              <a:xfrm>
                <a:off x="-664903" y="4327539"/>
                <a:ext cx="2829125" cy="2862322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i="0" u="sng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data/raw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Calibri" panose="020F0502020204030204"/>
                  </a:rPr>
                  <a:t>data/clean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data/analysis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u="sng" dirty="0">
                    <a:latin typeface="Calibri" panose="020F0502020204030204"/>
                  </a:rPr>
                  <a:t>Source code</a:t>
                </a:r>
                <a:endParaRPr kumimoji="0" lang="en-US" sz="2000" i="0" u="sng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src/data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src</a:t>
                </a: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/analysis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src</a:t>
                </a: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/figures</a:t>
                </a:r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5A63A422-37B6-794D-B752-3E425629F520}"/>
                  </a:ext>
                </a:extLst>
              </p:cNvPr>
              <p:cNvSpPr/>
              <p:nvPr/>
            </p:nvSpPr>
            <p:spPr>
              <a:xfrm>
                <a:off x="-663047" y="3973152"/>
                <a:ext cx="28539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000" b="1" dirty="0"/>
                  <a:t>Location in project folder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33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6B996-3E9D-0E4C-BF82-ADE57F9732C2}"/>
              </a:ext>
            </a:extLst>
          </p:cNvPr>
          <p:cNvSpPr txBox="1"/>
          <p:nvPr/>
        </p:nvSpPr>
        <p:spPr>
          <a:xfrm>
            <a:off x="2393004" y="719847"/>
            <a:ext cx="64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4259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70E27-BDAE-4C4F-A41C-E75B87193442}"/>
              </a:ext>
            </a:extLst>
          </p:cNvPr>
          <p:cNvSpPr txBox="1"/>
          <p:nvPr/>
        </p:nvSpPr>
        <p:spPr>
          <a:xfrm>
            <a:off x="0" y="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2: Metadata required to re-analyze a dataset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AAC51A-0CDE-6D4D-A8A7-3CBF63391446}"/>
              </a:ext>
            </a:extLst>
          </p:cNvPr>
          <p:cNvGrpSpPr/>
          <p:nvPr/>
        </p:nvGrpSpPr>
        <p:grpSpPr>
          <a:xfrm>
            <a:off x="82027" y="1745901"/>
            <a:ext cx="4297680" cy="3767913"/>
            <a:chOff x="295835" y="629274"/>
            <a:chExt cx="4297680" cy="37679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29D0C9-B0E1-D941-8133-C48F3269443B}"/>
                </a:ext>
              </a:extLst>
            </p:cNvPr>
            <p:cNvSpPr txBox="1"/>
            <p:nvPr/>
          </p:nvSpPr>
          <p:spPr>
            <a:xfrm>
              <a:off x="295835" y="980867"/>
              <a:ext cx="4294095" cy="3416320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@AWRGH170505:1:1103:25326:7271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TTAGAAACCCCAGTAGTCCGTCTGACTGAC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&gt;&gt;1&gt;&gt;3BCFAAA?C13BGDE0AAF1FB11B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@AWRGH170505:1:1103:25326:7271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TACCGCGGCTGCTGGCACACAATTACCATA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11&gt;AA?11&gt;00&gt;111A0B0A00BA11B1DG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@AWRGH170505:1:1104:14877:1415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TACGGAGGATACGAGCGTTATCCGGATTTA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just"/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CCCCCCCCCFFFGFGGGGGGGGHGGGGGHH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6E86E6-4CA9-3E40-A498-AAA1B96A7D55}"/>
                </a:ext>
              </a:extLst>
            </p:cNvPr>
            <p:cNvSpPr txBox="1"/>
            <p:nvPr/>
          </p:nvSpPr>
          <p:spPr>
            <a:xfrm>
              <a:off x="295835" y="629274"/>
              <a:ext cx="429768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SRR1234567.fastq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93FDE-06B0-0943-8133-C1E9AD38DD52}"/>
              </a:ext>
            </a:extLst>
          </p:cNvPr>
          <p:cNvGrpSpPr/>
          <p:nvPr/>
        </p:nvGrpSpPr>
        <p:grpSpPr>
          <a:xfrm>
            <a:off x="596605" y="2666163"/>
            <a:ext cx="4301265" cy="3760607"/>
            <a:chOff x="5398547" y="600722"/>
            <a:chExt cx="4301265" cy="37606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EFFEEC-81B9-1149-B8BA-3660C05E1B00}"/>
                </a:ext>
              </a:extLst>
            </p:cNvPr>
            <p:cNvSpPr txBox="1"/>
            <p:nvPr/>
          </p:nvSpPr>
          <p:spPr>
            <a:xfrm>
              <a:off x="5402132" y="945009"/>
              <a:ext cx="4297680" cy="3416320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@AWRGH170505:1:1104:14877:1415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CCTGTTCGCTCCCCACGCTTTCGTGCCTCA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AAA&gt;AFFBDBBBGGFEEEGEFGEABFGHHH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@AWRGH170505:1:1104:16451:1457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TACGGAAGGTCCGGGCGTTATCCGGATTTA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BABBBBAABFFFGEEEEEGGGGHGGEEGHH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@AWRGH170505:1:1104:16451:1457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CCAATTTGGTCCCCGCACTCTACCGCCACT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1111113311@11A110AA011110AA0B1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92ED59-0B4D-1C49-A75E-33E41B7801D4}"/>
                </a:ext>
              </a:extLst>
            </p:cNvPr>
            <p:cNvSpPr txBox="1"/>
            <p:nvPr/>
          </p:nvSpPr>
          <p:spPr>
            <a:xfrm>
              <a:off x="5398547" y="600722"/>
              <a:ext cx="429768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SRR1234568.fastq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24DFC-22AD-D745-83D3-612206FEFDA9}"/>
              </a:ext>
            </a:extLst>
          </p:cNvPr>
          <p:cNvGrpSpPr/>
          <p:nvPr/>
        </p:nvGrpSpPr>
        <p:grpSpPr>
          <a:xfrm>
            <a:off x="1414184" y="3586425"/>
            <a:ext cx="4297680" cy="3785652"/>
            <a:chOff x="10508429" y="575677"/>
            <a:chExt cx="4297680" cy="37856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914C38-1B85-1243-972C-E7A1EB0698AB}"/>
                </a:ext>
              </a:extLst>
            </p:cNvPr>
            <p:cNvSpPr/>
            <p:nvPr/>
          </p:nvSpPr>
          <p:spPr>
            <a:xfrm>
              <a:off x="10508429" y="945009"/>
              <a:ext cx="4297680" cy="3416320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@AWRGH170505:1:1104:21444:1611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TTAGAAACCCGTGTAGTCCGGCTGACTGAC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AA?&gt;ADFFF@DAEGGGGGGGCGGGHHHFGH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@AWRGH170505:1:1104:21444:1611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TACCGCGGCTGCTGGCACACAATTACCATA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&gt;&gt;AA?DD@2ADAGGGFGGFFFA3DD5F5A3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@AWRGH170505:1:1105:21798:7487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TACGTAGGTGGCAAGCGTTGTCCGGAATTA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AAAAAFFAFFAFGGFGEFG?01DEFEGG1F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115D9D-6590-8449-B8C2-C6B9195EEBF5}"/>
                </a:ext>
              </a:extLst>
            </p:cNvPr>
            <p:cNvSpPr txBox="1"/>
            <p:nvPr/>
          </p:nvSpPr>
          <p:spPr>
            <a:xfrm>
              <a:off x="10508429" y="575677"/>
              <a:ext cx="429768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SRR1234572.fastq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F56EF3A-2C05-CA4D-8DFF-52565716D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98893"/>
              </p:ext>
            </p:extLst>
          </p:nvPr>
        </p:nvGraphicFramePr>
        <p:xfrm>
          <a:off x="6525858" y="2097494"/>
          <a:ext cx="6662077" cy="2015656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1783283">
                  <a:extLst>
                    <a:ext uri="{9D8B030D-6E8A-4147-A177-3AD203B41FA5}">
                      <a16:colId xmlns:a16="http://schemas.microsoft.com/office/drawing/2014/main" val="3469076689"/>
                    </a:ext>
                  </a:extLst>
                </a:gridCol>
                <a:gridCol w="1581412">
                  <a:extLst>
                    <a:ext uri="{9D8B030D-6E8A-4147-A177-3AD203B41FA5}">
                      <a16:colId xmlns:a16="http://schemas.microsoft.com/office/drawing/2014/main" val="2260227065"/>
                    </a:ext>
                  </a:extLst>
                </a:gridCol>
                <a:gridCol w="1985154">
                  <a:extLst>
                    <a:ext uri="{9D8B030D-6E8A-4147-A177-3AD203B41FA5}">
                      <a16:colId xmlns:a16="http://schemas.microsoft.com/office/drawing/2014/main" val="492202384"/>
                    </a:ext>
                  </a:extLst>
                </a:gridCol>
                <a:gridCol w="1312228">
                  <a:extLst>
                    <a:ext uri="{9D8B030D-6E8A-4147-A177-3AD203B41FA5}">
                      <a16:colId xmlns:a16="http://schemas.microsoft.com/office/drawing/2014/main" val="3736060497"/>
                    </a:ext>
                  </a:extLst>
                </a:gridCol>
              </a:tblGrid>
              <a:tr h="46117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SRR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783670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SRR1234567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FWD: ATCGGATCG</a:t>
                      </a:r>
                    </a:p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REV: GGCCAATGA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GTACGAAA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77453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SRR1234568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FWD: ATCGGATCG</a:t>
                      </a:r>
                    </a:p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REV: GGCCAATGA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GTACGGCC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802409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SRR1234572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FWD: ATCGGATCG</a:t>
                      </a:r>
                    </a:p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REV: GGCCAATGA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GATCAGGA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67159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93B210-22DF-4C46-BF26-BFF76D967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89050"/>
              </p:ext>
            </p:extLst>
          </p:nvPr>
        </p:nvGraphicFramePr>
        <p:xfrm>
          <a:off x="6608689" y="5025201"/>
          <a:ext cx="5727796" cy="2023608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1431949">
                  <a:extLst>
                    <a:ext uri="{9D8B030D-6E8A-4147-A177-3AD203B41FA5}">
                      <a16:colId xmlns:a16="http://schemas.microsoft.com/office/drawing/2014/main" val="3469076689"/>
                    </a:ext>
                  </a:extLst>
                </a:gridCol>
                <a:gridCol w="1431949">
                  <a:extLst>
                    <a:ext uri="{9D8B030D-6E8A-4147-A177-3AD203B41FA5}">
                      <a16:colId xmlns:a16="http://schemas.microsoft.com/office/drawing/2014/main" val="965051173"/>
                    </a:ext>
                  </a:extLst>
                </a:gridCol>
                <a:gridCol w="1431949">
                  <a:extLst>
                    <a:ext uri="{9D8B030D-6E8A-4147-A177-3AD203B41FA5}">
                      <a16:colId xmlns:a16="http://schemas.microsoft.com/office/drawing/2014/main" val="2514486416"/>
                    </a:ext>
                  </a:extLst>
                </a:gridCol>
                <a:gridCol w="1431949">
                  <a:extLst>
                    <a:ext uri="{9D8B030D-6E8A-4147-A177-3AD203B41FA5}">
                      <a16:colId xmlns:a16="http://schemas.microsoft.com/office/drawing/2014/main" val="3566131489"/>
                    </a:ext>
                  </a:extLst>
                </a:gridCol>
              </a:tblGrid>
              <a:tr h="46117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Disease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Sampling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783670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77453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802409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6715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783E93C-2975-5247-9D1C-B607BA0B4D96}"/>
              </a:ext>
            </a:extLst>
          </p:cNvPr>
          <p:cNvSpPr txBox="1"/>
          <p:nvPr/>
        </p:nvSpPr>
        <p:spPr>
          <a:xfrm>
            <a:off x="-480008" y="1638179"/>
            <a:ext cx="50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E6E2CF-177C-B54A-A890-C7C6E567C049}"/>
              </a:ext>
            </a:extLst>
          </p:cNvPr>
          <p:cNvSpPr txBox="1"/>
          <p:nvPr/>
        </p:nvSpPr>
        <p:spPr>
          <a:xfrm>
            <a:off x="6436150" y="1512719"/>
            <a:ext cx="50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D1853-E1CB-EB48-B2AC-2E63DB2EEC96}"/>
              </a:ext>
            </a:extLst>
          </p:cNvPr>
          <p:cNvSpPr txBox="1"/>
          <p:nvPr/>
        </p:nvSpPr>
        <p:spPr>
          <a:xfrm>
            <a:off x="6525858" y="4486939"/>
            <a:ext cx="50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BD3845-1773-9848-945A-35F06A95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2381250"/>
            <a:ext cx="6692900" cy="2095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1B55AE-9E92-5547-A90B-3662B154E34B}"/>
              </a:ext>
            </a:extLst>
          </p:cNvPr>
          <p:cNvSpPr txBox="1"/>
          <p:nvPr/>
        </p:nvSpPr>
        <p:spPr>
          <a:xfrm>
            <a:off x="6436150" y="36322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Editable tables</a:t>
            </a:r>
          </a:p>
        </p:txBody>
      </p:sp>
    </p:spTree>
    <p:extLst>
      <p:ext uri="{BB962C8B-B14F-4D97-AF65-F5344CB8AC3E}">
        <p14:creationId xmlns:p14="http://schemas.microsoft.com/office/powerpoint/2010/main" val="35859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E89CCE7-A9C4-DF46-A814-E6DE3CFD1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8" b="37131"/>
          <a:stretch/>
        </p:blipFill>
        <p:spPr>
          <a:xfrm>
            <a:off x="10706789" y="6277035"/>
            <a:ext cx="7752098" cy="1976901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7C8D931-9F59-3442-BDFC-C5F3BF2B88AF}"/>
              </a:ext>
            </a:extLst>
          </p:cNvPr>
          <p:cNvGrpSpPr/>
          <p:nvPr/>
        </p:nvGrpSpPr>
        <p:grpSpPr>
          <a:xfrm>
            <a:off x="0" y="1019339"/>
            <a:ext cx="10060928" cy="5189726"/>
            <a:chOff x="0" y="1019339"/>
            <a:chExt cx="10060928" cy="518972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C1B95-C69F-9E41-B39D-C19F1FD43847}"/>
                </a:ext>
              </a:extLst>
            </p:cNvPr>
            <p:cNvSpPr txBox="1"/>
            <p:nvPr/>
          </p:nvSpPr>
          <p:spPr>
            <a:xfrm>
              <a:off x="8399095" y="5008736"/>
              <a:ext cx="166183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data/raw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data/analysis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src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/analysis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src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/figures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F978D7C-9CBA-5C4A-9AE6-6D143EF47639}"/>
                </a:ext>
              </a:extLst>
            </p:cNvPr>
            <p:cNvGrpSpPr/>
            <p:nvPr/>
          </p:nvGrpSpPr>
          <p:grpSpPr>
            <a:xfrm>
              <a:off x="0" y="1019339"/>
              <a:ext cx="10060928" cy="4526491"/>
              <a:chOff x="107293" y="1226070"/>
              <a:chExt cx="10060928" cy="452649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2534F6-A99F-4F4C-B22C-7EA94C8C931D}"/>
                  </a:ext>
                </a:extLst>
              </p:cNvPr>
              <p:cNvSpPr/>
              <p:nvPr/>
            </p:nvSpPr>
            <p:spPr>
              <a:xfrm>
                <a:off x="2163337" y="1828764"/>
                <a:ext cx="1323195" cy="71939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Read and clean 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D041E2-22A8-3D4E-A9C9-922B65C0807D}"/>
                  </a:ext>
                </a:extLst>
              </p:cNvPr>
              <p:cNvSpPr/>
              <p:nvPr/>
            </p:nvSpPr>
            <p:spPr>
              <a:xfrm>
                <a:off x="4139822" y="1828764"/>
                <a:ext cx="1359739" cy="71939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Univariate tests</a:t>
                </a: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AA17238-7923-1D40-8A3E-19C73BC48ED2}"/>
                  </a:ext>
                </a:extLst>
              </p:cNvPr>
              <p:cNvGrpSpPr/>
              <p:nvPr/>
            </p:nvGrpSpPr>
            <p:grpSpPr>
              <a:xfrm>
                <a:off x="6181680" y="1226070"/>
                <a:ext cx="1652211" cy="1924782"/>
                <a:chOff x="6217029" y="1226070"/>
                <a:chExt cx="1652211" cy="192478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C6BE0D9-78D6-3241-A0F6-438D9A86DF17}"/>
                    </a:ext>
                  </a:extLst>
                </p:cNvPr>
                <p:cNvSpPr/>
                <p:nvPr/>
              </p:nvSpPr>
              <p:spPr>
                <a:xfrm>
                  <a:off x="6217029" y="1226070"/>
                  <a:ext cx="1652211" cy="744818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Disease-wise “meta-analysis”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6534211-610B-0342-9C15-C9B3457704EF}"/>
                    </a:ext>
                  </a:extLst>
                </p:cNvPr>
                <p:cNvSpPr/>
                <p:nvPr/>
              </p:nvSpPr>
              <p:spPr>
                <a:xfrm>
                  <a:off x="6217029" y="2406034"/>
                  <a:ext cx="1652211" cy="744818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 microbes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342AF9-7CDE-254E-B7D8-B592A7C09F17}"/>
                  </a:ext>
                </a:extLst>
              </p:cNvPr>
              <p:cNvSpPr/>
              <p:nvPr/>
            </p:nvSpPr>
            <p:spPr>
              <a:xfrm>
                <a:off x="7179601" y="4108806"/>
                <a:ext cx="1652211" cy="457200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Phylogeny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441FAA5-BE41-8643-97CD-C47C5BF96FC4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8005707" y="2483452"/>
                <a:ext cx="1190172" cy="16253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E59E6E-0C3D-2A4D-9F4A-3984653E8664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>
                <a:off x="5499561" y="2188462"/>
                <a:ext cx="682119" cy="5899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FB294C7-BED3-1247-A39E-666BE5B4129F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 flipV="1">
                <a:off x="5499561" y="1598479"/>
                <a:ext cx="682119" cy="589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73C746E-7E5E-F043-A43D-2CC803CE6E6E}"/>
                  </a:ext>
                </a:extLst>
              </p:cNvPr>
              <p:cNvCxnSpPr>
                <a:cxnSpLocks/>
                <a:stCxn id="8" idx="3"/>
                <a:endCxn id="17" idx="1"/>
              </p:cNvCxnSpPr>
              <p:nvPr/>
            </p:nvCxnSpPr>
            <p:spPr>
              <a:xfrm flipV="1">
                <a:off x="7833891" y="2188461"/>
                <a:ext cx="682119" cy="5899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E7A02FB-7D1D-604B-BB8F-058A144A6253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>
                <a:off x="3486532" y="2188462"/>
                <a:ext cx="6532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F50190-586A-B248-8A4B-5E5781D70A98}"/>
                  </a:ext>
                </a:extLst>
              </p:cNvPr>
              <p:cNvSpPr/>
              <p:nvPr/>
            </p:nvSpPr>
            <p:spPr>
              <a:xfrm>
                <a:off x="8516010" y="1959861"/>
                <a:ext cx="1652211" cy="45720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Plot Figure 3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783E2B3-A5AD-C943-8227-FCF4C1685CEB}"/>
                  </a:ext>
                </a:extLst>
              </p:cNvPr>
              <p:cNvGrpSpPr/>
              <p:nvPr/>
            </p:nvGrpSpPr>
            <p:grpSpPr>
              <a:xfrm>
                <a:off x="107293" y="1380358"/>
                <a:ext cx="1345096" cy="1616207"/>
                <a:chOff x="107293" y="1232441"/>
                <a:chExt cx="1345096" cy="1616207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3AC6F23-B495-0841-9227-ED2B4F3B12D5}"/>
                    </a:ext>
                  </a:extLst>
                </p:cNvPr>
                <p:cNvSpPr/>
                <p:nvPr/>
              </p:nvSpPr>
              <p:spPr>
                <a:xfrm>
                  <a:off x="107293" y="1232441"/>
                  <a:ext cx="1345096" cy="457200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OTU table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D0C4099-BA99-CC44-9B85-671F7ADFFE5D}"/>
                    </a:ext>
                  </a:extLst>
                </p:cNvPr>
                <p:cNvSpPr/>
                <p:nvPr/>
              </p:nvSpPr>
              <p:spPr>
                <a:xfrm>
                  <a:off x="107293" y="2391448"/>
                  <a:ext cx="1345096" cy="457200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Metadata</a:t>
                  </a:r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BA4DB1-09D2-5445-8A07-44CD68379435}"/>
                  </a:ext>
                </a:extLst>
              </p:cNvPr>
              <p:cNvCxnSpPr>
                <a:cxnSpLocks/>
                <a:stCxn id="19" idx="3"/>
                <a:endCxn id="5" idx="1"/>
              </p:cNvCxnSpPr>
              <p:nvPr/>
            </p:nvCxnSpPr>
            <p:spPr>
              <a:xfrm>
                <a:off x="1452389" y="1608958"/>
                <a:ext cx="710948" cy="579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C14C19B-B9AE-3547-940E-A745571F547E}"/>
                  </a:ext>
                </a:extLst>
              </p:cNvPr>
              <p:cNvCxnSpPr>
                <a:cxnSpLocks/>
                <a:stCxn id="20" idx="3"/>
                <a:endCxn id="5" idx="1"/>
              </p:cNvCxnSpPr>
              <p:nvPr/>
            </p:nvCxnSpPr>
            <p:spPr>
              <a:xfrm flipV="1">
                <a:off x="1452389" y="2188462"/>
                <a:ext cx="710948" cy="5795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CD28371-27B7-F441-BD60-3CC29DC15C99}"/>
                  </a:ext>
                </a:extLst>
              </p:cNvPr>
              <p:cNvCxnSpPr>
                <a:cxnSpLocks/>
                <a:stCxn id="7" idx="3"/>
                <a:endCxn id="17" idx="1"/>
              </p:cNvCxnSpPr>
              <p:nvPr/>
            </p:nvCxnSpPr>
            <p:spPr>
              <a:xfrm>
                <a:off x="7833891" y="1598479"/>
                <a:ext cx="682119" cy="5899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E48D022-8AC5-7E4E-AAEC-E0567E06C8C2}"/>
                  </a:ext>
                </a:extLst>
              </p:cNvPr>
              <p:cNvSpPr/>
              <p:nvPr/>
            </p:nvSpPr>
            <p:spPr>
              <a:xfrm>
                <a:off x="2145065" y="3341265"/>
                <a:ext cx="1359739" cy="71939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Random Forests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F37FA41-1CB1-B14A-BC82-816D4AE25C11}"/>
                  </a:ext>
                </a:extLst>
              </p:cNvPr>
              <p:cNvCxnSpPr>
                <a:cxnSpLocks/>
                <a:stCxn id="5" idx="2"/>
                <a:endCxn id="80" idx="0"/>
              </p:cNvCxnSpPr>
              <p:nvPr/>
            </p:nvCxnSpPr>
            <p:spPr>
              <a:xfrm>
                <a:off x="2824935" y="2548159"/>
                <a:ext cx="0" cy="793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D3D290A8-0502-634C-A23E-1C0EF9A2A271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779841" y="2996565"/>
                <a:ext cx="1868622" cy="2218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FCE6277-D1F4-7E4B-9095-8BC9A9684918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 flipH="1">
                <a:off x="2820279" y="4060660"/>
                <a:ext cx="4656" cy="11548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32F8CBD-AECF-B94A-9CD9-40D494853A26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flipH="1">
                <a:off x="3004663" y="2548159"/>
                <a:ext cx="1815029" cy="2667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604722F-41DE-064E-BAD4-0EC503EF8C97}"/>
                  </a:ext>
                </a:extLst>
              </p:cNvPr>
              <p:cNvSpPr/>
              <p:nvPr/>
            </p:nvSpPr>
            <p:spPr>
              <a:xfrm>
                <a:off x="1994218" y="5295361"/>
                <a:ext cx="1652211" cy="45720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Plot Figure 1</a:t>
                </a:r>
              </a:p>
            </p:txBody>
          </p:sp>
        </p:grpSp>
      </p:grpSp>
      <p:pic>
        <p:nvPicPr>
          <p:cNvPr id="122" name="Content Placeholder 7">
            <a:extLst>
              <a:ext uri="{FF2B5EF4-FFF2-40B4-BE49-F238E27FC236}">
                <a16:creationId xmlns:a16="http://schemas.microsoft.com/office/drawing/2014/main" id="{264B96BB-56D6-E341-A2BC-C68068C5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534" y="581921"/>
            <a:ext cx="458059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2534F6-A99F-4F4C-B22C-7EA94C8C931D}"/>
              </a:ext>
            </a:extLst>
          </p:cNvPr>
          <p:cNvSpPr/>
          <p:nvPr/>
        </p:nvSpPr>
        <p:spPr>
          <a:xfrm>
            <a:off x="2211463" y="1598479"/>
            <a:ext cx="1323195" cy="71939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and clean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041E2-22A8-3D4E-A9C9-922B65C0807D}"/>
              </a:ext>
            </a:extLst>
          </p:cNvPr>
          <p:cNvSpPr/>
          <p:nvPr/>
        </p:nvSpPr>
        <p:spPr>
          <a:xfrm>
            <a:off x="3958541" y="1598479"/>
            <a:ext cx="1359739" cy="71939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0D9-78D6-3241-A0F6-438D9A86DF17}"/>
              </a:ext>
            </a:extLst>
          </p:cNvPr>
          <p:cNvSpPr/>
          <p:nvPr/>
        </p:nvSpPr>
        <p:spPr>
          <a:xfrm>
            <a:off x="6217029" y="1226070"/>
            <a:ext cx="1652211" cy="744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Disease-wise “meta-analysis”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534211-610B-0342-9C15-C9B3457704EF}"/>
              </a:ext>
            </a:extLst>
          </p:cNvPr>
          <p:cNvSpPr/>
          <p:nvPr/>
        </p:nvSpPr>
        <p:spPr>
          <a:xfrm>
            <a:off x="6217028" y="2406034"/>
            <a:ext cx="1652211" cy="744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microbes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42AF9-7CDE-254E-B7D8-B592A7C09F17}"/>
              </a:ext>
            </a:extLst>
          </p:cNvPr>
          <p:cNvSpPr/>
          <p:nvPr/>
        </p:nvSpPr>
        <p:spPr>
          <a:xfrm>
            <a:off x="8516010" y="163569"/>
            <a:ext cx="1652211" cy="45720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Phylogeny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41FAA5-BE41-8643-97CD-C47C5BF96FC4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9342116" y="620769"/>
            <a:ext cx="0" cy="123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59E6E-0C3D-2A4D-9F4A-3984653E866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318280" y="1958177"/>
            <a:ext cx="898748" cy="82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B294C7-BED3-1247-A39E-666BE5B4129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18280" y="1598479"/>
            <a:ext cx="898749" cy="359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E89CCE7-A9C4-DF46-A814-E6DE3CFD1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8" b="37131"/>
          <a:stretch/>
        </p:blipFill>
        <p:spPr>
          <a:xfrm>
            <a:off x="5796749" y="4265961"/>
            <a:ext cx="6480722" cy="165268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3C746E-7E5E-F043-A43D-2CC803CE6E6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7869239" y="2089274"/>
            <a:ext cx="646771" cy="68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7A02FB-7D1D-604B-BB8F-058A144A62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34658" y="1958177"/>
            <a:ext cx="423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50190-586A-B248-8A4B-5E5781D70A98}"/>
              </a:ext>
            </a:extLst>
          </p:cNvPr>
          <p:cNvSpPr/>
          <p:nvPr/>
        </p:nvSpPr>
        <p:spPr>
          <a:xfrm>
            <a:off x="8516010" y="1860674"/>
            <a:ext cx="1652211" cy="45720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 Figure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4A7ACE-6A46-7D4D-86B1-E9643263360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342116" y="2317874"/>
            <a:ext cx="0" cy="47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AC6F23-B495-0841-9227-ED2B4F3B12D5}"/>
              </a:ext>
            </a:extLst>
          </p:cNvPr>
          <p:cNvSpPr/>
          <p:nvPr/>
        </p:nvSpPr>
        <p:spPr>
          <a:xfrm>
            <a:off x="111657" y="1406418"/>
            <a:ext cx="1345096" cy="45720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OTU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C4099-BA99-CC44-9B85-671F7ADFFE5D}"/>
              </a:ext>
            </a:extLst>
          </p:cNvPr>
          <p:cNvSpPr/>
          <p:nvPr/>
        </p:nvSpPr>
        <p:spPr>
          <a:xfrm>
            <a:off x="102930" y="2269591"/>
            <a:ext cx="1345096" cy="45720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BA4DB1-09D2-5445-8A07-44CD68379435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1456753" y="1635018"/>
            <a:ext cx="754710" cy="323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4C19B-B9AE-3547-940E-A745571F547E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 flipV="1">
            <a:off x="1448026" y="1958177"/>
            <a:ext cx="763437" cy="54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AC1B95-C69F-9E41-B39D-C19F1FD43847}"/>
              </a:ext>
            </a:extLst>
          </p:cNvPr>
          <p:cNvSpPr txBox="1"/>
          <p:nvPr/>
        </p:nvSpPr>
        <p:spPr>
          <a:xfrm>
            <a:off x="4700035" y="162639"/>
            <a:ext cx="1959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data/raw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data/analysis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/figures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D28371-27B7-F441-BD60-3CC29DC15C9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869240" y="1598479"/>
            <a:ext cx="646770" cy="49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E48D022-8AC5-7E4E-AAEC-E0567E06C8C2}"/>
              </a:ext>
            </a:extLst>
          </p:cNvPr>
          <p:cNvSpPr/>
          <p:nvPr/>
        </p:nvSpPr>
        <p:spPr>
          <a:xfrm>
            <a:off x="2193191" y="2715627"/>
            <a:ext cx="1359739" cy="71939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Univariate Tests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F37FA41-1CB1-B14A-BC82-816D4AE25C11}"/>
              </a:ext>
            </a:extLst>
          </p:cNvPr>
          <p:cNvCxnSpPr>
            <a:cxnSpLocks/>
            <a:stCxn id="5" idx="2"/>
            <a:endCxn id="80" idx="0"/>
          </p:cNvCxnSpPr>
          <p:nvPr/>
        </p:nvCxnSpPr>
        <p:spPr>
          <a:xfrm>
            <a:off x="2873061" y="2317874"/>
            <a:ext cx="0" cy="39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D290A8-0502-634C-A23E-1C0EF9A2A271}"/>
              </a:ext>
            </a:extLst>
          </p:cNvPr>
          <p:cNvCxnSpPr>
            <a:cxnSpLocks/>
            <a:stCxn id="20" idx="2"/>
            <a:endCxn id="94" idx="0"/>
          </p:cNvCxnSpPr>
          <p:nvPr/>
        </p:nvCxnSpPr>
        <p:spPr>
          <a:xfrm>
            <a:off x="775478" y="2726791"/>
            <a:ext cx="2097583" cy="1739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FCE6277-D1F4-7E4B-9095-8BC9A9684918}"/>
              </a:ext>
            </a:extLst>
          </p:cNvPr>
          <p:cNvCxnSpPr>
            <a:cxnSpLocks/>
            <a:stCxn id="80" idx="2"/>
            <a:endCxn id="94" idx="0"/>
          </p:cNvCxnSpPr>
          <p:nvPr/>
        </p:nvCxnSpPr>
        <p:spPr>
          <a:xfrm>
            <a:off x="2873061" y="3435022"/>
            <a:ext cx="0" cy="1031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2F8CBD-AECF-B94A-9CD9-40D494853A26}"/>
              </a:ext>
            </a:extLst>
          </p:cNvPr>
          <p:cNvCxnSpPr>
            <a:cxnSpLocks/>
            <a:stCxn id="6" idx="2"/>
            <a:endCxn id="94" idx="0"/>
          </p:cNvCxnSpPr>
          <p:nvPr/>
        </p:nvCxnSpPr>
        <p:spPr>
          <a:xfrm flipH="1">
            <a:off x="2873061" y="2317874"/>
            <a:ext cx="1765350" cy="214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604722F-41DE-064E-BAD4-0EC503EF8C97}"/>
              </a:ext>
            </a:extLst>
          </p:cNvPr>
          <p:cNvSpPr/>
          <p:nvPr/>
        </p:nvSpPr>
        <p:spPr>
          <a:xfrm>
            <a:off x="2046955" y="4466597"/>
            <a:ext cx="1652211" cy="45720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 Figure 1</a:t>
            </a:r>
          </a:p>
        </p:txBody>
      </p:sp>
      <p:pic>
        <p:nvPicPr>
          <p:cNvPr id="122" name="Content Placeholder 7">
            <a:extLst>
              <a:ext uri="{FF2B5EF4-FFF2-40B4-BE49-F238E27FC236}">
                <a16:creationId xmlns:a16="http://schemas.microsoft.com/office/drawing/2014/main" id="{264B96BB-56D6-E341-A2BC-C68068C5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4" y="5185992"/>
            <a:ext cx="458059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3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paper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06" y="1372552"/>
            <a:ext cx="4580595" cy="472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7125" y="1177440"/>
            <a:ext cx="1388533" cy="931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Read and clean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9570" y="3269087"/>
            <a:ext cx="1388533" cy="931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Univariate tests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1735" y="2966384"/>
            <a:ext cx="1388533" cy="931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Get sample sizes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87520" y="4624326"/>
            <a:ext cx="1388533" cy="931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Random forests</a:t>
            </a:r>
          </a:p>
        </p:txBody>
      </p: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2456001" y="2108773"/>
            <a:ext cx="565390" cy="85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3021392" y="2108772"/>
            <a:ext cx="1682445" cy="1160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>
            <a:off x="3021392" y="2108773"/>
            <a:ext cx="860395" cy="2515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6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paper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9319" y="1115083"/>
            <a:ext cx="1388533" cy="931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Read and clean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9320" y="2500717"/>
            <a:ext cx="1388533" cy="931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Univariate tests</a:t>
            </a:r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3323586" y="2046416"/>
            <a:ext cx="1" cy="454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31"/>
          <a:stretch/>
        </p:blipFill>
        <p:spPr>
          <a:xfrm rot="5400000">
            <a:off x="6205696" y="2015373"/>
            <a:ext cx="6480722" cy="28333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00201" y="5058711"/>
            <a:ext cx="1652211" cy="931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Disease-wise “meta-analysis”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94204" y="5058711"/>
            <a:ext cx="1652211" cy="931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Core microbes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2120" y="2873632"/>
            <a:ext cx="1652211" cy="931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black"/>
                </a:solidFill>
                <a:latin typeface="Calibri"/>
              </a:rPr>
              <a:t>Phylogeny</a:t>
            </a:r>
          </a:p>
        </p:txBody>
      </p:sp>
      <p:cxnSp>
        <p:nvCxnSpPr>
          <p:cNvPr id="17" name="Straight Arrow Connector 16"/>
          <p:cNvCxnSpPr>
            <a:stCxn id="6" idx="3"/>
            <a:endCxn id="16" idx="1"/>
          </p:cNvCxnSpPr>
          <p:nvPr/>
        </p:nvCxnSpPr>
        <p:spPr>
          <a:xfrm>
            <a:off x="4017853" y="2966384"/>
            <a:ext cx="694267" cy="372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5" idx="0"/>
          </p:cNvCxnSpPr>
          <p:nvPr/>
        </p:nvCxnSpPr>
        <p:spPr>
          <a:xfrm>
            <a:off x="3323587" y="3432050"/>
            <a:ext cx="896723" cy="1626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3" idx="0"/>
          </p:cNvCxnSpPr>
          <p:nvPr/>
        </p:nvCxnSpPr>
        <p:spPr>
          <a:xfrm flipH="1">
            <a:off x="2426306" y="3432050"/>
            <a:ext cx="897280" cy="1626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816</Words>
  <Application>Microsoft Macintosh PowerPoint</Application>
  <PresentationFormat>Widescreen</PresentationFormat>
  <Paragraphs>259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Courier New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paper</vt:lpstr>
      <vt:lpstr>make paper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Duvallet</dc:creator>
  <cp:lastModifiedBy>Claire Duvallet</cp:lastModifiedBy>
  <cp:revision>29</cp:revision>
  <dcterms:created xsi:type="dcterms:W3CDTF">2019-10-19T14:42:01Z</dcterms:created>
  <dcterms:modified xsi:type="dcterms:W3CDTF">2019-10-19T18:36:44Z</dcterms:modified>
</cp:coreProperties>
</file>