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883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Remote Objects with Python: Pyro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CS 403/534 </a:t>
            </a:r>
          </a:p>
          <a:p>
            <a:r>
              <a:rPr lang="tr-TR" dirty="0" smtClean="0"/>
              <a:t>Distributed Systems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Pyro4: Key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Serialization</a:t>
            </a:r>
            <a:r>
              <a:rPr lang="tr-TR" dirty="0" smtClean="0"/>
              <a:t>:</a:t>
            </a:r>
          </a:p>
          <a:p>
            <a:pPr lvl="1"/>
            <a:r>
              <a:rPr lang="en-US" dirty="0" smtClean="0"/>
              <a:t>This is the process of transforming objects into streams of bytes that can be transported over the network.</a:t>
            </a:r>
            <a:endParaRPr lang="tr-TR" dirty="0" smtClean="0"/>
          </a:p>
          <a:p>
            <a:pPr lvl="1"/>
            <a:r>
              <a:rPr lang="en-US" dirty="0" smtClean="0"/>
              <a:t>The receiver </a:t>
            </a:r>
            <a:r>
              <a:rPr lang="en-US" dirty="0" err="1" smtClean="0"/>
              <a:t>deserializes</a:t>
            </a:r>
            <a:r>
              <a:rPr lang="en-US" dirty="0" smtClean="0"/>
              <a:t> them back into actual objects. </a:t>
            </a:r>
            <a:endParaRPr lang="tr-TR" dirty="0" smtClean="0"/>
          </a:p>
          <a:p>
            <a:pPr lvl="1"/>
            <a:r>
              <a:rPr lang="en-US" dirty="0" err="1" smtClean="0"/>
              <a:t>Pyro</a:t>
            </a:r>
            <a:r>
              <a:rPr lang="en-US" dirty="0" smtClean="0"/>
              <a:t> needs to do this with all the data that is</a:t>
            </a:r>
            <a:r>
              <a:rPr lang="tr-TR" dirty="0" smtClean="0"/>
              <a:t> </a:t>
            </a:r>
            <a:r>
              <a:rPr lang="en-US" dirty="0" smtClean="0"/>
              <a:t>passed as arguments to remote method calls, and their response data. </a:t>
            </a:r>
            <a:endParaRPr lang="tr-TR" dirty="0" smtClean="0"/>
          </a:p>
          <a:p>
            <a:pPr lvl="1"/>
            <a:r>
              <a:rPr lang="en-US" dirty="0" smtClean="0"/>
              <a:t>Not all objects can be serialized, so it is</a:t>
            </a:r>
            <a:r>
              <a:rPr lang="tr-TR" dirty="0" smtClean="0"/>
              <a:t> </a:t>
            </a:r>
            <a:r>
              <a:rPr lang="en-US" dirty="0" smtClean="0"/>
              <a:t>possible that passing a certain object to </a:t>
            </a:r>
            <a:r>
              <a:rPr lang="en-US" dirty="0" err="1" smtClean="0"/>
              <a:t>Pyro</a:t>
            </a:r>
            <a:r>
              <a:rPr lang="en-US" dirty="0" smtClean="0"/>
              <a:t> won’t work even though a normal method call would accept it just</a:t>
            </a:r>
            <a:r>
              <a:rPr lang="tr-TR" dirty="0" smtClean="0"/>
              <a:t> </a:t>
            </a:r>
            <a:r>
              <a:rPr lang="en-US" dirty="0" smtClean="0"/>
              <a:t>fine.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Pyro4: Key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Configuration</a:t>
            </a:r>
            <a:r>
              <a:rPr lang="tr-TR" dirty="0" smtClean="0"/>
              <a:t>:</a:t>
            </a:r>
          </a:p>
          <a:p>
            <a:pPr lvl="1"/>
            <a:r>
              <a:rPr lang="en-US" dirty="0" err="1" smtClean="0"/>
              <a:t>Pyro</a:t>
            </a:r>
            <a:r>
              <a:rPr lang="en-US" dirty="0" smtClean="0"/>
              <a:t> can be configured in a lot of ways. </a:t>
            </a:r>
            <a:endParaRPr lang="tr-TR" dirty="0" smtClean="0"/>
          </a:p>
          <a:p>
            <a:pPr lvl="1"/>
            <a:r>
              <a:rPr lang="en-US" dirty="0" smtClean="0"/>
              <a:t>Using environment variables (they’re prefixed with PYRO_)</a:t>
            </a:r>
            <a:r>
              <a:rPr lang="tr-TR" dirty="0" smtClean="0"/>
              <a:t> </a:t>
            </a:r>
            <a:r>
              <a:rPr lang="en-US" dirty="0" smtClean="0"/>
              <a:t>or by setting </a:t>
            </a:r>
            <a:r>
              <a:rPr lang="en-US" dirty="0" err="1" smtClean="0"/>
              <a:t>config</a:t>
            </a:r>
            <a:r>
              <a:rPr lang="en-US" dirty="0" smtClean="0"/>
              <a:t> items in your code. </a:t>
            </a:r>
            <a:endParaRPr lang="tr-TR" dirty="0" smtClean="0"/>
          </a:p>
          <a:p>
            <a:pPr lvl="1"/>
            <a:r>
              <a:rPr lang="en-US" dirty="0" smtClean="0"/>
              <a:t>The default configuration</a:t>
            </a:r>
            <a:r>
              <a:rPr lang="tr-TR" dirty="0" smtClean="0"/>
              <a:t> </a:t>
            </a:r>
            <a:r>
              <a:rPr lang="en-US" dirty="0" smtClean="0"/>
              <a:t>should be ok for most situations though, so you many never have to touch any of these options at all!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Example Code: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534400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1800" dirty="0" smtClean="0">
                <a:solidFill>
                  <a:srgbClr val="C00000"/>
                </a:solidFill>
              </a:rPr>
              <a:t># saved as server.py</a:t>
            </a:r>
            <a:endParaRPr lang="tr-TR" sz="18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1800" b="1" dirty="0" smtClean="0">
                <a:solidFill>
                  <a:schemeClr val="accent3">
                    <a:lumMod val="50000"/>
                  </a:schemeClr>
                </a:solidFill>
              </a:rPr>
              <a:t>import</a:t>
            </a:r>
            <a:r>
              <a:rPr lang="en-US" sz="1800" dirty="0" smtClean="0"/>
              <a:t> </a:t>
            </a:r>
            <a:r>
              <a:rPr lang="en-US" sz="1800" b="1" dirty="0" smtClean="0">
                <a:solidFill>
                  <a:schemeClr val="tx2">
                    <a:lumMod val="50000"/>
                  </a:schemeClr>
                </a:solidFill>
              </a:rPr>
              <a:t>Pyro4</a:t>
            </a:r>
            <a:endParaRPr lang="tr-TR" sz="18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sz="1800" b="1" dirty="0" err="1" smtClean="0">
                <a:solidFill>
                  <a:schemeClr val="accent3">
                    <a:lumMod val="50000"/>
                  </a:schemeClr>
                </a:solidFill>
              </a:rPr>
              <a:t>impo</a:t>
            </a:r>
            <a:r>
              <a:rPr lang="tr-TR" sz="1800" b="1" dirty="0" smtClean="0">
                <a:solidFill>
                  <a:schemeClr val="accent3">
                    <a:lumMod val="50000"/>
                  </a:schemeClr>
                </a:solidFill>
              </a:rPr>
              <a:t>r</a:t>
            </a:r>
            <a:r>
              <a:rPr lang="tr-TR" sz="1800" dirty="0" smtClean="0"/>
              <a:t>t</a:t>
            </a:r>
            <a:r>
              <a:rPr lang="en-US" sz="1800" dirty="0" smtClean="0"/>
              <a:t> random </a:t>
            </a:r>
            <a:endParaRPr lang="tr-TR" sz="1800" dirty="0" smtClean="0"/>
          </a:p>
          <a:p>
            <a:pPr>
              <a:buNone/>
            </a:pPr>
            <a:endParaRPr lang="en-US" sz="18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sz="1800" dirty="0" smtClean="0"/>
              <a:t>@</a:t>
            </a:r>
            <a:r>
              <a:rPr lang="en-US" sz="1800" b="1" dirty="0" smtClean="0"/>
              <a:t>Pyro4</a:t>
            </a:r>
            <a:r>
              <a:rPr lang="en-US" sz="1800" dirty="0" smtClean="0"/>
              <a:t>.expose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3">
                    <a:lumMod val="50000"/>
                  </a:schemeClr>
                </a:solidFill>
              </a:rPr>
              <a:t>class</a:t>
            </a:r>
            <a:r>
              <a:rPr lang="en-US" sz="1800" dirty="0" smtClean="0"/>
              <a:t> </a:t>
            </a:r>
            <a:r>
              <a:rPr lang="en-US" sz="1800" dirty="0" err="1" smtClean="0"/>
              <a:t>GreetingMaker</a:t>
            </a:r>
            <a:r>
              <a:rPr lang="en-US" sz="1800" dirty="0" smtClean="0"/>
              <a:t>(object):</a:t>
            </a:r>
          </a:p>
          <a:p>
            <a:pPr>
              <a:buNone/>
            </a:pPr>
            <a:r>
              <a:rPr lang="tr-TR" sz="1800" b="1" dirty="0" smtClean="0">
                <a:solidFill>
                  <a:schemeClr val="accent3">
                    <a:lumMod val="50000"/>
                  </a:schemeClr>
                </a:solidFill>
              </a:rPr>
              <a:t>	</a:t>
            </a:r>
            <a:r>
              <a:rPr lang="en-US" sz="1800" b="1" dirty="0" smtClean="0">
                <a:solidFill>
                  <a:schemeClr val="accent3">
                    <a:lumMod val="50000"/>
                  </a:schemeClr>
                </a:solidFill>
              </a:rPr>
              <a:t>def</a:t>
            </a: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1800" dirty="0" err="1" smtClean="0"/>
              <a:t>get_fortune</a:t>
            </a:r>
            <a:r>
              <a:rPr lang="en-US" sz="1800" dirty="0" smtClean="0"/>
              <a:t>(self, name):</a:t>
            </a:r>
          </a:p>
          <a:p>
            <a:pPr>
              <a:buNone/>
            </a:pPr>
            <a:r>
              <a:rPr lang="tr-TR" sz="1800" dirty="0" smtClean="0"/>
              <a:t>		</a:t>
            </a:r>
            <a:r>
              <a:rPr lang="en-US" sz="1800" b="1" dirty="0" smtClean="0">
                <a:solidFill>
                  <a:schemeClr val="accent3">
                    <a:lumMod val="50000"/>
                  </a:schemeClr>
                </a:solidFill>
              </a:rPr>
              <a:t>return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0070C0"/>
                </a:solidFill>
              </a:rPr>
              <a:t>"Hello, {</a:t>
            </a:r>
            <a:r>
              <a:rPr lang="tr-TR" sz="1800" dirty="0" smtClean="0">
                <a:solidFill>
                  <a:srgbClr val="0070C0"/>
                </a:solidFill>
              </a:rPr>
              <a:t>arg1</a:t>
            </a:r>
            <a:r>
              <a:rPr lang="en-US" sz="1800" dirty="0" smtClean="0">
                <a:solidFill>
                  <a:srgbClr val="0070C0"/>
                </a:solidFill>
              </a:rPr>
              <a:t>}. </a:t>
            </a:r>
            <a:r>
              <a:rPr lang="tr-TR" sz="1800" dirty="0" smtClean="0">
                <a:solidFill>
                  <a:srgbClr val="0070C0"/>
                </a:solidFill>
              </a:rPr>
              <a:t>Today’s lucky number is</a:t>
            </a:r>
            <a:r>
              <a:rPr lang="en-US" sz="1800" dirty="0" smtClean="0">
                <a:solidFill>
                  <a:srgbClr val="0070C0"/>
                </a:solidFill>
              </a:rPr>
              <a:t>:</a:t>
            </a:r>
            <a:r>
              <a:rPr lang="tr-TR" sz="1800" dirty="0" smtClean="0">
                <a:solidFill>
                  <a:srgbClr val="0070C0"/>
                </a:solidFill>
              </a:rPr>
              <a:t> {arg2}.</a:t>
            </a:r>
            <a:r>
              <a:rPr lang="en-US" sz="1800" dirty="0" smtClean="0">
                <a:solidFill>
                  <a:srgbClr val="0070C0"/>
                </a:solidFill>
              </a:rPr>
              <a:t>" \</a:t>
            </a:r>
            <a:r>
              <a:rPr lang="tr-TR" sz="1800" dirty="0" smtClean="0">
                <a:solidFill>
                  <a:srgbClr val="0070C0"/>
                </a:solidFill>
              </a:rPr>
              <a:t/>
            </a:r>
            <a:br>
              <a:rPr lang="tr-TR" sz="1800" dirty="0" smtClean="0">
                <a:solidFill>
                  <a:srgbClr val="0070C0"/>
                </a:solidFill>
              </a:rPr>
            </a:br>
            <a:r>
              <a:rPr lang="tr-TR" sz="1800" dirty="0" smtClean="0">
                <a:solidFill>
                  <a:srgbClr val="0070C0"/>
                </a:solidFill>
              </a:rPr>
              <a:t>	              </a:t>
            </a:r>
            <a:r>
              <a:rPr lang="en-US" sz="1800" dirty="0" smtClean="0">
                <a:solidFill>
                  <a:srgbClr val="0070C0"/>
                </a:solidFill>
              </a:rPr>
              <a:t>.format(arg1=name,arg2=</a:t>
            </a:r>
            <a:r>
              <a:rPr lang="en-US" sz="1800" dirty="0" err="1" smtClean="0">
                <a:solidFill>
                  <a:srgbClr val="0070C0"/>
                </a:solidFill>
              </a:rPr>
              <a:t>random.randint</a:t>
            </a:r>
            <a:r>
              <a:rPr lang="en-US" sz="1800" dirty="0" smtClean="0">
                <a:solidFill>
                  <a:srgbClr val="0070C0"/>
                </a:solidFill>
              </a:rPr>
              <a:t>(0,10**6))</a:t>
            </a:r>
            <a:endParaRPr lang="tr-TR" sz="1800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tr-TR" sz="18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1800" dirty="0" smtClean="0"/>
              <a:t>daemon = Pyro4.Daemon() </a:t>
            </a:r>
            <a:r>
              <a:rPr lang="tr-TR" sz="1800" dirty="0" smtClean="0"/>
              <a:t>	</a:t>
            </a:r>
            <a:r>
              <a:rPr lang="en-US" sz="1800" dirty="0" smtClean="0">
                <a:solidFill>
                  <a:srgbClr val="C00000"/>
                </a:solidFill>
              </a:rPr>
              <a:t># make a </a:t>
            </a:r>
            <a:r>
              <a:rPr lang="en-US" sz="1800" dirty="0" err="1" smtClean="0">
                <a:solidFill>
                  <a:srgbClr val="C00000"/>
                </a:solidFill>
              </a:rPr>
              <a:t>Pyro</a:t>
            </a:r>
            <a:r>
              <a:rPr lang="en-US" sz="1800" dirty="0" smtClean="0">
                <a:solidFill>
                  <a:srgbClr val="C00000"/>
                </a:solidFill>
              </a:rPr>
              <a:t> daemon</a:t>
            </a:r>
          </a:p>
          <a:p>
            <a:pPr>
              <a:buNone/>
            </a:pPr>
            <a:r>
              <a:rPr lang="en-US" sz="1800" dirty="0" smtClean="0"/>
              <a:t>ns = Pyro4.locateNS() </a:t>
            </a:r>
            <a:r>
              <a:rPr lang="tr-TR" sz="1800" dirty="0" smtClean="0"/>
              <a:t>	</a:t>
            </a:r>
            <a:r>
              <a:rPr lang="en-US" sz="1800" dirty="0" smtClean="0">
                <a:solidFill>
                  <a:srgbClr val="C00000"/>
                </a:solidFill>
              </a:rPr>
              <a:t># find the name server</a:t>
            </a:r>
          </a:p>
          <a:p>
            <a:pPr>
              <a:buNone/>
            </a:pPr>
            <a:r>
              <a:rPr lang="en-US" sz="1800" dirty="0" err="1" smtClean="0"/>
              <a:t>uri</a:t>
            </a:r>
            <a:r>
              <a:rPr lang="en-US" sz="1800" dirty="0" smtClean="0"/>
              <a:t> = </a:t>
            </a:r>
            <a:r>
              <a:rPr lang="en-US" sz="1800" dirty="0" err="1" smtClean="0"/>
              <a:t>daemon.register</a:t>
            </a:r>
            <a:r>
              <a:rPr lang="en-US" sz="1800" dirty="0" smtClean="0"/>
              <a:t>(</a:t>
            </a:r>
            <a:r>
              <a:rPr lang="en-US" sz="1800" dirty="0" err="1" smtClean="0"/>
              <a:t>GreetingMaker</a:t>
            </a:r>
            <a:r>
              <a:rPr lang="en-US" sz="1800" dirty="0" smtClean="0"/>
              <a:t>) </a:t>
            </a:r>
            <a:r>
              <a:rPr lang="tr-TR" sz="1800" dirty="0" smtClean="0"/>
              <a:t>	</a:t>
            </a:r>
            <a:r>
              <a:rPr lang="en-US" sz="1800" dirty="0" smtClean="0">
                <a:solidFill>
                  <a:srgbClr val="C00000"/>
                </a:solidFill>
              </a:rPr>
              <a:t># register the greeting maker as a </a:t>
            </a:r>
            <a:r>
              <a:rPr lang="en-US" sz="1800" dirty="0" err="1" smtClean="0">
                <a:solidFill>
                  <a:srgbClr val="C00000"/>
                </a:solidFill>
              </a:rPr>
              <a:t>Pyro</a:t>
            </a:r>
            <a:r>
              <a:rPr lang="en-US" sz="1800" dirty="0" smtClean="0">
                <a:solidFill>
                  <a:srgbClr val="C00000"/>
                </a:solidFill>
              </a:rPr>
              <a:t> object</a:t>
            </a:r>
          </a:p>
          <a:p>
            <a:pPr>
              <a:buNone/>
            </a:pPr>
            <a:r>
              <a:rPr lang="en-US" sz="1800" dirty="0" err="1" smtClean="0"/>
              <a:t>ns.register</a:t>
            </a:r>
            <a:r>
              <a:rPr lang="en-US" sz="1800" dirty="0" smtClean="0"/>
              <a:t>(</a:t>
            </a:r>
            <a:r>
              <a:rPr lang="en-US" sz="1800" dirty="0" smtClean="0">
                <a:solidFill>
                  <a:srgbClr val="0070C0"/>
                </a:solidFill>
              </a:rPr>
              <a:t>"</a:t>
            </a:r>
            <a:r>
              <a:rPr lang="en-US" sz="1800" dirty="0" err="1" smtClean="0">
                <a:solidFill>
                  <a:srgbClr val="0070C0"/>
                </a:solidFill>
              </a:rPr>
              <a:t>example.greeting</a:t>
            </a:r>
            <a:r>
              <a:rPr lang="en-US" sz="1800" dirty="0" smtClean="0">
                <a:solidFill>
                  <a:srgbClr val="0070C0"/>
                </a:solidFill>
              </a:rPr>
              <a:t>"</a:t>
            </a:r>
            <a:r>
              <a:rPr lang="en-US" sz="1800" dirty="0" smtClean="0"/>
              <a:t>, </a:t>
            </a:r>
            <a:r>
              <a:rPr lang="en-US" sz="1800" dirty="0" err="1" smtClean="0"/>
              <a:t>uri</a:t>
            </a:r>
            <a:r>
              <a:rPr lang="en-US" sz="1800" dirty="0" smtClean="0">
                <a:solidFill>
                  <a:srgbClr val="C00000"/>
                </a:solidFill>
              </a:rPr>
              <a:t>) </a:t>
            </a:r>
            <a:r>
              <a:rPr lang="tr-TR" sz="1800" dirty="0" smtClean="0">
                <a:solidFill>
                  <a:srgbClr val="C00000"/>
                </a:solidFill>
              </a:rPr>
              <a:t>	</a:t>
            </a:r>
            <a:r>
              <a:rPr lang="en-US" sz="1800" dirty="0" smtClean="0">
                <a:solidFill>
                  <a:srgbClr val="C00000"/>
                </a:solidFill>
              </a:rPr>
              <a:t># register the object with a name in the name</a:t>
            </a:r>
            <a:r>
              <a:rPr lang="tr-TR" sz="1800" dirty="0" smtClean="0">
                <a:solidFill>
                  <a:srgbClr val="C00000"/>
                </a:solidFill>
              </a:rPr>
              <a:t> </a:t>
            </a:r>
            <a:r>
              <a:rPr lang="en-US" sz="1800" dirty="0" smtClean="0">
                <a:solidFill>
                  <a:srgbClr val="C00000"/>
                </a:solidFill>
              </a:rPr>
              <a:t>server</a:t>
            </a:r>
          </a:p>
          <a:p>
            <a:pPr>
              <a:buNone/>
            </a:pPr>
            <a:endParaRPr lang="tr-TR" sz="1800" dirty="0" smtClean="0"/>
          </a:p>
          <a:p>
            <a:pPr>
              <a:buNone/>
            </a:pPr>
            <a:r>
              <a:rPr lang="tr-TR" sz="1800" dirty="0" smtClean="0"/>
              <a:t>p</a:t>
            </a:r>
            <a:r>
              <a:rPr lang="en-US" sz="1800" dirty="0" err="1" smtClean="0"/>
              <a:t>rint</a:t>
            </a:r>
            <a:r>
              <a:rPr lang="tr-TR" sz="1800" dirty="0" smtClean="0"/>
              <a:t> </a:t>
            </a:r>
            <a:r>
              <a:rPr lang="en-US" sz="1800" dirty="0" smtClean="0">
                <a:solidFill>
                  <a:srgbClr val="0070C0"/>
                </a:solidFill>
              </a:rPr>
              <a:t>"Ready."</a:t>
            </a:r>
            <a:endParaRPr lang="en-US" sz="1800" dirty="0" smtClean="0"/>
          </a:p>
          <a:p>
            <a:pPr>
              <a:buNone/>
            </a:pPr>
            <a:r>
              <a:rPr lang="en-US" sz="1800" dirty="0" err="1" smtClean="0"/>
              <a:t>daemon.requestLoop</a:t>
            </a:r>
            <a:r>
              <a:rPr lang="en-US" sz="1800" dirty="0" smtClean="0"/>
              <a:t>() </a:t>
            </a:r>
            <a:r>
              <a:rPr lang="tr-TR" sz="1800" dirty="0" smtClean="0"/>
              <a:t>		</a:t>
            </a:r>
            <a:r>
              <a:rPr lang="en-US" sz="1800" dirty="0" smtClean="0">
                <a:solidFill>
                  <a:srgbClr val="C00000"/>
                </a:solidFill>
              </a:rPr>
              <a:t># start the event loop of the server to wait</a:t>
            </a:r>
            <a:r>
              <a:rPr lang="tr-TR" sz="1800" dirty="0" smtClean="0">
                <a:solidFill>
                  <a:srgbClr val="C00000"/>
                </a:solidFill>
              </a:rPr>
              <a:t> f</a:t>
            </a:r>
            <a:r>
              <a:rPr lang="en-US" sz="1800" dirty="0" smtClean="0">
                <a:solidFill>
                  <a:srgbClr val="C00000"/>
                </a:solidFill>
              </a:rPr>
              <a:t>or calls</a:t>
            </a:r>
            <a:endParaRPr lang="en-US" sz="1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Example Code: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57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>
                <a:solidFill>
                  <a:srgbClr val="C00000"/>
                </a:solidFill>
              </a:rPr>
              <a:t># saved as client.py</a:t>
            </a:r>
          </a:p>
          <a:p>
            <a:pPr>
              <a:buNone/>
            </a:pPr>
            <a:r>
              <a:rPr lang="en-US" sz="1700" b="1" dirty="0" smtClean="0">
                <a:solidFill>
                  <a:schemeClr val="accent3">
                    <a:lumMod val="50000"/>
                  </a:schemeClr>
                </a:solidFill>
              </a:rPr>
              <a:t>import</a:t>
            </a:r>
            <a:r>
              <a:rPr lang="en-US" sz="1800" b="1" dirty="0" smtClean="0"/>
              <a:t> </a:t>
            </a:r>
            <a:r>
              <a:rPr lang="en-US" sz="1700" b="1" dirty="0" smtClean="0">
                <a:solidFill>
                  <a:schemeClr val="tx2">
                    <a:lumMod val="50000"/>
                  </a:schemeClr>
                </a:solidFill>
              </a:rPr>
              <a:t>Pyro4</a:t>
            </a:r>
          </a:p>
          <a:p>
            <a:pPr>
              <a:buNone/>
            </a:pPr>
            <a:r>
              <a:rPr lang="en-US" sz="1800" dirty="0" smtClean="0"/>
              <a:t>name = input(</a:t>
            </a:r>
            <a:r>
              <a:rPr lang="en-US" sz="1700" dirty="0" smtClean="0">
                <a:solidFill>
                  <a:srgbClr val="0070C0"/>
                </a:solidFill>
              </a:rPr>
              <a:t>"What is your name?"</a:t>
            </a:r>
            <a:r>
              <a:rPr lang="en-US" sz="1800" dirty="0" smtClean="0"/>
              <a:t>).strip()</a:t>
            </a:r>
          </a:p>
          <a:p>
            <a:pPr>
              <a:buNone/>
            </a:pPr>
            <a:r>
              <a:rPr lang="en-US" sz="1800" dirty="0" err="1" smtClean="0"/>
              <a:t>greeting_maker</a:t>
            </a:r>
            <a:r>
              <a:rPr lang="en-US" sz="1800" dirty="0" smtClean="0"/>
              <a:t> = Pyro4.Proxy</a:t>
            </a:r>
            <a:r>
              <a:rPr lang="en-US" sz="1700" dirty="0" smtClean="0"/>
              <a:t>(</a:t>
            </a:r>
            <a:r>
              <a:rPr lang="en-US" sz="1700" dirty="0" smtClean="0">
                <a:solidFill>
                  <a:srgbClr val="0070C0"/>
                </a:solidFill>
              </a:rPr>
              <a:t>"</a:t>
            </a:r>
            <a:r>
              <a:rPr lang="en-US" sz="1700" dirty="0" err="1" smtClean="0">
                <a:solidFill>
                  <a:srgbClr val="0070C0"/>
                </a:solidFill>
              </a:rPr>
              <a:t>PYRONAME:example.greeting</a:t>
            </a:r>
            <a:r>
              <a:rPr lang="en-US" sz="1700" dirty="0" smtClean="0">
                <a:solidFill>
                  <a:srgbClr val="0070C0"/>
                </a:solidFill>
              </a:rPr>
              <a:t>"</a:t>
            </a:r>
            <a:r>
              <a:rPr lang="en-US" sz="1800" dirty="0" smtClean="0"/>
              <a:t>) </a:t>
            </a:r>
            <a:r>
              <a:rPr lang="tr-TR" sz="1800" dirty="0" smtClean="0"/>
              <a:t/>
            </a:r>
            <a:br>
              <a:rPr lang="tr-TR" sz="1800" dirty="0" smtClean="0"/>
            </a:br>
            <a:r>
              <a:rPr lang="tr-TR" sz="1800" dirty="0" smtClean="0"/>
              <a:t>				</a:t>
            </a:r>
            <a:r>
              <a:rPr lang="en-US" sz="1800" dirty="0" smtClean="0">
                <a:solidFill>
                  <a:srgbClr val="C00000"/>
                </a:solidFill>
              </a:rPr>
              <a:t># use name server object</a:t>
            </a:r>
            <a:r>
              <a:rPr lang="tr-TR" sz="1800" dirty="0" smtClean="0">
                <a:solidFill>
                  <a:srgbClr val="C00000"/>
                </a:solidFill>
              </a:rPr>
              <a:t> </a:t>
            </a:r>
            <a:r>
              <a:rPr lang="en-US" sz="1800" dirty="0" smtClean="0">
                <a:solidFill>
                  <a:srgbClr val="C00000"/>
                </a:solidFill>
              </a:rPr>
              <a:t>lookup </a:t>
            </a:r>
            <a:r>
              <a:rPr lang="en-US" sz="1800" dirty="0" err="1" smtClean="0">
                <a:solidFill>
                  <a:srgbClr val="C00000"/>
                </a:solidFill>
              </a:rPr>
              <a:t>uri</a:t>
            </a:r>
            <a:r>
              <a:rPr lang="en-US" sz="1800" dirty="0" smtClean="0">
                <a:solidFill>
                  <a:srgbClr val="C00000"/>
                </a:solidFill>
              </a:rPr>
              <a:t> shortcut</a:t>
            </a:r>
          </a:p>
          <a:p>
            <a:pPr>
              <a:buNone/>
            </a:pPr>
            <a:r>
              <a:rPr lang="en-US" sz="1800" dirty="0" smtClean="0"/>
              <a:t>Print</a:t>
            </a:r>
            <a:r>
              <a:rPr lang="tr-TR" sz="1800" dirty="0" smtClean="0"/>
              <a:t> </a:t>
            </a:r>
            <a:r>
              <a:rPr lang="en-US" sz="1800" dirty="0" err="1" smtClean="0"/>
              <a:t>greeting_maker.get_fortune</a:t>
            </a:r>
            <a:r>
              <a:rPr lang="en-US" sz="1800" dirty="0" smtClean="0"/>
              <a:t>(name)</a:t>
            </a:r>
            <a:endParaRPr lang="en-US" sz="1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3400" y="3962400"/>
            <a:ext cx="82296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First, you should start the name server by typing the</a:t>
            </a:r>
            <a:r>
              <a:rPr kumimoji="0" lang="tr-TR" sz="1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following command: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 smtClean="0"/>
              <a:t>python -m Pyro4.naming</a:t>
            </a:r>
            <a:endParaRPr kumimoji="0" lang="tr-TR" sz="1800" b="1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Different Ways for RMI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C00000"/>
                </a:solidFill>
              </a:rPr>
              <a:t># saved as server.py </a:t>
            </a:r>
            <a:endParaRPr lang="tr-TR" sz="1600" dirty="0" smtClean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</a:rPr>
              <a:t>import</a:t>
            </a:r>
            <a:r>
              <a:rPr lang="en-US" sz="1600" dirty="0" smtClean="0"/>
              <a:t> </a:t>
            </a:r>
            <a:r>
              <a:rPr lang="en-US" sz="1600" b="1" dirty="0" smtClean="0"/>
              <a:t>Pyro4</a:t>
            </a:r>
            <a:r>
              <a:rPr lang="en-US" sz="1600" dirty="0" smtClean="0"/>
              <a:t> </a:t>
            </a:r>
            <a:endParaRPr lang="tr-TR" sz="1600" dirty="0" smtClean="0"/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</a:rPr>
              <a:t>import</a:t>
            </a:r>
            <a:r>
              <a:rPr lang="en-US" sz="1600" dirty="0" smtClean="0"/>
              <a:t> </a:t>
            </a:r>
            <a:r>
              <a:rPr lang="en-US" sz="1600" b="1" dirty="0" smtClean="0"/>
              <a:t>random </a:t>
            </a:r>
            <a:endParaRPr lang="tr-TR" sz="1600" b="1" dirty="0" smtClean="0"/>
          </a:p>
          <a:p>
            <a:pPr>
              <a:spcBef>
                <a:spcPts val="0"/>
              </a:spcBef>
              <a:buNone/>
            </a:pPr>
            <a:endParaRPr lang="tr-TR" sz="1600" dirty="0" smtClean="0"/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@Pyro4</a:t>
            </a:r>
            <a:r>
              <a:rPr lang="en-US" sz="1600" dirty="0" smtClean="0"/>
              <a:t>.expose </a:t>
            </a:r>
            <a:endParaRPr lang="tr-TR" sz="1600" dirty="0" smtClean="0"/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</a:rPr>
              <a:t>class</a:t>
            </a:r>
            <a:r>
              <a:rPr lang="en-US" sz="1600" dirty="0" smtClean="0"/>
              <a:t> </a:t>
            </a:r>
            <a:r>
              <a:rPr lang="en-US" sz="1600" dirty="0" err="1" smtClean="0"/>
              <a:t>GreetingMaker</a:t>
            </a:r>
            <a:r>
              <a:rPr lang="en-US" sz="1600" dirty="0" smtClean="0"/>
              <a:t>(object): </a:t>
            </a:r>
            <a:endParaRPr lang="tr-TR" sz="1600" dirty="0" smtClean="0"/>
          </a:p>
          <a:p>
            <a:pPr>
              <a:spcBef>
                <a:spcPts val="0"/>
              </a:spcBef>
              <a:buNone/>
            </a:pPr>
            <a:r>
              <a:rPr lang="tr-TR" sz="1600" dirty="0" smtClean="0"/>
              <a:t>	</a:t>
            </a:r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</a:rPr>
              <a:t>def</a:t>
            </a:r>
            <a:r>
              <a:rPr lang="en-US" sz="1600" dirty="0" smtClean="0"/>
              <a:t> </a:t>
            </a:r>
            <a:r>
              <a:rPr lang="en-US" sz="1600" dirty="0" err="1" smtClean="0"/>
              <a:t>get_fortune</a:t>
            </a:r>
            <a:r>
              <a:rPr lang="en-US" sz="1600" dirty="0" smtClean="0"/>
              <a:t>(self, name): </a:t>
            </a:r>
            <a:endParaRPr lang="tr-TR" sz="1600" dirty="0" smtClean="0"/>
          </a:p>
          <a:p>
            <a:pPr>
              <a:spcBef>
                <a:spcPts val="0"/>
              </a:spcBef>
              <a:buNone/>
            </a:pPr>
            <a:r>
              <a:rPr lang="tr-TR" sz="1600" dirty="0" smtClean="0"/>
              <a:t>		</a:t>
            </a:r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</a:rPr>
              <a:t>return</a:t>
            </a:r>
            <a:r>
              <a:rPr lang="en-US" sz="1600" dirty="0" smtClean="0"/>
              <a:t> "</a:t>
            </a:r>
            <a:r>
              <a:rPr lang="en-US" sz="1600" dirty="0" smtClean="0">
                <a:solidFill>
                  <a:srgbClr val="0070C0"/>
                </a:solidFill>
              </a:rPr>
              <a:t>Hello, {arg1}. Today's lucky number is {arg2}.</a:t>
            </a:r>
            <a:r>
              <a:rPr lang="en-US" sz="1600" dirty="0" smtClean="0"/>
              <a:t>" </a:t>
            </a:r>
            <a:r>
              <a:rPr lang="tr-TR" sz="1600" dirty="0" smtClean="0"/>
              <a:t>\ 		       </a:t>
            </a:r>
          </a:p>
          <a:p>
            <a:pPr>
              <a:spcBef>
                <a:spcPts val="0"/>
              </a:spcBef>
              <a:buNone/>
            </a:pPr>
            <a:r>
              <a:rPr lang="tr-TR" sz="1600" dirty="0" smtClean="0"/>
              <a:t>                           </a:t>
            </a:r>
            <a:r>
              <a:rPr lang="en-US" sz="1600" dirty="0" smtClean="0"/>
              <a:t>.format(arg1=name,arg2=</a:t>
            </a:r>
            <a:r>
              <a:rPr lang="en-US" sz="1600" dirty="0" err="1" smtClean="0"/>
              <a:t>random.randint</a:t>
            </a:r>
            <a:r>
              <a:rPr lang="en-US" sz="1600" dirty="0" smtClean="0"/>
              <a:t>(0,10**6)) </a:t>
            </a:r>
            <a:endParaRPr lang="tr-TR" sz="1600" dirty="0" smtClean="0"/>
          </a:p>
          <a:p>
            <a:pPr>
              <a:spcBef>
                <a:spcPts val="0"/>
              </a:spcBef>
              <a:buNone/>
            </a:pPr>
            <a:endParaRPr lang="tr-TR" sz="1600" dirty="0" smtClean="0"/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daemon = Pyro4.Daemon() </a:t>
            </a:r>
            <a:r>
              <a:rPr lang="tr-TR" sz="1600" dirty="0" smtClean="0"/>
              <a:t>		</a:t>
            </a:r>
            <a:r>
              <a:rPr lang="en-US" sz="1600" dirty="0" smtClean="0">
                <a:solidFill>
                  <a:srgbClr val="C00000"/>
                </a:solidFill>
              </a:rPr>
              <a:t># make a </a:t>
            </a:r>
            <a:r>
              <a:rPr lang="en-US" sz="1600" dirty="0" err="1" smtClean="0">
                <a:solidFill>
                  <a:srgbClr val="C00000"/>
                </a:solidFill>
              </a:rPr>
              <a:t>Pyro</a:t>
            </a:r>
            <a:r>
              <a:rPr lang="en-US" sz="1600" dirty="0" smtClean="0">
                <a:solidFill>
                  <a:srgbClr val="C00000"/>
                </a:solidFill>
              </a:rPr>
              <a:t> daemon </a:t>
            </a:r>
            <a:endParaRPr lang="tr-TR" sz="1600" dirty="0" smtClean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ns = Pyro4.locateNS() </a:t>
            </a:r>
            <a:r>
              <a:rPr lang="tr-TR" sz="1600" dirty="0" smtClean="0"/>
              <a:t>			</a:t>
            </a:r>
            <a:r>
              <a:rPr lang="en-US" sz="1600" dirty="0" smtClean="0">
                <a:solidFill>
                  <a:srgbClr val="C00000"/>
                </a:solidFill>
              </a:rPr>
              <a:t># find the name server </a:t>
            </a:r>
            <a:endParaRPr lang="tr-TR" sz="1600" dirty="0" smtClean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sz="1600" dirty="0" err="1" smtClean="0"/>
              <a:t>uri</a:t>
            </a:r>
            <a:r>
              <a:rPr lang="en-US" sz="1600" dirty="0" smtClean="0"/>
              <a:t> = </a:t>
            </a:r>
            <a:r>
              <a:rPr lang="en-US" sz="1600" dirty="0" err="1" smtClean="0"/>
              <a:t>daemon.register</a:t>
            </a:r>
            <a:r>
              <a:rPr lang="en-US" sz="1600" dirty="0" smtClean="0"/>
              <a:t>(</a:t>
            </a:r>
            <a:r>
              <a:rPr lang="en-US" sz="1600" dirty="0" err="1" smtClean="0"/>
              <a:t>GreetingMaker</a:t>
            </a:r>
            <a:r>
              <a:rPr lang="en-US" sz="1600" dirty="0" smtClean="0"/>
              <a:t>)</a:t>
            </a:r>
            <a:r>
              <a:rPr lang="tr-TR" sz="1600" dirty="0" smtClean="0"/>
              <a:t>	</a:t>
            </a:r>
            <a:r>
              <a:rPr lang="en-US" sz="1600" dirty="0" smtClean="0">
                <a:solidFill>
                  <a:srgbClr val="C00000"/>
                </a:solidFill>
              </a:rPr>
              <a:t># register the greeting maker as a </a:t>
            </a:r>
            <a:r>
              <a:rPr lang="en-US" sz="1600" dirty="0" err="1" smtClean="0">
                <a:solidFill>
                  <a:srgbClr val="C00000"/>
                </a:solidFill>
              </a:rPr>
              <a:t>Pyro</a:t>
            </a:r>
            <a:r>
              <a:rPr lang="en-US" sz="1600" dirty="0" smtClean="0">
                <a:solidFill>
                  <a:srgbClr val="C00000"/>
                </a:solidFill>
              </a:rPr>
              <a:t> object</a:t>
            </a:r>
            <a:endParaRPr lang="tr-TR" sz="1600" dirty="0" smtClean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sz="1600" dirty="0" err="1" smtClean="0"/>
              <a:t>ns.register</a:t>
            </a:r>
            <a:r>
              <a:rPr lang="en-US" sz="1600" dirty="0" smtClean="0"/>
              <a:t>("</a:t>
            </a:r>
            <a:r>
              <a:rPr lang="en-US" sz="1600" dirty="0" err="1" smtClean="0">
                <a:solidFill>
                  <a:srgbClr val="0070C0"/>
                </a:solidFill>
              </a:rPr>
              <a:t>example.greeting</a:t>
            </a:r>
            <a:r>
              <a:rPr lang="en-US" sz="1600" dirty="0" smtClean="0"/>
              <a:t>", </a:t>
            </a:r>
            <a:r>
              <a:rPr lang="en-US" sz="1600" dirty="0" err="1" smtClean="0"/>
              <a:t>uri</a:t>
            </a:r>
            <a:r>
              <a:rPr lang="en-US" sz="1600" dirty="0" smtClean="0"/>
              <a:t>, metadata={"</a:t>
            </a:r>
            <a:r>
              <a:rPr lang="en-US" sz="1600" dirty="0" smtClean="0">
                <a:solidFill>
                  <a:srgbClr val="0070C0"/>
                </a:solidFill>
              </a:rPr>
              <a:t>fortune</a:t>
            </a:r>
            <a:r>
              <a:rPr lang="en-US" sz="1600" dirty="0" smtClean="0"/>
              <a:t>", "</a:t>
            </a:r>
            <a:r>
              <a:rPr lang="en-US" sz="1600" dirty="0" err="1" smtClean="0">
                <a:solidFill>
                  <a:srgbClr val="0070C0"/>
                </a:solidFill>
              </a:rPr>
              <a:t>ugurlu</a:t>
            </a:r>
            <a:r>
              <a:rPr lang="en-US" sz="1600" dirty="0" smtClean="0">
                <a:solidFill>
                  <a:srgbClr val="0070C0"/>
                </a:solidFill>
              </a:rPr>
              <a:t> </a:t>
            </a:r>
            <a:r>
              <a:rPr lang="en-US" sz="1600" dirty="0" err="1" smtClean="0">
                <a:solidFill>
                  <a:srgbClr val="0070C0"/>
                </a:solidFill>
              </a:rPr>
              <a:t>sayi</a:t>
            </a:r>
            <a:r>
              <a:rPr lang="en-US" sz="1600" dirty="0" smtClean="0"/>
              <a:t>"}) </a:t>
            </a:r>
            <a:r>
              <a:rPr lang="tr-TR" sz="1600" dirty="0" smtClean="0"/>
              <a:t/>
            </a:r>
            <a:br>
              <a:rPr lang="tr-TR" sz="1600" dirty="0" smtClean="0"/>
            </a:br>
            <a:r>
              <a:rPr lang="tr-TR" sz="1600" dirty="0" smtClean="0"/>
              <a:t>				</a:t>
            </a:r>
            <a:r>
              <a:rPr lang="en-US" sz="1600" dirty="0" smtClean="0">
                <a:solidFill>
                  <a:srgbClr val="C00000"/>
                </a:solidFill>
              </a:rPr>
              <a:t># register the object with a name in the name server </a:t>
            </a:r>
            <a:endParaRPr lang="tr-TR" sz="1600" dirty="0" smtClean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  <a:buNone/>
            </a:pPr>
            <a:endParaRPr lang="tr-TR" sz="1600" dirty="0" smtClean="0"/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</a:rPr>
              <a:t>print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0070C0"/>
                </a:solidFill>
              </a:rPr>
              <a:t>"Ready. Object URI: ", </a:t>
            </a:r>
            <a:r>
              <a:rPr lang="en-US" sz="1600" dirty="0" err="1" smtClean="0"/>
              <a:t>uri</a:t>
            </a:r>
            <a:r>
              <a:rPr lang="en-US" sz="1600" dirty="0" smtClean="0"/>
              <a:t> </a:t>
            </a:r>
            <a:endParaRPr lang="tr-TR" sz="1600" dirty="0" smtClean="0"/>
          </a:p>
          <a:p>
            <a:pPr>
              <a:spcBef>
                <a:spcPts val="0"/>
              </a:spcBef>
              <a:buNone/>
            </a:pPr>
            <a:r>
              <a:rPr lang="en-US" sz="1600" dirty="0" err="1" smtClean="0"/>
              <a:t>daemon.requestLoop</a:t>
            </a:r>
            <a:r>
              <a:rPr lang="en-US" sz="1600" dirty="0" smtClean="0"/>
              <a:t>() </a:t>
            </a:r>
            <a:r>
              <a:rPr lang="tr-TR" sz="1600" dirty="0" smtClean="0"/>
              <a:t>		</a:t>
            </a:r>
            <a:r>
              <a:rPr lang="en-US" sz="1600" dirty="0" smtClean="0">
                <a:solidFill>
                  <a:srgbClr val="C00000"/>
                </a:solidFill>
              </a:rPr>
              <a:t># start the event loop of the server to wait for calls</a:t>
            </a:r>
            <a:endParaRPr lang="en-US" sz="16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Different Ways for RMI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648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dirty="0" smtClean="0"/>
              <a:t># saved as greeting-client.py </a:t>
            </a:r>
            <a:endParaRPr lang="tr-TR" sz="1600" dirty="0" smtClean="0"/>
          </a:p>
          <a:p>
            <a:pPr>
              <a:spcAft>
                <a:spcPts val="1200"/>
              </a:spcAft>
              <a:buNone/>
            </a:pPr>
            <a:r>
              <a:rPr lang="en-US" sz="1600" dirty="0" smtClean="0"/>
              <a:t>import Pyro4 </a:t>
            </a:r>
            <a:endParaRPr lang="tr-TR" sz="1600" dirty="0" smtClean="0"/>
          </a:p>
          <a:p>
            <a:pPr>
              <a:buNone/>
            </a:pPr>
            <a:r>
              <a:rPr lang="en-US" sz="1600" dirty="0" smtClean="0"/>
              <a:t>Pyro4.config.NS_HOST="</a:t>
            </a:r>
            <a:r>
              <a:rPr lang="en-US" sz="1600" dirty="0" err="1" smtClean="0"/>
              <a:t>localhost</a:t>
            </a:r>
            <a:r>
              <a:rPr lang="en-US" sz="1600" dirty="0" smtClean="0"/>
              <a:t>" </a:t>
            </a:r>
            <a:r>
              <a:rPr lang="tr-TR" sz="1600" dirty="0" smtClean="0"/>
              <a:t> 		</a:t>
            </a:r>
            <a:r>
              <a:rPr lang="tr-TR" sz="1600" dirty="0" smtClean="0">
                <a:solidFill>
                  <a:srgbClr val="C00000"/>
                </a:solidFill>
              </a:rPr>
              <a:t># only needed for remote machine</a:t>
            </a:r>
            <a:r>
              <a:rPr lang="tr-TR" sz="1600" dirty="0" smtClean="0"/>
              <a:t>	</a:t>
            </a:r>
          </a:p>
          <a:p>
            <a:pPr>
              <a:spcAft>
                <a:spcPts val="1200"/>
              </a:spcAft>
              <a:buNone/>
            </a:pPr>
            <a:r>
              <a:rPr lang="en-US" sz="1600" dirty="0" smtClean="0"/>
              <a:t>Pyro4.config.NS_PORT=9090 </a:t>
            </a:r>
            <a:r>
              <a:rPr lang="tr-TR" sz="1600" dirty="0" smtClean="0"/>
              <a:t>			</a:t>
            </a:r>
            <a:r>
              <a:rPr lang="tr-TR" sz="1600" dirty="0" smtClean="0">
                <a:solidFill>
                  <a:srgbClr val="C00000"/>
                </a:solidFill>
              </a:rPr>
              <a:t># usually not needed (default)</a:t>
            </a:r>
          </a:p>
          <a:p>
            <a:pPr>
              <a:buNone/>
            </a:pPr>
            <a:r>
              <a:rPr lang="en-US" sz="1600" dirty="0" smtClean="0"/>
              <a:t>name = </a:t>
            </a:r>
            <a:r>
              <a:rPr lang="en-US" sz="1600" dirty="0" err="1" smtClean="0"/>
              <a:t>raw_input</a:t>
            </a:r>
            <a:r>
              <a:rPr lang="en-US" sz="1600" dirty="0" smtClean="0"/>
              <a:t>("What is your name? ") </a:t>
            </a:r>
            <a:endParaRPr lang="tr-TR" sz="1600" dirty="0" smtClean="0"/>
          </a:p>
          <a:p>
            <a:pPr>
              <a:spcAft>
                <a:spcPts val="1200"/>
              </a:spcAft>
              <a:buNone/>
            </a:pPr>
            <a:r>
              <a:rPr lang="en-US" sz="1600" dirty="0" err="1" smtClean="0"/>
              <a:t>uri</a:t>
            </a:r>
            <a:r>
              <a:rPr lang="en-US" sz="1600" dirty="0" smtClean="0"/>
              <a:t> = </a:t>
            </a:r>
            <a:r>
              <a:rPr lang="en-US" sz="1600" dirty="0" err="1" smtClean="0"/>
              <a:t>raw_input</a:t>
            </a:r>
            <a:r>
              <a:rPr lang="en-US" sz="1600" dirty="0" smtClean="0"/>
              <a:t>("What is the </a:t>
            </a:r>
            <a:r>
              <a:rPr lang="en-US" sz="1600" dirty="0" err="1" smtClean="0"/>
              <a:t>Pyro</a:t>
            </a:r>
            <a:r>
              <a:rPr lang="en-US" sz="1600" dirty="0" smtClean="0"/>
              <a:t> </a:t>
            </a:r>
            <a:r>
              <a:rPr lang="en-US" sz="1600" dirty="0" err="1" smtClean="0"/>
              <a:t>uri</a:t>
            </a:r>
            <a:r>
              <a:rPr lang="en-US" sz="1600" dirty="0" smtClean="0"/>
              <a:t> of the greeting object? ") </a:t>
            </a:r>
            <a:r>
              <a:rPr lang="tr-TR" sz="1600" dirty="0" smtClean="0"/>
              <a:t> </a:t>
            </a:r>
            <a:r>
              <a:rPr lang="tr-TR" sz="1600" dirty="0" smtClean="0">
                <a:solidFill>
                  <a:srgbClr val="C00000"/>
                </a:solidFill>
              </a:rPr>
              <a:t># Ask for object reference (URI</a:t>
            </a:r>
            <a:r>
              <a:rPr lang="tr-TR" sz="1600" dirty="0" smtClean="0"/>
              <a:t>) </a:t>
            </a:r>
          </a:p>
          <a:p>
            <a:pPr>
              <a:buNone/>
            </a:pPr>
            <a:r>
              <a:rPr lang="en-US" sz="1600" dirty="0" err="1" smtClean="0"/>
              <a:t>server_ref</a:t>
            </a:r>
            <a:r>
              <a:rPr lang="en-US" sz="1600" dirty="0" smtClean="0"/>
              <a:t> = Pyro4.Proxy(</a:t>
            </a:r>
            <a:r>
              <a:rPr lang="en-US" sz="1600" dirty="0" err="1" smtClean="0"/>
              <a:t>uri</a:t>
            </a:r>
            <a:r>
              <a:rPr lang="en-US" sz="1600" dirty="0" smtClean="0"/>
              <a:t>) </a:t>
            </a:r>
            <a:r>
              <a:rPr lang="tr-TR" sz="1600" dirty="0" smtClean="0"/>
              <a:t>			</a:t>
            </a:r>
            <a:r>
              <a:rPr lang="en-US" sz="1600" dirty="0" smtClean="0">
                <a:solidFill>
                  <a:srgbClr val="C00000"/>
                </a:solidFill>
              </a:rPr>
              <a:t> </a:t>
            </a:r>
            <a:r>
              <a:rPr lang="tr-TR" sz="1600" dirty="0" smtClean="0">
                <a:solidFill>
                  <a:srgbClr val="C00000"/>
                </a:solidFill>
              </a:rPr>
              <a:t>         </a:t>
            </a:r>
            <a:r>
              <a:rPr lang="en-US" sz="1600" dirty="0" smtClean="0">
                <a:solidFill>
                  <a:srgbClr val="C00000"/>
                </a:solidFill>
              </a:rPr>
              <a:t># use </a:t>
            </a:r>
            <a:r>
              <a:rPr lang="tr-TR" sz="1600" dirty="0" smtClean="0">
                <a:solidFill>
                  <a:srgbClr val="C00000"/>
                </a:solidFill>
              </a:rPr>
              <a:t>object reference: URI</a:t>
            </a:r>
            <a:r>
              <a:rPr lang="en-US" sz="1600" dirty="0" smtClean="0">
                <a:solidFill>
                  <a:srgbClr val="C00000"/>
                </a:solidFill>
              </a:rPr>
              <a:t> </a:t>
            </a:r>
            <a:r>
              <a:rPr lang="tr-TR" sz="1600" dirty="0" smtClean="0"/>
              <a:t>	</a:t>
            </a:r>
          </a:p>
          <a:p>
            <a:pPr>
              <a:spcAft>
                <a:spcPts val="1200"/>
              </a:spcAft>
              <a:buNone/>
            </a:pPr>
            <a:r>
              <a:rPr lang="en-US" sz="1600" dirty="0" smtClean="0"/>
              <a:t>print </a:t>
            </a:r>
            <a:r>
              <a:rPr lang="en-US" sz="1600" dirty="0" err="1" smtClean="0"/>
              <a:t>server_ref.get_fortune</a:t>
            </a:r>
            <a:r>
              <a:rPr lang="en-US" sz="1600" dirty="0" smtClean="0"/>
              <a:t>(name) </a:t>
            </a:r>
            <a:r>
              <a:rPr lang="tr-TR" sz="1600" dirty="0" smtClean="0"/>
              <a:t>		          </a:t>
            </a:r>
            <a:r>
              <a:rPr lang="tr-TR" sz="1600" dirty="0" smtClean="0">
                <a:solidFill>
                  <a:srgbClr val="C00000"/>
                </a:solidFill>
              </a:rPr>
              <a:t># name server is not needed</a:t>
            </a:r>
            <a:r>
              <a:rPr lang="tr-TR" sz="1600" dirty="0" smtClean="0"/>
              <a:t>		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err="1" smtClean="0"/>
              <a:t>server_name</a:t>
            </a:r>
            <a:r>
              <a:rPr lang="en-US" sz="1600" dirty="0" smtClean="0"/>
              <a:t> = Pyro4.Proxy("</a:t>
            </a:r>
            <a:r>
              <a:rPr lang="en-US" sz="1600" dirty="0" err="1" smtClean="0"/>
              <a:t>PYRONAME:example.greeting</a:t>
            </a:r>
            <a:r>
              <a:rPr lang="en-US" sz="1600" dirty="0" smtClean="0"/>
              <a:t>") </a:t>
            </a:r>
            <a:r>
              <a:rPr lang="en-US" sz="1600" dirty="0" smtClean="0">
                <a:solidFill>
                  <a:srgbClr val="C00000"/>
                </a:solidFill>
              </a:rPr>
              <a:t># use </a:t>
            </a:r>
            <a:r>
              <a:rPr lang="tr-TR" sz="1600" dirty="0" smtClean="0">
                <a:solidFill>
                  <a:srgbClr val="C00000"/>
                </a:solidFill>
              </a:rPr>
              <a:t>object name (</a:t>
            </a:r>
            <a:r>
              <a:rPr lang="en-US" sz="1600" dirty="0" smtClean="0">
                <a:solidFill>
                  <a:srgbClr val="C00000"/>
                </a:solidFill>
              </a:rPr>
              <a:t>name server</a:t>
            </a:r>
            <a:r>
              <a:rPr lang="tr-TR" sz="1600" dirty="0" smtClean="0">
                <a:solidFill>
                  <a:srgbClr val="C00000"/>
                </a:solidFill>
              </a:rPr>
              <a:t>)</a:t>
            </a:r>
          </a:p>
          <a:p>
            <a:pPr>
              <a:spcAft>
                <a:spcPts val="1200"/>
              </a:spcAft>
              <a:buNone/>
            </a:pPr>
            <a:r>
              <a:rPr lang="en-US" sz="1600" dirty="0" err="1" smtClean="0"/>
              <a:t>server_name.get_fortune</a:t>
            </a:r>
            <a:r>
              <a:rPr lang="en-US" sz="1600" dirty="0" smtClean="0"/>
              <a:t>(name) </a:t>
            </a:r>
            <a:endParaRPr lang="tr-TR" sz="1600" dirty="0" smtClean="0"/>
          </a:p>
          <a:p>
            <a:pPr>
              <a:buNone/>
            </a:pPr>
            <a:r>
              <a:rPr lang="en-US" sz="1600" dirty="0" err="1" smtClean="0"/>
              <a:t>server_tag</a:t>
            </a:r>
            <a:r>
              <a:rPr lang="en-US" sz="1600" dirty="0" smtClean="0"/>
              <a:t>=Pyro4.Proxy("</a:t>
            </a:r>
            <a:r>
              <a:rPr lang="en-US" sz="1600" dirty="0" err="1" smtClean="0"/>
              <a:t>PYROMETA:fortune</a:t>
            </a:r>
            <a:r>
              <a:rPr lang="en-US" sz="1600" dirty="0" smtClean="0"/>
              <a:t>") </a:t>
            </a:r>
            <a:r>
              <a:rPr lang="tr-TR" sz="1600" dirty="0" smtClean="0"/>
              <a:t>	</a:t>
            </a:r>
            <a:r>
              <a:rPr lang="en-US" sz="1600" dirty="0" smtClean="0">
                <a:solidFill>
                  <a:srgbClr val="C00000"/>
                </a:solidFill>
              </a:rPr>
              <a:t> </a:t>
            </a:r>
            <a:r>
              <a:rPr lang="tr-TR" sz="1600" dirty="0" smtClean="0">
                <a:solidFill>
                  <a:srgbClr val="C00000"/>
                </a:solidFill>
              </a:rPr>
              <a:t>         </a:t>
            </a:r>
            <a:r>
              <a:rPr lang="en-US" sz="1600" dirty="0" smtClean="0">
                <a:solidFill>
                  <a:srgbClr val="C00000"/>
                </a:solidFill>
              </a:rPr>
              <a:t># use </a:t>
            </a:r>
            <a:r>
              <a:rPr lang="tr-TR" sz="1600" dirty="0" smtClean="0">
                <a:solidFill>
                  <a:srgbClr val="C00000"/>
                </a:solidFill>
              </a:rPr>
              <a:t>object tag (</a:t>
            </a:r>
            <a:r>
              <a:rPr lang="en-US" sz="1600" dirty="0" smtClean="0">
                <a:solidFill>
                  <a:srgbClr val="C00000"/>
                </a:solidFill>
              </a:rPr>
              <a:t>name </a:t>
            </a:r>
            <a:r>
              <a:rPr lang="tr-TR" sz="1600" dirty="0" smtClean="0">
                <a:solidFill>
                  <a:srgbClr val="C00000"/>
                </a:solidFill>
              </a:rPr>
              <a:t>s</a:t>
            </a:r>
            <a:r>
              <a:rPr lang="en-US" sz="1600" dirty="0" err="1" smtClean="0">
                <a:solidFill>
                  <a:srgbClr val="C00000"/>
                </a:solidFill>
              </a:rPr>
              <a:t>erver</a:t>
            </a:r>
            <a:r>
              <a:rPr lang="tr-TR" sz="1600" dirty="0" smtClean="0">
                <a:solidFill>
                  <a:srgbClr val="C00000"/>
                </a:solidFill>
              </a:rPr>
              <a:t>) </a:t>
            </a:r>
          </a:p>
          <a:p>
            <a:pPr>
              <a:buNone/>
            </a:pPr>
            <a:r>
              <a:rPr lang="en-US" sz="1600" dirty="0" smtClean="0"/>
              <a:t>print </a:t>
            </a:r>
            <a:r>
              <a:rPr lang="en-US" sz="1600" dirty="0" err="1" smtClean="0"/>
              <a:t>server_tag.get_fortune</a:t>
            </a:r>
            <a:r>
              <a:rPr lang="en-US" sz="1600" dirty="0" smtClean="0"/>
              <a:t>(name)</a:t>
            </a:r>
            <a:endParaRPr lang="en-US" sz="16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Example Run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tr-TR" sz="2400" dirty="0" smtClean="0"/>
              <a:t>Start name server</a:t>
            </a:r>
          </a:p>
          <a:p>
            <a:pPr>
              <a:buNone/>
            </a:pPr>
            <a:endParaRPr lang="tr-TR" sz="1800" dirty="0" smtClean="0"/>
          </a:p>
          <a:p>
            <a:pPr>
              <a:buNone/>
            </a:pPr>
            <a:r>
              <a:rPr lang="en-US" sz="1800" dirty="0" err="1" smtClean="0"/>
              <a:t>erkays@erkays-Inspiron</a:t>
            </a:r>
            <a:r>
              <a:rPr lang="en-US" sz="1800" dirty="0" smtClean="0"/>
              <a:t>:~/</a:t>
            </a:r>
            <a:r>
              <a:rPr lang="en-US" sz="1800" dirty="0" err="1" smtClean="0"/>
              <a:t>Masaüstü</a:t>
            </a:r>
            <a:r>
              <a:rPr lang="en-US" sz="1800" dirty="0" smtClean="0"/>
              <a:t>/</a:t>
            </a:r>
            <a:r>
              <a:rPr lang="en-US" sz="1800" dirty="0" err="1" smtClean="0"/>
              <a:t>pyro</a:t>
            </a:r>
            <a:r>
              <a:rPr lang="en-US" sz="1800" dirty="0" smtClean="0"/>
              <a:t>$ python -m Pyro4.naming </a:t>
            </a:r>
            <a:endParaRPr lang="tr-TR" sz="1800" dirty="0" smtClean="0"/>
          </a:p>
          <a:p>
            <a:pPr>
              <a:buNone/>
            </a:pPr>
            <a:r>
              <a:rPr lang="en-US" sz="1800" dirty="0" smtClean="0"/>
              <a:t>Not starting broadcast server for </a:t>
            </a:r>
            <a:r>
              <a:rPr lang="en-US" sz="1800" dirty="0" err="1" smtClean="0"/>
              <a:t>localhost</a:t>
            </a:r>
            <a:r>
              <a:rPr lang="en-US" sz="1800" dirty="0" smtClean="0"/>
              <a:t>. </a:t>
            </a:r>
            <a:endParaRPr lang="tr-TR" sz="1800" dirty="0" smtClean="0"/>
          </a:p>
          <a:p>
            <a:pPr>
              <a:buNone/>
            </a:pPr>
            <a:r>
              <a:rPr lang="en-US" sz="1800" dirty="0" smtClean="0"/>
              <a:t>NS running on localhost:9090 (127.0.0.1) </a:t>
            </a:r>
            <a:endParaRPr lang="tr-TR" sz="1800" dirty="0" smtClean="0"/>
          </a:p>
          <a:p>
            <a:pPr>
              <a:buNone/>
            </a:pPr>
            <a:r>
              <a:rPr lang="en-US" sz="1800" dirty="0" smtClean="0"/>
              <a:t>Warning: HMAC key not set. Anyone can connect to this server! </a:t>
            </a:r>
            <a:endParaRPr lang="tr-TR" sz="1800" dirty="0" smtClean="0"/>
          </a:p>
          <a:p>
            <a:pPr>
              <a:buNone/>
            </a:pPr>
            <a:r>
              <a:rPr lang="en-US" sz="1800" dirty="0" smtClean="0"/>
              <a:t>URI = PYRO:Pyro.NameServer@localhost:9090</a:t>
            </a:r>
            <a:endParaRPr lang="en-US" sz="1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Example Run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sz="2400" dirty="0" smtClean="0"/>
              <a:t>Server</a:t>
            </a:r>
          </a:p>
          <a:p>
            <a:pPr>
              <a:buNone/>
            </a:pPr>
            <a:r>
              <a:rPr lang="en-US" sz="1800" b="1" dirty="0" err="1" smtClean="0"/>
              <a:t>erkays@erkays-Inspiron</a:t>
            </a:r>
            <a:r>
              <a:rPr lang="en-US" sz="1800" b="1" dirty="0" smtClean="0"/>
              <a:t>:~/</a:t>
            </a:r>
            <a:r>
              <a:rPr lang="en-US" sz="1800" b="1" dirty="0" err="1" smtClean="0"/>
              <a:t>Masaüstü</a:t>
            </a:r>
            <a:r>
              <a:rPr lang="en-US" sz="1800" b="1" dirty="0" smtClean="0"/>
              <a:t>$ </a:t>
            </a: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</a:rPr>
              <a:t>python greeting-server.py </a:t>
            </a:r>
            <a:endParaRPr lang="tr-TR" sz="18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>
              <a:buNone/>
            </a:pPr>
            <a:r>
              <a:rPr lang="tr-TR" sz="1800" dirty="0" smtClean="0"/>
              <a:t>r</a:t>
            </a:r>
            <a:r>
              <a:rPr lang="en-US" sz="1800" dirty="0" err="1" smtClean="0"/>
              <a:t>eady</a:t>
            </a:r>
            <a:r>
              <a:rPr lang="en-US" sz="1800" dirty="0" smtClean="0"/>
              <a:t>. Object URI:</a:t>
            </a:r>
            <a:endParaRPr lang="tr-TR" sz="1800" dirty="0" smtClean="0"/>
          </a:p>
          <a:p>
            <a:pPr>
              <a:buNone/>
            </a:pPr>
            <a:r>
              <a:rPr lang="en-US" sz="1800" dirty="0" smtClean="0"/>
              <a:t>PYRO:obj_5623eb9e52154a6191a9a37d4d6510b2@localhost:39831 </a:t>
            </a:r>
            <a:endParaRPr lang="tr-TR" sz="1800" dirty="0" smtClean="0"/>
          </a:p>
          <a:p>
            <a:pPr>
              <a:buNone/>
            </a:pPr>
            <a:endParaRPr lang="tr-TR" sz="1800" dirty="0" smtClean="0"/>
          </a:p>
          <a:p>
            <a:r>
              <a:rPr lang="tr-TR" sz="2400" dirty="0" smtClean="0"/>
              <a:t>Client</a:t>
            </a:r>
          </a:p>
          <a:p>
            <a:pPr>
              <a:buNone/>
            </a:pPr>
            <a:r>
              <a:rPr lang="en-US" sz="1800" b="1" dirty="0" err="1" smtClean="0"/>
              <a:t>erkays@erkays-Inspiron</a:t>
            </a:r>
            <a:r>
              <a:rPr lang="en-US" sz="1800" b="1" dirty="0" smtClean="0"/>
              <a:t>:~/</a:t>
            </a:r>
            <a:r>
              <a:rPr lang="en-US" sz="1800" b="1" dirty="0" err="1" smtClean="0"/>
              <a:t>Masaüstü</a:t>
            </a:r>
            <a:r>
              <a:rPr lang="en-US" sz="1800" b="1" dirty="0" smtClean="0"/>
              <a:t>$ </a:t>
            </a: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</a:rPr>
              <a:t>python greeting-client.py </a:t>
            </a:r>
            <a:endParaRPr lang="tr-TR" sz="18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sz="1800" dirty="0" smtClean="0"/>
              <a:t>Server name:  </a:t>
            </a:r>
            <a:r>
              <a:rPr lang="en-US" sz="1800" dirty="0" err="1" smtClean="0"/>
              <a:t>localhost</a:t>
            </a:r>
            <a:r>
              <a:rPr lang="en-US" sz="1800" dirty="0" smtClean="0"/>
              <a:t> </a:t>
            </a:r>
            <a:endParaRPr lang="tr-TR" sz="1800" dirty="0" smtClean="0"/>
          </a:p>
          <a:p>
            <a:pPr>
              <a:buNone/>
            </a:pPr>
            <a:r>
              <a:rPr lang="en-US" sz="1800" dirty="0" smtClean="0"/>
              <a:t>What is your name? </a:t>
            </a:r>
            <a:r>
              <a:rPr lang="en-US" sz="1800" dirty="0" err="1" smtClean="0">
                <a:solidFill>
                  <a:schemeClr val="accent3">
                    <a:lumMod val="50000"/>
                  </a:schemeClr>
                </a:solidFill>
              </a:rPr>
              <a:t>Erkay</a:t>
            </a: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endParaRPr lang="tr-TR" sz="18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sz="1800" dirty="0" smtClean="0"/>
              <a:t>What is the </a:t>
            </a:r>
            <a:r>
              <a:rPr lang="en-US" sz="1800" dirty="0" err="1" smtClean="0"/>
              <a:t>Pyro</a:t>
            </a:r>
            <a:r>
              <a:rPr lang="en-US" sz="1800" dirty="0" smtClean="0"/>
              <a:t> </a:t>
            </a:r>
            <a:r>
              <a:rPr lang="en-US" sz="1800" dirty="0" err="1" smtClean="0"/>
              <a:t>uri</a:t>
            </a:r>
            <a:r>
              <a:rPr lang="en-US" sz="1800" dirty="0" smtClean="0"/>
              <a:t> of the greeting object? </a:t>
            </a: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</a:rPr>
              <a:t>PYRO:obj_5623eb9e52154a6191a9a37d4d6510b2@localhost:39831</a:t>
            </a:r>
            <a:r>
              <a:rPr lang="en-US" sz="1800" dirty="0" smtClean="0"/>
              <a:t> </a:t>
            </a:r>
            <a:endParaRPr lang="tr-TR" sz="1800" dirty="0" smtClean="0"/>
          </a:p>
          <a:p>
            <a:pPr>
              <a:buNone/>
            </a:pPr>
            <a:r>
              <a:rPr lang="en-US" sz="1800" dirty="0" smtClean="0"/>
              <a:t>Hello, </a:t>
            </a:r>
            <a:r>
              <a:rPr lang="en-US" sz="1800" dirty="0" err="1" smtClean="0"/>
              <a:t>Erkay</a:t>
            </a:r>
            <a:r>
              <a:rPr lang="en-US" sz="1800" dirty="0" smtClean="0"/>
              <a:t>. Today's lucky number is 117154. </a:t>
            </a:r>
            <a:endParaRPr lang="tr-TR" sz="1800" dirty="0" smtClean="0"/>
          </a:p>
          <a:p>
            <a:pPr>
              <a:buNone/>
            </a:pPr>
            <a:r>
              <a:rPr lang="en-US" sz="1800" dirty="0" smtClean="0"/>
              <a:t>Hello, </a:t>
            </a:r>
            <a:r>
              <a:rPr lang="en-US" sz="1800" dirty="0" err="1" smtClean="0"/>
              <a:t>Erkay</a:t>
            </a:r>
            <a:r>
              <a:rPr lang="en-US" sz="1800" dirty="0" smtClean="0"/>
              <a:t>. Today's lucky number is 526906. </a:t>
            </a:r>
            <a:endParaRPr lang="tr-TR" sz="1800" dirty="0" smtClean="0"/>
          </a:p>
          <a:p>
            <a:pPr>
              <a:buNone/>
            </a:pPr>
            <a:r>
              <a:rPr lang="en-US" sz="1800" dirty="0" smtClean="0"/>
              <a:t>Hello, </a:t>
            </a:r>
            <a:r>
              <a:rPr lang="en-US" sz="1800" dirty="0" err="1" smtClean="0"/>
              <a:t>Erkay</a:t>
            </a:r>
            <a:r>
              <a:rPr lang="en-US" sz="1800" dirty="0" smtClean="0"/>
              <a:t>. Today's lucky number is 287967. 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Remote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An object encapsulates data (state) and operations</a:t>
            </a:r>
            <a:r>
              <a:rPr lang="en-US" sz="2400" dirty="0" smtClean="0"/>
              <a:t>.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Operations on object data are </a:t>
            </a:r>
            <a:r>
              <a:rPr lang="en-US" u="sng" dirty="0" smtClean="0"/>
              <a:t>methods</a:t>
            </a:r>
            <a:r>
              <a:rPr lang="en-US" dirty="0" smtClean="0"/>
              <a:t>, accessible through </a:t>
            </a:r>
            <a:r>
              <a:rPr lang="en-US" u="sng" dirty="0" smtClean="0"/>
              <a:t>interfaces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Objects interact with each other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by calling each other’s methods 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Client proxy implements the interface on client side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Object server is responsible for a collection of objects</a:t>
            </a:r>
          </a:p>
          <a:p>
            <a:pPr lvl="1">
              <a:lnSpc>
                <a:spcPct val="110000"/>
              </a:lnSpc>
            </a:pPr>
            <a:r>
              <a:rPr lang="en-US" u="sng" dirty="0" smtClean="0"/>
              <a:t>Server stubs (skeleton)</a:t>
            </a:r>
            <a:r>
              <a:rPr lang="en-US" b="1" dirty="0" smtClean="0"/>
              <a:t> </a:t>
            </a:r>
            <a:r>
              <a:rPr lang="en-US" dirty="0" smtClean="0"/>
              <a:t>handles un/marshalling and method invocation (returning results) for remote object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Invoking a Remote Object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46088" y="5791201"/>
            <a:ext cx="8105775" cy="822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Common organization of a remote object with client-side proxy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/>
          <a:srcRect l="20309" t="40030" r="17317" b="34743"/>
          <a:stretch>
            <a:fillRect/>
          </a:stretch>
        </p:blipFill>
        <p:spPr bwMode="auto">
          <a:xfrm>
            <a:off x="469900" y="1270000"/>
            <a:ext cx="8029575" cy="459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Python Remote Objects: Pyro4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is a library that enables you to build applications</a:t>
            </a:r>
            <a:r>
              <a:rPr lang="tr-TR" dirty="0" smtClean="0"/>
              <a:t>,</a:t>
            </a:r>
            <a:r>
              <a:rPr lang="en-US" dirty="0" smtClean="0"/>
              <a:t> in which objects can talk to each other over the network, with</a:t>
            </a:r>
            <a:r>
              <a:rPr lang="tr-TR" dirty="0" smtClean="0"/>
              <a:t> </a:t>
            </a:r>
            <a:r>
              <a:rPr lang="en-US" dirty="0" smtClean="0"/>
              <a:t>minimal programming effort. </a:t>
            </a:r>
            <a:endParaRPr lang="tr-TR" dirty="0" smtClean="0"/>
          </a:p>
          <a:p>
            <a:r>
              <a:rPr lang="en-US" dirty="0" smtClean="0"/>
              <a:t>You can just use normal Python method calls to call objects on other machines. </a:t>
            </a:r>
            <a:endParaRPr lang="tr-TR" dirty="0" smtClean="0"/>
          </a:p>
          <a:p>
            <a:r>
              <a:rPr lang="en-US" dirty="0" err="1" smtClean="0"/>
              <a:t>Pyro</a:t>
            </a:r>
            <a:r>
              <a:rPr lang="en-US" dirty="0" smtClean="0"/>
              <a:t> is</a:t>
            </a:r>
            <a:r>
              <a:rPr lang="tr-TR" dirty="0" smtClean="0"/>
              <a:t> </a:t>
            </a:r>
            <a:r>
              <a:rPr lang="en-US" dirty="0" smtClean="0"/>
              <a:t>a pure Python library and runs on many different platforms and Python versions.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Pyro4: Key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Proxy</a:t>
            </a:r>
            <a:r>
              <a:rPr lang="tr-TR" dirty="0" smtClean="0"/>
              <a:t>:</a:t>
            </a:r>
          </a:p>
          <a:p>
            <a:pPr lvl="1"/>
            <a:r>
              <a:rPr lang="en-US" smtClean="0"/>
              <a:t>A </a:t>
            </a:r>
            <a:r>
              <a:rPr lang="en-US" dirty="0" smtClean="0"/>
              <a:t>proxy is a substitute object for “the real thing”. </a:t>
            </a:r>
            <a:endParaRPr lang="tr-TR" dirty="0" smtClean="0"/>
          </a:p>
          <a:p>
            <a:pPr lvl="1"/>
            <a:r>
              <a:rPr lang="en-US" dirty="0" smtClean="0"/>
              <a:t>It intercepts the method calls you would normally do on</a:t>
            </a:r>
            <a:r>
              <a:rPr lang="tr-TR" dirty="0" smtClean="0"/>
              <a:t> </a:t>
            </a:r>
            <a:r>
              <a:rPr lang="en-US" dirty="0" smtClean="0"/>
              <a:t>an object as if it was the actual object. </a:t>
            </a:r>
            <a:endParaRPr lang="tr-TR" dirty="0" smtClean="0"/>
          </a:p>
          <a:p>
            <a:pPr lvl="1"/>
            <a:r>
              <a:rPr lang="en-US" dirty="0" err="1" smtClean="0"/>
              <a:t>Pyro</a:t>
            </a:r>
            <a:r>
              <a:rPr lang="en-US" dirty="0" smtClean="0"/>
              <a:t> then performs some magic to transfer the call to the computer that</a:t>
            </a:r>
            <a:r>
              <a:rPr lang="tr-TR" dirty="0" smtClean="0"/>
              <a:t> </a:t>
            </a:r>
            <a:r>
              <a:rPr lang="en-US" dirty="0" smtClean="0"/>
              <a:t>contains the real object, where the actual method call is done, and the results are returned to the caller. </a:t>
            </a:r>
            <a:endParaRPr lang="tr-TR" dirty="0" smtClean="0"/>
          </a:p>
          <a:p>
            <a:pPr lvl="1"/>
            <a:r>
              <a:rPr lang="en-US" dirty="0" smtClean="0"/>
              <a:t>This</a:t>
            </a:r>
            <a:r>
              <a:rPr lang="tr-TR" dirty="0" smtClean="0"/>
              <a:t> </a:t>
            </a:r>
            <a:r>
              <a:rPr lang="en-US" dirty="0" smtClean="0"/>
              <a:t>means the calling code doesn’t have to know if it’s dealing with a normal or a remote object, because the code</a:t>
            </a:r>
            <a:r>
              <a:rPr lang="tr-TR" dirty="0" smtClean="0"/>
              <a:t> </a:t>
            </a:r>
            <a:r>
              <a:rPr lang="en-US" dirty="0" smtClean="0"/>
              <a:t>is identical. </a:t>
            </a:r>
            <a:endParaRPr lang="tr-TR" dirty="0" smtClean="0"/>
          </a:p>
          <a:p>
            <a:pPr lvl="1"/>
            <a:r>
              <a:rPr lang="en-US" dirty="0" smtClean="0"/>
              <a:t>The class implementing </a:t>
            </a:r>
            <a:r>
              <a:rPr lang="en-US" dirty="0" err="1" smtClean="0"/>
              <a:t>Pyro</a:t>
            </a:r>
            <a:r>
              <a:rPr lang="en-US" dirty="0" smtClean="0"/>
              <a:t> proxies is Pyro4.Proxy (shortcut for Pyro4.core.Proxy)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Pyro4: Key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URI (Unique resource identifier)</a:t>
            </a:r>
            <a:r>
              <a:rPr lang="tr-TR" dirty="0" smtClean="0"/>
              <a:t>:</a:t>
            </a:r>
          </a:p>
          <a:p>
            <a:pPr lvl="1"/>
            <a:r>
              <a:rPr lang="en-US" dirty="0" smtClean="0"/>
              <a:t>This is what </a:t>
            </a:r>
            <a:r>
              <a:rPr lang="en-US" dirty="0" err="1" smtClean="0"/>
              <a:t>Pyro</a:t>
            </a:r>
            <a:r>
              <a:rPr lang="en-US" dirty="0" smtClean="0"/>
              <a:t> uses to identify every object. (similar to what a web page URL</a:t>
            </a:r>
            <a:r>
              <a:rPr lang="tr-TR" dirty="0" smtClean="0"/>
              <a:t> </a:t>
            </a:r>
            <a:r>
              <a:rPr lang="en-US" dirty="0" smtClean="0"/>
              <a:t>is to point to the different documents on the web). Its string form is like this: 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en-US" b="1" dirty="0" smtClean="0"/>
              <a:t>“PYRO:” + object name + “@”</a:t>
            </a:r>
            <a:r>
              <a:rPr lang="tr-TR" b="1" dirty="0" smtClean="0"/>
              <a:t> </a:t>
            </a:r>
            <a:r>
              <a:rPr lang="en-US" b="1" dirty="0" smtClean="0"/>
              <a:t>+ server name + port number.</a:t>
            </a:r>
            <a:r>
              <a:rPr lang="en-US" dirty="0" smtClean="0"/>
              <a:t> </a:t>
            </a:r>
            <a:endParaRPr lang="tr-TR" dirty="0" smtClean="0"/>
          </a:p>
          <a:p>
            <a:pPr lvl="1"/>
            <a:r>
              <a:rPr lang="en-US" dirty="0" smtClean="0"/>
              <a:t>There are a few other forms it can take as well. You can write the protocol in</a:t>
            </a:r>
            <a:r>
              <a:rPr lang="tr-TR" dirty="0" smtClean="0"/>
              <a:t> </a:t>
            </a:r>
            <a:r>
              <a:rPr lang="en-US" dirty="0" smtClean="0"/>
              <a:t>lowercase too if you want (“</a:t>
            </a:r>
            <a:r>
              <a:rPr lang="en-US" dirty="0" err="1" smtClean="0"/>
              <a:t>pyro</a:t>
            </a:r>
            <a:r>
              <a:rPr lang="en-US" dirty="0" smtClean="0"/>
              <a:t>:”) but it will automatically be converted to uppercase internally. </a:t>
            </a:r>
            <a:endParaRPr lang="tr-TR" dirty="0" smtClean="0"/>
          </a:p>
          <a:p>
            <a:pPr lvl="1"/>
            <a:r>
              <a:rPr lang="en-US" dirty="0" smtClean="0"/>
              <a:t>The class</a:t>
            </a:r>
            <a:r>
              <a:rPr lang="tr-TR" dirty="0" smtClean="0"/>
              <a:t> </a:t>
            </a:r>
            <a:r>
              <a:rPr lang="en-US" dirty="0" smtClean="0"/>
              <a:t>implementing </a:t>
            </a:r>
            <a:r>
              <a:rPr lang="en-US" dirty="0" err="1" smtClean="0"/>
              <a:t>Pyro</a:t>
            </a:r>
            <a:r>
              <a:rPr lang="en-US" dirty="0" smtClean="0"/>
              <a:t> </a:t>
            </a:r>
            <a:r>
              <a:rPr lang="en-US" dirty="0" err="1" smtClean="0"/>
              <a:t>uris</a:t>
            </a:r>
            <a:r>
              <a:rPr lang="en-US" dirty="0" smtClean="0"/>
              <a:t> is Pyro4.URI (shortcut for Pyro4.core.URI)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Pyro4: Key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Pyro</a:t>
            </a:r>
            <a:r>
              <a:rPr lang="en-US" dirty="0" smtClean="0"/>
              <a:t> object</a:t>
            </a:r>
            <a:r>
              <a:rPr lang="tr-TR" dirty="0" smtClean="0"/>
              <a:t>:</a:t>
            </a:r>
          </a:p>
          <a:p>
            <a:pPr lvl="1"/>
            <a:r>
              <a:rPr lang="en-US" dirty="0" smtClean="0"/>
              <a:t>This is a normal Python object but it is registered with </a:t>
            </a:r>
            <a:r>
              <a:rPr lang="en-US" dirty="0" err="1" smtClean="0"/>
              <a:t>Pyro</a:t>
            </a:r>
            <a:r>
              <a:rPr lang="en-US" dirty="0" smtClean="0"/>
              <a:t> so that you can access it remotely. </a:t>
            </a:r>
            <a:endParaRPr lang="tr-TR" dirty="0" smtClean="0"/>
          </a:p>
          <a:p>
            <a:pPr lvl="1"/>
            <a:r>
              <a:rPr lang="en-US" dirty="0" err="1" smtClean="0"/>
              <a:t>Pyro</a:t>
            </a:r>
            <a:r>
              <a:rPr lang="tr-TR" dirty="0" smtClean="0"/>
              <a:t> </a:t>
            </a:r>
            <a:r>
              <a:rPr lang="en-US" dirty="0" smtClean="0"/>
              <a:t>objects are written just as any other object </a:t>
            </a:r>
            <a:endParaRPr lang="tr-TR" dirty="0" smtClean="0"/>
          </a:p>
          <a:p>
            <a:pPr lvl="1"/>
            <a:r>
              <a:rPr lang="en-US" dirty="0" smtClean="0"/>
              <a:t>but the fact that </a:t>
            </a:r>
            <a:r>
              <a:rPr lang="en-US" dirty="0" err="1" smtClean="0"/>
              <a:t>Pyro</a:t>
            </a:r>
            <a:r>
              <a:rPr lang="en-US" dirty="0" smtClean="0"/>
              <a:t> knows something about them makes them</a:t>
            </a:r>
            <a:r>
              <a:rPr lang="tr-TR" dirty="0" smtClean="0"/>
              <a:t> </a:t>
            </a:r>
            <a:r>
              <a:rPr lang="en-US" dirty="0" smtClean="0"/>
              <a:t>special, in the way that you can call methods on them from other programs. </a:t>
            </a:r>
            <a:endParaRPr lang="tr-TR" dirty="0" smtClean="0"/>
          </a:p>
          <a:p>
            <a:pPr lvl="1"/>
            <a:r>
              <a:rPr lang="en-US" dirty="0" smtClean="0"/>
              <a:t>A class can also be a </a:t>
            </a:r>
            <a:r>
              <a:rPr lang="en-US" dirty="0" err="1" smtClean="0"/>
              <a:t>Pyro</a:t>
            </a:r>
            <a:r>
              <a:rPr lang="en-US" dirty="0" smtClean="0"/>
              <a:t> object,</a:t>
            </a:r>
            <a:r>
              <a:rPr lang="tr-TR" dirty="0" smtClean="0"/>
              <a:t> </a:t>
            </a:r>
            <a:r>
              <a:rPr lang="en-US" dirty="0" smtClean="0"/>
              <a:t>but then you will also have to tell </a:t>
            </a:r>
            <a:r>
              <a:rPr lang="en-US" dirty="0" err="1" smtClean="0"/>
              <a:t>Pyro</a:t>
            </a:r>
            <a:r>
              <a:rPr lang="en-US" dirty="0" smtClean="0"/>
              <a:t> about how it should create actual objects from that class when handling</a:t>
            </a:r>
            <a:r>
              <a:rPr lang="tr-TR" dirty="0" smtClean="0"/>
              <a:t> </a:t>
            </a:r>
            <a:r>
              <a:rPr lang="en-US" dirty="0" smtClean="0"/>
              <a:t>remote calls.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Pyro4: Key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Pyro</a:t>
            </a:r>
            <a:r>
              <a:rPr lang="en-US" dirty="0" smtClean="0"/>
              <a:t> daemon (server)</a:t>
            </a:r>
            <a:r>
              <a:rPr lang="tr-TR" dirty="0" smtClean="0"/>
              <a:t>:</a:t>
            </a:r>
          </a:p>
          <a:p>
            <a:pPr lvl="1"/>
            <a:r>
              <a:rPr lang="en-US" dirty="0" smtClean="0"/>
              <a:t>This is the part of </a:t>
            </a:r>
            <a:r>
              <a:rPr lang="en-US" dirty="0" err="1" smtClean="0"/>
              <a:t>Pyro</a:t>
            </a:r>
            <a:r>
              <a:rPr lang="en-US" dirty="0" smtClean="0"/>
              <a:t> that listens for remote method calls, </a:t>
            </a:r>
            <a:endParaRPr lang="tr-TR" dirty="0" smtClean="0"/>
          </a:p>
          <a:p>
            <a:pPr lvl="1"/>
            <a:r>
              <a:rPr lang="en-US" dirty="0" smtClean="0"/>
              <a:t>dispatches them to the appropriate</a:t>
            </a:r>
            <a:r>
              <a:rPr lang="tr-TR" dirty="0" smtClean="0"/>
              <a:t> </a:t>
            </a:r>
            <a:r>
              <a:rPr lang="en-US" dirty="0" smtClean="0"/>
              <a:t>actual objects,</a:t>
            </a:r>
            <a:endParaRPr lang="tr-TR" dirty="0" smtClean="0"/>
          </a:p>
          <a:p>
            <a:pPr lvl="1"/>
            <a:r>
              <a:rPr lang="en-US" dirty="0" smtClean="0"/>
              <a:t>and returns the results to the caller. </a:t>
            </a:r>
            <a:endParaRPr lang="tr-TR" dirty="0" smtClean="0"/>
          </a:p>
          <a:p>
            <a:pPr lvl="1"/>
            <a:r>
              <a:rPr lang="en-US" dirty="0" smtClean="0"/>
              <a:t>All </a:t>
            </a:r>
            <a:r>
              <a:rPr lang="en-US" dirty="0" err="1" smtClean="0"/>
              <a:t>Pyro</a:t>
            </a:r>
            <a:r>
              <a:rPr lang="en-US" dirty="0" smtClean="0"/>
              <a:t> objects are registered in one or more daemons.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Pyro4: Key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Pyro</a:t>
            </a:r>
            <a:r>
              <a:rPr lang="en-US" dirty="0" smtClean="0"/>
              <a:t> name server</a:t>
            </a:r>
            <a:r>
              <a:rPr lang="tr-TR" dirty="0" smtClean="0"/>
              <a:t>:</a:t>
            </a:r>
          </a:p>
          <a:p>
            <a:pPr lvl="1"/>
            <a:r>
              <a:rPr lang="en-US" dirty="0" smtClean="0"/>
              <a:t>The name server is a utility that provides a phone book for </a:t>
            </a:r>
            <a:r>
              <a:rPr lang="en-US" dirty="0" err="1" smtClean="0"/>
              <a:t>Pyro</a:t>
            </a:r>
            <a:r>
              <a:rPr lang="en-US" dirty="0" smtClean="0"/>
              <a:t> applications: </a:t>
            </a:r>
            <a:endParaRPr lang="tr-TR" dirty="0" smtClean="0"/>
          </a:p>
          <a:p>
            <a:pPr lvl="1"/>
            <a:r>
              <a:rPr lang="en-US" dirty="0" smtClean="0"/>
              <a:t>you use it to look</a:t>
            </a:r>
            <a:r>
              <a:rPr lang="tr-TR" dirty="0" smtClean="0"/>
              <a:t> </a:t>
            </a:r>
            <a:r>
              <a:rPr lang="en-US" dirty="0" smtClean="0"/>
              <a:t>up a “number” by a “name”. </a:t>
            </a:r>
            <a:endParaRPr lang="tr-TR" dirty="0" smtClean="0"/>
          </a:p>
          <a:p>
            <a:pPr lvl="1"/>
            <a:r>
              <a:rPr lang="en-US" dirty="0" smtClean="0"/>
              <a:t>The name in </a:t>
            </a:r>
            <a:r>
              <a:rPr lang="en-US" dirty="0" err="1" smtClean="0"/>
              <a:t>Pyro’s</a:t>
            </a:r>
            <a:r>
              <a:rPr lang="en-US" dirty="0" smtClean="0"/>
              <a:t> case is the logical name of a remote object. </a:t>
            </a:r>
            <a:endParaRPr lang="tr-TR" dirty="0" smtClean="0"/>
          </a:p>
          <a:p>
            <a:pPr lvl="1"/>
            <a:r>
              <a:rPr lang="en-US" dirty="0" smtClean="0"/>
              <a:t>The number is the</a:t>
            </a:r>
            <a:r>
              <a:rPr lang="tr-TR" dirty="0" smtClean="0"/>
              <a:t> </a:t>
            </a:r>
            <a:r>
              <a:rPr lang="en-US" dirty="0" smtClean="0"/>
              <a:t>exact location where </a:t>
            </a:r>
            <a:r>
              <a:rPr lang="en-US" dirty="0" err="1" smtClean="0"/>
              <a:t>Pyro</a:t>
            </a:r>
            <a:r>
              <a:rPr lang="en-US" dirty="0" smtClean="0"/>
              <a:t> can contact the object. </a:t>
            </a:r>
            <a:endParaRPr lang="tr-TR" dirty="0" smtClean="0"/>
          </a:p>
          <a:p>
            <a:pPr lvl="1"/>
            <a:r>
              <a:rPr lang="en-US" dirty="0" smtClean="0"/>
              <a:t>Usually there is just one name server running in your network.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848</Words>
  <Application>Microsoft Office PowerPoint</Application>
  <PresentationFormat>Ekran Gösterisi (4:3)</PresentationFormat>
  <Paragraphs>138</Paragraphs>
  <Slides>17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Remote Objects with Python: Pyro</vt:lpstr>
      <vt:lpstr>Remote Objects</vt:lpstr>
      <vt:lpstr>Invoking a Remote Object</vt:lpstr>
      <vt:lpstr>Python Remote Objects: Pyro4</vt:lpstr>
      <vt:lpstr>Pyro4: Key Concepts</vt:lpstr>
      <vt:lpstr>Pyro4: Key Concepts</vt:lpstr>
      <vt:lpstr>Pyro4: Key Concepts</vt:lpstr>
      <vt:lpstr>Pyro4: Key Concepts</vt:lpstr>
      <vt:lpstr>Pyro4: Key Concepts</vt:lpstr>
      <vt:lpstr>Pyro4: Key Concepts</vt:lpstr>
      <vt:lpstr>Pyro4: Key Concepts</vt:lpstr>
      <vt:lpstr>Example Code: Server</vt:lpstr>
      <vt:lpstr>Example Code: Client</vt:lpstr>
      <vt:lpstr>Different Ways for RMI </vt:lpstr>
      <vt:lpstr>Different Ways for RMI </vt:lpstr>
      <vt:lpstr>Example Run</vt:lpstr>
      <vt:lpstr>Example Run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Remote Objects with Python: Pyro</dc:title>
  <dc:creator>erkays</dc:creator>
  <cp:lastModifiedBy>erkays</cp:lastModifiedBy>
  <cp:revision>72</cp:revision>
  <dcterms:created xsi:type="dcterms:W3CDTF">2006-08-16T00:00:00Z</dcterms:created>
  <dcterms:modified xsi:type="dcterms:W3CDTF">2020-02-17T12:07:55Z</dcterms:modified>
</cp:coreProperties>
</file>