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0058400" cy="51206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29" name="PlaceHolder 2"/>
          <p:cNvSpPr>
            <a:spLocks noGrp="1"/>
          </p:cNvSpPr>
          <p:nvPr>
            <p:ph type="body"/>
          </p:nvPr>
        </p:nvSpPr>
        <p:spPr>
          <a:xfrm>
            <a:off x="502920" y="11982240"/>
            <a:ext cx="9052200" cy="14166360"/>
          </a:xfrm>
          <a:prstGeom prst="rect">
            <a:avLst/>
          </a:prstGeom>
        </p:spPr>
        <p:txBody>
          <a:bodyPr lIns="0" rIns="0" tIns="0" bIns="0"/>
          <a:p>
            <a:endParaRPr/>
          </a:p>
        </p:txBody>
      </p:sp>
      <p:sp>
        <p:nvSpPr>
          <p:cNvPr id="30" name="PlaceHolder 3"/>
          <p:cNvSpPr>
            <a:spLocks noGrp="1"/>
          </p:cNvSpPr>
          <p:nvPr>
            <p:ph type="body"/>
          </p:nvPr>
        </p:nvSpPr>
        <p:spPr>
          <a:xfrm>
            <a:off x="502920" y="27494640"/>
            <a:ext cx="9052200" cy="14166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32" name="PlaceHolder 2"/>
          <p:cNvSpPr>
            <a:spLocks noGrp="1"/>
          </p:cNvSpPr>
          <p:nvPr>
            <p:ph type="body"/>
          </p:nvPr>
        </p:nvSpPr>
        <p:spPr>
          <a:xfrm>
            <a:off x="502920" y="11982240"/>
            <a:ext cx="4417200" cy="14166360"/>
          </a:xfrm>
          <a:prstGeom prst="rect">
            <a:avLst/>
          </a:prstGeom>
        </p:spPr>
        <p:txBody>
          <a:bodyPr lIns="0" rIns="0" tIns="0" bIns="0"/>
          <a:p>
            <a:endParaRPr/>
          </a:p>
        </p:txBody>
      </p:sp>
      <p:sp>
        <p:nvSpPr>
          <p:cNvPr id="33" name="PlaceHolder 3"/>
          <p:cNvSpPr>
            <a:spLocks noGrp="1"/>
          </p:cNvSpPr>
          <p:nvPr>
            <p:ph type="body"/>
          </p:nvPr>
        </p:nvSpPr>
        <p:spPr>
          <a:xfrm>
            <a:off x="5141520" y="11982240"/>
            <a:ext cx="4417200" cy="14166360"/>
          </a:xfrm>
          <a:prstGeom prst="rect">
            <a:avLst/>
          </a:prstGeom>
        </p:spPr>
        <p:txBody>
          <a:bodyPr lIns="0" rIns="0" tIns="0" bIns="0"/>
          <a:p>
            <a:endParaRPr/>
          </a:p>
        </p:txBody>
      </p:sp>
      <p:sp>
        <p:nvSpPr>
          <p:cNvPr id="34" name="PlaceHolder 4"/>
          <p:cNvSpPr>
            <a:spLocks noGrp="1"/>
          </p:cNvSpPr>
          <p:nvPr>
            <p:ph type="body"/>
          </p:nvPr>
        </p:nvSpPr>
        <p:spPr>
          <a:xfrm>
            <a:off x="5141520" y="27494640"/>
            <a:ext cx="4417200" cy="14166360"/>
          </a:xfrm>
          <a:prstGeom prst="rect">
            <a:avLst/>
          </a:prstGeom>
        </p:spPr>
        <p:txBody>
          <a:bodyPr lIns="0" rIns="0" tIns="0" bIns="0"/>
          <a:p>
            <a:endParaRPr/>
          </a:p>
        </p:txBody>
      </p:sp>
      <p:sp>
        <p:nvSpPr>
          <p:cNvPr id="35" name="PlaceHolder 5"/>
          <p:cNvSpPr>
            <a:spLocks noGrp="1"/>
          </p:cNvSpPr>
          <p:nvPr>
            <p:ph type="body"/>
          </p:nvPr>
        </p:nvSpPr>
        <p:spPr>
          <a:xfrm>
            <a:off x="502920" y="27494640"/>
            <a:ext cx="4417200" cy="14166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37" name="PlaceHolder 2"/>
          <p:cNvSpPr>
            <a:spLocks noGrp="1"/>
          </p:cNvSpPr>
          <p:nvPr>
            <p:ph type="body"/>
          </p:nvPr>
        </p:nvSpPr>
        <p:spPr>
          <a:xfrm>
            <a:off x="502920" y="11982240"/>
            <a:ext cx="9052200" cy="29699280"/>
          </a:xfrm>
          <a:prstGeom prst="rect">
            <a:avLst/>
          </a:prstGeom>
        </p:spPr>
        <p:txBody>
          <a:bodyPr lIns="0" rIns="0" tIns="0" bIns="0"/>
          <a:p>
            <a:endParaRPr/>
          </a:p>
        </p:txBody>
      </p:sp>
      <p:sp>
        <p:nvSpPr>
          <p:cNvPr id="38" name="PlaceHolder 3"/>
          <p:cNvSpPr>
            <a:spLocks noGrp="1"/>
          </p:cNvSpPr>
          <p:nvPr>
            <p:ph type="body"/>
          </p:nvPr>
        </p:nvSpPr>
        <p:spPr>
          <a:xfrm>
            <a:off x="502920" y="11982240"/>
            <a:ext cx="9052200" cy="29699280"/>
          </a:xfrm>
          <a:prstGeom prst="rect">
            <a:avLst/>
          </a:prstGeom>
        </p:spPr>
        <p:txBody>
          <a:bodyPr lIns="0" rIns="0" tIns="0" bIns="0"/>
          <a:p>
            <a:endParaRPr/>
          </a:p>
        </p:txBody>
      </p:sp>
      <p:pic>
        <p:nvPicPr>
          <p:cNvPr id="39" name="" descr=""/>
          <p:cNvPicPr/>
          <p:nvPr/>
        </p:nvPicPr>
        <p:blipFill>
          <a:blip r:embed="rId2"/>
          <a:stretch>
            <a:fillRect/>
          </a:stretch>
        </p:blipFill>
        <p:spPr>
          <a:xfrm>
            <a:off x="502560" y="23220720"/>
            <a:ext cx="9052200" cy="7222320"/>
          </a:xfrm>
          <a:prstGeom prst="rect">
            <a:avLst/>
          </a:prstGeom>
          <a:ln>
            <a:noFill/>
          </a:ln>
        </p:spPr>
      </p:pic>
      <p:pic>
        <p:nvPicPr>
          <p:cNvPr id="40" name="" descr=""/>
          <p:cNvPicPr/>
          <p:nvPr/>
        </p:nvPicPr>
        <p:blipFill>
          <a:blip r:embed="rId3"/>
          <a:stretch>
            <a:fillRect/>
          </a:stretch>
        </p:blipFill>
        <p:spPr>
          <a:xfrm>
            <a:off x="502560" y="23220720"/>
            <a:ext cx="9052200" cy="72223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8" name="PlaceHolder 2"/>
          <p:cNvSpPr>
            <a:spLocks noGrp="1"/>
          </p:cNvSpPr>
          <p:nvPr>
            <p:ph type="subTitle"/>
          </p:nvPr>
        </p:nvSpPr>
        <p:spPr>
          <a:xfrm>
            <a:off x="502920" y="11982240"/>
            <a:ext cx="9052200" cy="29699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10" name="PlaceHolder 2"/>
          <p:cNvSpPr>
            <a:spLocks noGrp="1"/>
          </p:cNvSpPr>
          <p:nvPr>
            <p:ph type="body"/>
          </p:nvPr>
        </p:nvSpPr>
        <p:spPr>
          <a:xfrm>
            <a:off x="502920" y="11982240"/>
            <a:ext cx="9052200" cy="29699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12" name="PlaceHolder 2"/>
          <p:cNvSpPr>
            <a:spLocks noGrp="1"/>
          </p:cNvSpPr>
          <p:nvPr>
            <p:ph type="body"/>
          </p:nvPr>
        </p:nvSpPr>
        <p:spPr>
          <a:xfrm>
            <a:off x="502920" y="11982240"/>
            <a:ext cx="4417200" cy="29699280"/>
          </a:xfrm>
          <a:prstGeom prst="rect">
            <a:avLst/>
          </a:prstGeom>
        </p:spPr>
        <p:txBody>
          <a:bodyPr lIns="0" rIns="0" tIns="0" bIns="0"/>
          <a:p>
            <a:endParaRPr/>
          </a:p>
        </p:txBody>
      </p:sp>
      <p:sp>
        <p:nvSpPr>
          <p:cNvPr id="13" name="PlaceHolder 3"/>
          <p:cNvSpPr>
            <a:spLocks noGrp="1"/>
          </p:cNvSpPr>
          <p:nvPr>
            <p:ph type="body"/>
          </p:nvPr>
        </p:nvSpPr>
        <p:spPr>
          <a:xfrm>
            <a:off x="5141520" y="11982240"/>
            <a:ext cx="4417200" cy="29699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041120" y="5666760"/>
            <a:ext cx="7769880" cy="301777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041120" y="24402960"/>
            <a:ext cx="7769880" cy="102412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17" name="PlaceHolder 2"/>
          <p:cNvSpPr>
            <a:spLocks noGrp="1"/>
          </p:cNvSpPr>
          <p:nvPr>
            <p:ph type="body"/>
          </p:nvPr>
        </p:nvSpPr>
        <p:spPr>
          <a:xfrm>
            <a:off x="502920" y="11982240"/>
            <a:ext cx="4417200" cy="14166360"/>
          </a:xfrm>
          <a:prstGeom prst="rect">
            <a:avLst/>
          </a:prstGeom>
        </p:spPr>
        <p:txBody>
          <a:bodyPr lIns="0" rIns="0" tIns="0" bIns="0"/>
          <a:p>
            <a:endParaRPr/>
          </a:p>
        </p:txBody>
      </p:sp>
      <p:sp>
        <p:nvSpPr>
          <p:cNvPr id="18" name="PlaceHolder 3"/>
          <p:cNvSpPr>
            <a:spLocks noGrp="1"/>
          </p:cNvSpPr>
          <p:nvPr>
            <p:ph type="body"/>
          </p:nvPr>
        </p:nvSpPr>
        <p:spPr>
          <a:xfrm>
            <a:off x="502920" y="27494640"/>
            <a:ext cx="4417200" cy="14166360"/>
          </a:xfrm>
          <a:prstGeom prst="rect">
            <a:avLst/>
          </a:prstGeom>
        </p:spPr>
        <p:txBody>
          <a:bodyPr lIns="0" rIns="0" tIns="0" bIns="0"/>
          <a:p>
            <a:endParaRPr/>
          </a:p>
        </p:txBody>
      </p:sp>
      <p:sp>
        <p:nvSpPr>
          <p:cNvPr id="19" name="PlaceHolder 4"/>
          <p:cNvSpPr>
            <a:spLocks noGrp="1"/>
          </p:cNvSpPr>
          <p:nvPr>
            <p:ph type="body"/>
          </p:nvPr>
        </p:nvSpPr>
        <p:spPr>
          <a:xfrm>
            <a:off x="5141520" y="11982240"/>
            <a:ext cx="4417200" cy="29699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21" name="PlaceHolder 2"/>
          <p:cNvSpPr>
            <a:spLocks noGrp="1"/>
          </p:cNvSpPr>
          <p:nvPr>
            <p:ph type="body"/>
          </p:nvPr>
        </p:nvSpPr>
        <p:spPr>
          <a:xfrm>
            <a:off x="502920" y="11982240"/>
            <a:ext cx="4417200" cy="29699280"/>
          </a:xfrm>
          <a:prstGeom prst="rect">
            <a:avLst/>
          </a:prstGeom>
        </p:spPr>
        <p:txBody>
          <a:bodyPr lIns="0" rIns="0" tIns="0" bIns="0"/>
          <a:p>
            <a:endParaRPr/>
          </a:p>
        </p:txBody>
      </p:sp>
      <p:sp>
        <p:nvSpPr>
          <p:cNvPr id="22" name="PlaceHolder 3"/>
          <p:cNvSpPr>
            <a:spLocks noGrp="1"/>
          </p:cNvSpPr>
          <p:nvPr>
            <p:ph type="body"/>
          </p:nvPr>
        </p:nvSpPr>
        <p:spPr>
          <a:xfrm>
            <a:off x="5141520" y="11982240"/>
            <a:ext cx="4417200" cy="14166360"/>
          </a:xfrm>
          <a:prstGeom prst="rect">
            <a:avLst/>
          </a:prstGeom>
        </p:spPr>
        <p:txBody>
          <a:bodyPr lIns="0" rIns="0" tIns="0" bIns="0"/>
          <a:p>
            <a:endParaRPr/>
          </a:p>
        </p:txBody>
      </p:sp>
      <p:sp>
        <p:nvSpPr>
          <p:cNvPr id="23" name="PlaceHolder 4"/>
          <p:cNvSpPr>
            <a:spLocks noGrp="1"/>
          </p:cNvSpPr>
          <p:nvPr>
            <p:ph type="body"/>
          </p:nvPr>
        </p:nvSpPr>
        <p:spPr>
          <a:xfrm>
            <a:off x="5141520" y="27494640"/>
            <a:ext cx="4417200" cy="14166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41120" y="5666760"/>
            <a:ext cx="7769880" cy="30177720"/>
          </a:xfrm>
          <a:prstGeom prst="rect">
            <a:avLst/>
          </a:prstGeom>
        </p:spPr>
        <p:txBody>
          <a:bodyPr lIns="0" rIns="0" tIns="0" bIns="0" anchor="ctr"/>
          <a:p>
            <a:endParaRPr/>
          </a:p>
        </p:txBody>
      </p:sp>
      <p:sp>
        <p:nvSpPr>
          <p:cNvPr id="25" name="PlaceHolder 2"/>
          <p:cNvSpPr>
            <a:spLocks noGrp="1"/>
          </p:cNvSpPr>
          <p:nvPr>
            <p:ph type="body"/>
          </p:nvPr>
        </p:nvSpPr>
        <p:spPr>
          <a:xfrm>
            <a:off x="502920" y="11982240"/>
            <a:ext cx="4417200" cy="14166360"/>
          </a:xfrm>
          <a:prstGeom prst="rect">
            <a:avLst/>
          </a:prstGeom>
        </p:spPr>
        <p:txBody>
          <a:bodyPr lIns="0" rIns="0" tIns="0" bIns="0"/>
          <a:p>
            <a:endParaRPr/>
          </a:p>
        </p:txBody>
      </p:sp>
      <p:sp>
        <p:nvSpPr>
          <p:cNvPr id="26" name="PlaceHolder 3"/>
          <p:cNvSpPr>
            <a:spLocks noGrp="1"/>
          </p:cNvSpPr>
          <p:nvPr>
            <p:ph type="body"/>
          </p:nvPr>
        </p:nvSpPr>
        <p:spPr>
          <a:xfrm>
            <a:off x="5141520" y="11982240"/>
            <a:ext cx="4417200" cy="14166360"/>
          </a:xfrm>
          <a:prstGeom prst="rect">
            <a:avLst/>
          </a:prstGeom>
        </p:spPr>
        <p:txBody>
          <a:bodyPr lIns="0" rIns="0" tIns="0" bIns="0"/>
          <a:p>
            <a:endParaRPr/>
          </a:p>
        </p:txBody>
      </p:sp>
      <p:sp>
        <p:nvSpPr>
          <p:cNvPr id="27" name="PlaceHolder 4"/>
          <p:cNvSpPr>
            <a:spLocks noGrp="1"/>
          </p:cNvSpPr>
          <p:nvPr>
            <p:ph type="body"/>
          </p:nvPr>
        </p:nvSpPr>
        <p:spPr>
          <a:xfrm>
            <a:off x="502920" y="27494640"/>
            <a:ext cx="9052200" cy="14166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343437"/>
        </a:solidFill>
      </p:bgPr>
    </p:bg>
    <p:spTree>
      <p:nvGrpSpPr>
        <p:cNvPr id="1" name=""/>
        <p:cNvGrpSpPr/>
        <p:nvPr/>
      </p:nvGrpSpPr>
      <p:grpSpPr>
        <a:xfrm>
          <a:off x="0" y="0"/>
          <a:ext cx="0" cy="0"/>
          <a:chOff x="0" y="0"/>
          <a:chExt cx="0" cy="0"/>
        </a:xfrm>
      </p:grpSpPr>
      <p:sp>
        <p:nvSpPr>
          <p:cNvPr id="0" name="CustomShape 1"/>
          <p:cNvSpPr/>
          <p:nvPr/>
        </p:nvSpPr>
        <p:spPr>
          <a:xfrm>
            <a:off x="9259920" y="0"/>
            <a:ext cx="804240" cy="51206040"/>
          </a:xfrm>
          <a:prstGeom prst="rect">
            <a:avLst/>
          </a:prstGeom>
          <a:solidFill>
            <a:srgbClr val="a7a192"/>
          </a:solidFill>
          <a:ln w="14040">
            <a:noFill/>
          </a:ln>
        </p:spPr>
      </p:sp>
      <p:sp>
        <p:nvSpPr>
          <p:cNvPr id="1" name="PlaceHolder 2"/>
          <p:cNvSpPr>
            <a:spLocks noGrp="1"/>
          </p:cNvSpPr>
          <p:nvPr>
            <p:ph type="title"/>
          </p:nvPr>
        </p:nvSpPr>
        <p:spPr>
          <a:xfrm>
            <a:off x="1041120" y="5666760"/>
            <a:ext cx="7769880" cy="30177360"/>
          </a:xfrm>
          <a:prstGeom prst="rect">
            <a:avLst/>
          </a:prstGeom>
        </p:spPr>
        <p:txBody>
          <a:bodyPr anchor="b"/>
          <a:p>
            <a:pPr>
              <a:lnSpc>
                <a:spcPct val="85000"/>
              </a:lnSpc>
            </a:pPr>
            <a:r>
              <a:rPr lang="en-US" sz="7260">
                <a:solidFill>
                  <a:srgbClr val="ffffff"/>
                </a:solidFill>
                <a:latin typeface="Century Schoolbook"/>
              </a:rPr>
              <a:t>Click to edit the title text formatClick to edit Master title style</a:t>
            </a:r>
            <a:endParaRPr/>
          </a:p>
        </p:txBody>
      </p:sp>
      <p:sp>
        <p:nvSpPr>
          <p:cNvPr id="2" name="CustomShape 3"/>
          <p:cNvSpPr/>
          <p:nvPr/>
        </p:nvSpPr>
        <p:spPr>
          <a:xfrm>
            <a:off x="0" y="0"/>
            <a:ext cx="376920" cy="51206040"/>
          </a:xfrm>
          <a:prstGeom prst="rect">
            <a:avLst/>
          </a:prstGeom>
          <a:solidFill>
            <a:srgbClr val="6f6f74"/>
          </a:solidFill>
          <a:ln w="14040">
            <a:noFill/>
          </a:ln>
        </p:spPr>
      </p:sp>
      <p:sp>
        <p:nvSpPr>
          <p:cNvPr id="3" name="PlaceHolder 4"/>
          <p:cNvSpPr>
            <a:spLocks noGrp="1"/>
          </p:cNvSpPr>
          <p:nvPr>
            <p:ph type="dt"/>
          </p:nvPr>
        </p:nvSpPr>
        <p:spPr>
          <a:xfrm rot="16200000">
            <a:off x="2550240" y="8668440"/>
            <a:ext cx="14223600" cy="300960"/>
          </a:xfrm>
          <a:prstGeom prst="rect">
            <a:avLst/>
          </a:prstGeom>
        </p:spPr>
        <p:txBody>
          <a:bodyPr lIns="45720" rIns="45720" tIns="91440" bIns="91440" anchor="ctr"/>
          <a:p>
            <a:pPr>
              <a:lnSpc>
                <a:spcPct val="100000"/>
              </a:lnSpc>
            </a:pPr>
            <a:r>
              <a:rPr lang="en-US" sz="1160">
                <a:solidFill>
                  <a:srgbClr val="f7f7f8"/>
                </a:solidFill>
                <a:latin typeface="Century Schoolbook"/>
              </a:rPr>
              <a:t>10/30/14</a:t>
            </a:r>
            <a:endParaRPr/>
          </a:p>
        </p:txBody>
      </p:sp>
      <p:sp>
        <p:nvSpPr>
          <p:cNvPr id="4" name="PlaceHolder 5"/>
          <p:cNvSpPr>
            <a:spLocks noGrp="1"/>
          </p:cNvSpPr>
          <p:nvPr>
            <p:ph type="ftr"/>
          </p:nvPr>
        </p:nvSpPr>
        <p:spPr>
          <a:xfrm rot="16200000">
            <a:off x="-3708000" y="31426920"/>
            <a:ext cx="26740800" cy="300960"/>
          </a:xfrm>
          <a:prstGeom prst="rect">
            <a:avLst/>
          </a:prstGeom>
        </p:spPr>
        <p:txBody>
          <a:bodyPr lIns="45720" rIns="45720" tIns="91440" bIns="91440" anchor="ctr"/>
          <a:p>
            <a:endParaRPr/>
          </a:p>
        </p:txBody>
      </p:sp>
      <p:sp>
        <p:nvSpPr>
          <p:cNvPr id="5" name="PlaceHolder 6"/>
          <p:cNvSpPr>
            <a:spLocks noGrp="1"/>
          </p:cNvSpPr>
          <p:nvPr>
            <p:ph type="sldNum"/>
          </p:nvPr>
        </p:nvSpPr>
        <p:spPr>
          <a:xfrm>
            <a:off x="9285120" y="46085760"/>
            <a:ext cx="754200" cy="4432680"/>
          </a:xfrm>
          <a:prstGeom prst="rect">
            <a:avLst/>
          </a:prstGeom>
        </p:spPr>
        <p:txBody>
          <a:bodyPr lIns="27360" rIns="27360" anchor="ctr"/>
          <a:p>
            <a:pPr>
              <a:lnSpc>
                <a:spcPct val="100000"/>
              </a:lnSpc>
            </a:pPr>
            <a:fld id="{239FDAF2-FAAC-450C-A79C-2BA2B7A3679B}" type="slidenum">
              <a:rPr lang="en-US" sz="3520">
                <a:solidFill>
                  <a:srgbClr val="bbbbbf"/>
                </a:solidFill>
                <a:latin typeface="Century Schoolbook"/>
              </a:rPr>
              <a:t>&lt;number&gt;</a:t>
            </a:fld>
            <a:endParaRPr/>
          </a:p>
        </p:txBody>
      </p:sp>
      <p:sp>
        <p:nvSpPr>
          <p:cNvPr id="6" name="PlaceHolder 7"/>
          <p:cNvSpPr>
            <a:spLocks noGrp="1"/>
          </p:cNvSpPr>
          <p:nvPr>
            <p:ph type="body"/>
          </p:nvPr>
        </p:nvSpPr>
        <p:spPr>
          <a:xfrm>
            <a:off x="502920" y="11982240"/>
            <a:ext cx="9052200" cy="29699280"/>
          </a:xfrm>
          <a:prstGeom prst="rect">
            <a:avLst/>
          </a:prstGeom>
        </p:spPr>
        <p:txBody>
          <a:bodyPr lIns="0" rIns="0" tIns="0" bIns="0"/>
          <a:p>
            <a:pPr>
              <a:buSzPct val="45000"/>
              <a:buFont typeface="StarSymbol"/>
              <a:buChar char=""/>
            </a:pPr>
            <a:r>
              <a:rPr lang="en-US" sz="1979">
                <a:latin typeface="Century Schoolbook"/>
              </a:rPr>
              <a:t>Click to edit the outline text format</a:t>
            </a:r>
            <a:endParaRPr/>
          </a:p>
          <a:p>
            <a:pPr lvl="1">
              <a:buSzPct val="75000"/>
              <a:buFont typeface="StarSymbol"/>
              <a:buChar char=""/>
            </a:pPr>
            <a:r>
              <a:rPr lang="en-US" sz="1540">
                <a:latin typeface="Century Schoolbook"/>
              </a:rPr>
              <a:t>Second Outline Level</a:t>
            </a:r>
            <a:endParaRPr/>
          </a:p>
          <a:p>
            <a:pPr lvl="2">
              <a:buSzPct val="45000"/>
              <a:buFont typeface="StarSymbol"/>
              <a:buChar char=""/>
            </a:pPr>
            <a:r>
              <a:rPr lang="en-US" sz="1540">
                <a:latin typeface="Century Schoolbook"/>
              </a:rPr>
              <a:t>Third Outline Level</a:t>
            </a:r>
            <a:endParaRPr/>
          </a:p>
          <a:p>
            <a:pPr lvl="3">
              <a:buSzPct val="75000"/>
              <a:buFont typeface="StarSymbol"/>
              <a:buChar char=""/>
            </a:pPr>
            <a:r>
              <a:rPr lang="en-US" sz="1540">
                <a:latin typeface="Century Schoolbook"/>
              </a:rPr>
              <a:t>Fourth Outline Level</a:t>
            </a:r>
            <a:endParaRPr/>
          </a:p>
          <a:p>
            <a:pPr lvl="4">
              <a:buSzPct val="45000"/>
              <a:buFont typeface="StarSymbol"/>
              <a:buChar char=""/>
            </a:pPr>
            <a:r>
              <a:rPr lang="en-US" sz="2000">
                <a:latin typeface="Century Schoolbook"/>
              </a:rPr>
              <a:t>Fifth Outline Level</a:t>
            </a:r>
            <a:endParaRPr/>
          </a:p>
          <a:p>
            <a:pPr lvl="5">
              <a:buSzPct val="45000"/>
              <a:buFont typeface="StarSymbol"/>
              <a:buChar char=""/>
            </a:pPr>
            <a:r>
              <a:rPr lang="en-US" sz="2000">
                <a:latin typeface="Century Schoolbook"/>
              </a:rPr>
              <a:t>Sixth Outline Level</a:t>
            </a:r>
            <a:endParaRPr/>
          </a:p>
          <a:p>
            <a:pPr lvl="6">
              <a:buSzPct val="45000"/>
              <a:buFont typeface="StarSymbol"/>
              <a:buChar char=""/>
            </a:pPr>
            <a:r>
              <a:rPr lang="en-US" sz="2000">
                <a:latin typeface="Century Schoolbook"/>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df1e7"/>
        </a:solidFill>
      </p:bgPr>
    </p:bg>
    <p:spTree>
      <p:nvGrpSpPr>
        <p:cNvPr id="1" name=""/>
        <p:cNvGrpSpPr/>
        <p:nvPr/>
      </p:nvGrpSpPr>
      <p:grpSpPr>
        <a:xfrm>
          <a:off x="0" y="0"/>
          <a:ext cx="0" cy="0"/>
          <a:chOff x="0" y="0"/>
          <a:chExt cx="0" cy="0"/>
        </a:xfrm>
      </p:grpSpPr>
      <p:sp>
        <p:nvSpPr>
          <p:cNvPr id="41" name="TextShape 1"/>
          <p:cNvSpPr txBox="1"/>
          <p:nvPr/>
        </p:nvSpPr>
        <p:spPr>
          <a:xfrm>
            <a:off x="361800" y="0"/>
            <a:ext cx="9696240" cy="2361960"/>
          </a:xfrm>
          <a:prstGeom prst="rect">
            <a:avLst/>
          </a:prstGeom>
        </p:spPr>
        <p:txBody>
          <a:bodyPr/>
          <a:p>
            <a:pPr algn="ctr">
              <a:lnSpc>
                <a:spcPct val="100000"/>
              </a:lnSpc>
            </a:pPr>
            <a:r>
              <a:rPr lang="en-US" sz="7300">
                <a:solidFill>
                  <a:srgbClr val="000000"/>
                </a:solidFill>
                <a:latin typeface="Century Schoolbook"/>
              </a:rPr>
              <a:t>Merck Challenge</a:t>
            </a:r>
            <a:r>
              <a:rPr lang="en-US" sz="7260">
                <a:solidFill>
                  <a:srgbClr val="ffffff"/>
                </a:solidFill>
                <a:latin typeface="Century Schoolbook"/>
              </a:rPr>
              <a:t>
</a:t>
            </a:r>
            <a:r>
              <a:rPr lang="en-US" sz="7260">
                <a:solidFill>
                  <a:srgbClr val="ffffff"/>
                </a:solidFill>
                <a:latin typeface="Century Schoolbook"/>
              </a:rPr>
              <a:t>
</a:t>
            </a:r>
            <a:endParaRPr/>
          </a:p>
        </p:txBody>
      </p:sp>
      <p:sp>
        <p:nvSpPr>
          <p:cNvPr id="42" name="CustomShape 2"/>
          <p:cNvSpPr/>
          <p:nvPr/>
        </p:nvSpPr>
        <p:spPr>
          <a:xfrm>
            <a:off x="361800" y="857880"/>
            <a:ext cx="9696240" cy="820440"/>
          </a:xfrm>
          <a:prstGeom prst="rect">
            <a:avLst/>
          </a:prstGeom>
          <a:noFill/>
          <a:ln>
            <a:noFill/>
          </a:ln>
        </p:spPr>
        <p:txBody>
          <a:bodyPr lIns="90000" rIns="90000" tIns="45000" bIns="45000"/>
          <a:p>
            <a:pPr algn="ctr">
              <a:lnSpc>
                <a:spcPct val="100000"/>
              </a:lnSpc>
            </a:pPr>
            <a:r>
              <a:rPr lang="en-US" sz="1600">
                <a:solidFill>
                  <a:srgbClr val="000000"/>
                </a:solidFill>
                <a:latin typeface="Century Schoolbook"/>
              </a:rPr>
              <a:t>Alexander Arocho (TUD16565)</a:t>
            </a:r>
            <a:endParaRPr/>
          </a:p>
          <a:p>
            <a:pPr algn="ctr">
              <a:lnSpc>
                <a:spcPct val="100000"/>
              </a:lnSpc>
            </a:pPr>
            <a:r>
              <a:rPr lang="en-US" sz="1600">
                <a:solidFill>
                  <a:srgbClr val="000000"/>
                </a:solidFill>
                <a:latin typeface="Century Schoolbook"/>
              </a:rPr>
              <a:t>ChiehJeng Chen (TUC57478)</a:t>
            </a:r>
            <a:endParaRPr/>
          </a:p>
          <a:p>
            <a:pPr algn="ctr">
              <a:lnSpc>
                <a:spcPct val="100000"/>
              </a:lnSpc>
            </a:pPr>
            <a:r>
              <a:rPr lang="en-US" sz="1600">
                <a:solidFill>
                  <a:srgbClr val="000000"/>
                </a:solidFill>
                <a:latin typeface="Century Schoolbook"/>
              </a:rPr>
              <a:t>Christian D. Valenti (TUF31440)</a:t>
            </a:r>
            <a:endParaRPr/>
          </a:p>
        </p:txBody>
      </p:sp>
      <p:sp>
        <p:nvSpPr>
          <p:cNvPr id="43" name="CustomShape 3"/>
          <p:cNvSpPr/>
          <p:nvPr/>
        </p:nvSpPr>
        <p:spPr>
          <a:xfrm>
            <a:off x="377640" y="1572840"/>
            <a:ext cx="9696240" cy="1186560"/>
          </a:xfrm>
          <a:prstGeom prst="rect">
            <a:avLst/>
          </a:prstGeom>
          <a:noFill/>
          <a:ln>
            <a:noFill/>
          </a:ln>
        </p:spPr>
        <p:txBody>
          <a:bodyPr wrap="none" lIns="90000" rIns="90000" tIns="45000" bIns="45000"/>
          <a:p>
            <a:pPr algn="ctr">
              <a:lnSpc>
                <a:spcPct val="100000"/>
              </a:lnSpc>
            </a:pPr>
            <a:r>
              <a:rPr lang="en-US" sz="3800">
                <a:solidFill>
                  <a:srgbClr val="000000"/>
                </a:solidFill>
                <a:latin typeface="Calibri"/>
                <a:ea typeface="DejaVu Sans"/>
              </a:rPr>
              <a:t>Effect of Kenilworth, NJ relocation</a:t>
            </a:r>
            <a:endParaRPr/>
          </a:p>
        </p:txBody>
      </p:sp>
      <p:sp>
        <p:nvSpPr>
          <p:cNvPr id="44" name="CustomShape 4"/>
          <p:cNvSpPr/>
          <p:nvPr/>
        </p:nvSpPr>
        <p:spPr>
          <a:xfrm>
            <a:off x="1081080" y="2159280"/>
            <a:ext cx="8976960" cy="114336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DejaVu Sans"/>
              </a:rPr>
              <a:t>Time Added to Commute per Zip Code</a:t>
            </a:r>
            <a:endParaRPr/>
          </a:p>
          <a:p>
            <a:pPr>
              <a:lnSpc>
                <a:spcPct val="100000"/>
              </a:lnSpc>
            </a:pPr>
            <a:r>
              <a:rPr lang="en-US">
                <a:solidFill>
                  <a:srgbClr val="000000"/>
                </a:solidFill>
                <a:latin typeface="Century Schoolbook"/>
                <a:ea typeface="DejaVu Sans"/>
              </a:rPr>
              <a:t>The brighter green a zip code is colored, the greater the time saved in commute duration. Inversely, the darker red represents a longer commute.</a:t>
            </a:r>
            <a:endParaRPr/>
          </a:p>
        </p:txBody>
      </p:sp>
      <p:pic>
        <p:nvPicPr>
          <p:cNvPr id="45" name="Picture 2" descr=""/>
          <p:cNvPicPr/>
          <p:nvPr/>
        </p:nvPicPr>
        <p:blipFill>
          <a:blip r:embed="rId1"/>
          <a:stretch>
            <a:fillRect/>
          </a:stretch>
        </p:blipFill>
        <p:spPr>
          <a:xfrm>
            <a:off x="1632600" y="3269160"/>
            <a:ext cx="7220880" cy="5619960"/>
          </a:xfrm>
          <a:prstGeom prst="rect">
            <a:avLst/>
          </a:prstGeom>
          <a:ln>
            <a:solidFill>
              <a:srgbClr val="000000"/>
            </a:solidFill>
          </a:ln>
        </p:spPr>
      </p:pic>
      <p:sp>
        <p:nvSpPr>
          <p:cNvPr id="46" name="CustomShape 5"/>
          <p:cNvSpPr/>
          <p:nvPr/>
        </p:nvSpPr>
        <p:spPr>
          <a:xfrm>
            <a:off x="394920" y="8923320"/>
            <a:ext cx="9663120" cy="515520"/>
          </a:xfrm>
          <a:prstGeom prst="rect">
            <a:avLst/>
          </a:prstGeom>
          <a:noFill/>
          <a:ln>
            <a:noFill/>
          </a:ln>
        </p:spPr>
        <p:txBody>
          <a:bodyPr lIns="90000" rIns="90000" tIns="45000" bIns="45000"/>
          <a:p>
            <a:pPr algn="ctr">
              <a:lnSpc>
                <a:spcPct val="100000"/>
              </a:lnSpc>
            </a:pPr>
            <a:r>
              <a:rPr lang="en-US" sz="1400">
                <a:solidFill>
                  <a:srgbClr val="000000"/>
                </a:solidFill>
                <a:latin typeface="Calibri"/>
                <a:ea typeface="DejaVu Sans"/>
              </a:rPr>
              <a:t>Interactive Map available at: </a:t>
            </a:r>
            <a:r>
              <a:rPr lang="en-US" sz="1400" u="sng">
                <a:solidFill>
                  <a:srgbClr val="0563c1"/>
                </a:solidFill>
                <a:latin typeface="Calibri"/>
                <a:ea typeface="DejaVu Sans"/>
              </a:rPr>
              <a:t>http://www.openheatmap.com/view.html?map=ConcubinarianIntercommunionXenic</a:t>
            </a:r>
            <a:endParaRPr/>
          </a:p>
        </p:txBody>
      </p:sp>
      <p:pic>
        <p:nvPicPr>
          <p:cNvPr id="47" name="Picture 12" descr=""/>
          <p:cNvPicPr/>
          <p:nvPr/>
        </p:nvPicPr>
        <p:blipFill>
          <a:blip r:embed="rId2"/>
          <a:stretch>
            <a:fillRect/>
          </a:stretch>
        </p:blipFill>
        <p:spPr>
          <a:xfrm>
            <a:off x="6999840" y="7769880"/>
            <a:ext cx="1828080" cy="784800"/>
          </a:xfrm>
          <a:prstGeom prst="rect">
            <a:avLst/>
          </a:prstGeom>
          <a:ln>
            <a:noFill/>
          </a:ln>
        </p:spPr>
      </p:pic>
      <p:sp>
        <p:nvSpPr>
          <p:cNvPr id="48" name="CustomShape 6"/>
          <p:cNvSpPr/>
          <p:nvPr/>
        </p:nvSpPr>
        <p:spPr>
          <a:xfrm>
            <a:off x="1147320" y="9366480"/>
            <a:ext cx="8910720" cy="1016280"/>
          </a:xfrm>
          <a:prstGeom prst="rect">
            <a:avLst/>
          </a:prstGeom>
          <a:noFill/>
          <a:ln>
            <a:noFill/>
          </a:ln>
        </p:spPr>
        <p:txBody>
          <a:bodyPr lIns="90000" rIns="90000" tIns="45000" bIns="45000"/>
          <a:p>
            <a:pPr>
              <a:lnSpc>
                <a:spcPct val="100000"/>
              </a:lnSpc>
            </a:pPr>
            <a:r>
              <a:rPr lang="en-US" sz="2400">
                <a:solidFill>
                  <a:srgbClr val="000000"/>
                </a:solidFill>
                <a:latin typeface="Arial"/>
                <a:ea typeface="DejaVu Sans"/>
              </a:rPr>
              <a:t>Time Added to Commute Weighted by Number of Employees</a:t>
            </a:r>
            <a:endParaRPr/>
          </a:p>
          <a:p>
            <a:pPr>
              <a:lnSpc>
                <a:spcPct val="100000"/>
              </a:lnSpc>
            </a:pPr>
            <a:r>
              <a:rPr lang="en-US">
                <a:solidFill>
                  <a:srgbClr val="000000"/>
                </a:solidFill>
                <a:latin typeface="Century Schoolbook"/>
                <a:ea typeface="DejaVu Sans"/>
              </a:rPr>
              <a:t>This map takes into consideration the number of employees in each zip code. The change in time is multiplied by the population in that zip code. </a:t>
            </a:r>
            <a:r>
              <a:rPr i="1" lang="en-US" u="sng">
                <a:solidFill>
                  <a:srgbClr val="ffffff"/>
                </a:solidFill>
                <a:latin typeface="Century Schoolbook"/>
                <a:ea typeface="DejaVu Sans"/>
              </a:rPr>
              <a:t>
</a:t>
            </a:r>
            <a:endParaRPr/>
          </a:p>
        </p:txBody>
      </p:sp>
      <p:pic>
        <p:nvPicPr>
          <p:cNvPr id="49" name="Picture 3" descr=""/>
          <p:cNvPicPr/>
          <p:nvPr/>
        </p:nvPicPr>
        <p:blipFill>
          <a:blip r:embed="rId3"/>
          <a:stretch>
            <a:fillRect/>
          </a:stretch>
        </p:blipFill>
        <p:spPr>
          <a:xfrm>
            <a:off x="1632600" y="10445040"/>
            <a:ext cx="7220880" cy="5992560"/>
          </a:xfrm>
          <a:prstGeom prst="rect">
            <a:avLst/>
          </a:prstGeom>
          <a:ln>
            <a:solidFill>
              <a:srgbClr val="000000"/>
            </a:solidFill>
          </a:ln>
        </p:spPr>
      </p:pic>
      <p:pic>
        <p:nvPicPr>
          <p:cNvPr id="50" name="Picture 16" descr=""/>
          <p:cNvPicPr/>
          <p:nvPr/>
        </p:nvPicPr>
        <p:blipFill>
          <a:blip r:embed="rId4"/>
          <a:stretch>
            <a:fillRect/>
          </a:stretch>
        </p:blipFill>
        <p:spPr>
          <a:xfrm>
            <a:off x="6987240" y="15282000"/>
            <a:ext cx="1828080" cy="771480"/>
          </a:xfrm>
          <a:prstGeom prst="rect">
            <a:avLst/>
          </a:prstGeom>
          <a:ln>
            <a:noFill/>
          </a:ln>
        </p:spPr>
      </p:pic>
      <p:sp>
        <p:nvSpPr>
          <p:cNvPr id="51" name="CustomShape 7"/>
          <p:cNvSpPr/>
          <p:nvPr/>
        </p:nvSpPr>
        <p:spPr>
          <a:xfrm>
            <a:off x="306000" y="16502400"/>
            <a:ext cx="9649440" cy="515520"/>
          </a:xfrm>
          <a:prstGeom prst="rect">
            <a:avLst/>
          </a:prstGeom>
          <a:noFill/>
          <a:ln>
            <a:noFill/>
          </a:ln>
        </p:spPr>
        <p:txBody>
          <a:bodyPr lIns="90000" rIns="90000" tIns="45000" bIns="45000"/>
          <a:p>
            <a:pPr algn="ctr">
              <a:lnSpc>
                <a:spcPct val="100000"/>
              </a:lnSpc>
            </a:pPr>
            <a:r>
              <a:rPr lang="en-US" sz="1400">
                <a:solidFill>
                  <a:srgbClr val="000000"/>
                </a:solidFill>
                <a:latin typeface="Calibri"/>
                <a:ea typeface="DejaVu Sans"/>
              </a:rPr>
              <a:t>Interactive Map available at: </a:t>
            </a:r>
            <a:r>
              <a:rPr lang="en-US" sz="1400" u="sng">
                <a:solidFill>
                  <a:srgbClr val="0563c1"/>
                </a:solidFill>
                <a:latin typeface="Calibri"/>
                <a:ea typeface="DejaVu Sans"/>
              </a:rPr>
              <a:t>http://www.openheatmap.com/view.html?map=XviiControversalLallations</a:t>
            </a:r>
            <a:endParaRPr/>
          </a:p>
        </p:txBody>
      </p:sp>
      <p:sp>
        <p:nvSpPr>
          <p:cNvPr id="52" name="CustomShape 8"/>
          <p:cNvSpPr/>
          <p:nvPr/>
        </p:nvSpPr>
        <p:spPr>
          <a:xfrm>
            <a:off x="1147320" y="16929000"/>
            <a:ext cx="8910720" cy="51264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DejaVu Sans"/>
              </a:rPr>
              <a:t>Organizational Effect on Relocation</a:t>
            </a:r>
            <a:r>
              <a:rPr lang="en-US">
                <a:solidFill>
                  <a:srgbClr val="000000"/>
                </a:solidFill>
                <a:latin typeface="Century Schoolbook"/>
                <a:ea typeface="DejaVu Sans"/>
              </a:rPr>
              <a:t> </a:t>
            </a:r>
            <a:endParaRPr/>
          </a:p>
          <a:p>
            <a:pPr>
              <a:lnSpc>
                <a:spcPct val="100000"/>
              </a:lnSpc>
            </a:pPr>
            <a:r>
              <a:rPr lang="en-US">
                <a:solidFill>
                  <a:srgbClr val="000000"/>
                </a:solidFill>
                <a:latin typeface="Century Schoolbook"/>
                <a:ea typeface="DejaVu Sans"/>
              </a:rPr>
              <a:t> </a:t>
            </a:r>
            <a:endParaRPr/>
          </a:p>
        </p:txBody>
      </p:sp>
      <p:sp>
        <p:nvSpPr>
          <p:cNvPr id="53" name="CustomShape 9"/>
          <p:cNvSpPr/>
          <p:nvPr/>
        </p:nvSpPr>
        <p:spPr>
          <a:xfrm>
            <a:off x="394920" y="21877920"/>
            <a:ext cx="9696240" cy="1186560"/>
          </a:xfrm>
          <a:prstGeom prst="rect">
            <a:avLst/>
          </a:prstGeom>
          <a:noFill/>
          <a:ln>
            <a:noFill/>
          </a:ln>
        </p:spPr>
        <p:txBody>
          <a:bodyPr wrap="none" lIns="90000" rIns="90000" tIns="45000" bIns="45000"/>
          <a:p>
            <a:pPr algn="ctr">
              <a:lnSpc>
                <a:spcPct val="100000"/>
              </a:lnSpc>
            </a:pPr>
            <a:r>
              <a:rPr lang="en-US" sz="3800">
                <a:solidFill>
                  <a:srgbClr val="000000"/>
                </a:solidFill>
                <a:latin typeface="Calibri"/>
                <a:ea typeface="DejaVu Sans"/>
              </a:rPr>
              <a:t>Effect of West Point, PA relocation</a:t>
            </a:r>
            <a:endParaRPr/>
          </a:p>
        </p:txBody>
      </p:sp>
      <p:sp>
        <p:nvSpPr>
          <p:cNvPr id="54" name="CustomShape 10"/>
          <p:cNvSpPr/>
          <p:nvPr/>
        </p:nvSpPr>
        <p:spPr>
          <a:xfrm>
            <a:off x="1147320" y="22475520"/>
            <a:ext cx="8879760" cy="54720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DejaVu Sans"/>
              </a:rPr>
              <a:t>Time Added to Commute per Zip Code</a:t>
            </a:r>
            <a:endParaRPr/>
          </a:p>
          <a:p>
            <a:pPr>
              <a:lnSpc>
                <a:spcPct val="100000"/>
              </a:lnSpc>
            </a:pPr>
            <a:r>
              <a:rPr lang="en-US">
                <a:solidFill>
                  <a:srgbClr val="000000"/>
                </a:solidFill>
                <a:latin typeface="Century Schoolbook"/>
                <a:ea typeface="DejaVu Sans"/>
              </a:rPr>
              <a:t>The brighter green a zip code is colored, the greater the time saved in commute duration. Inversely, the darker red represents a longer commute</a:t>
            </a:r>
            <a:endParaRPr/>
          </a:p>
        </p:txBody>
      </p:sp>
      <p:pic>
        <p:nvPicPr>
          <p:cNvPr id="55" name="Picture 4" descr=""/>
          <p:cNvPicPr/>
          <p:nvPr/>
        </p:nvPicPr>
        <p:blipFill>
          <a:blip r:embed="rId5"/>
          <a:stretch>
            <a:fillRect/>
          </a:stretch>
        </p:blipFill>
        <p:spPr>
          <a:xfrm>
            <a:off x="1632600" y="23655240"/>
            <a:ext cx="7220880" cy="5595840"/>
          </a:xfrm>
          <a:prstGeom prst="rect">
            <a:avLst/>
          </a:prstGeom>
          <a:ln>
            <a:solidFill>
              <a:srgbClr val="000000"/>
            </a:solidFill>
          </a:ln>
        </p:spPr>
      </p:pic>
      <p:pic>
        <p:nvPicPr>
          <p:cNvPr id="56" name="Picture 13" descr=""/>
          <p:cNvPicPr/>
          <p:nvPr/>
        </p:nvPicPr>
        <p:blipFill>
          <a:blip r:embed="rId6"/>
          <a:stretch>
            <a:fillRect/>
          </a:stretch>
        </p:blipFill>
        <p:spPr>
          <a:xfrm>
            <a:off x="6984000" y="28067760"/>
            <a:ext cx="1828080" cy="772200"/>
          </a:xfrm>
          <a:prstGeom prst="rect">
            <a:avLst/>
          </a:prstGeom>
          <a:ln>
            <a:noFill/>
          </a:ln>
        </p:spPr>
      </p:pic>
      <p:sp>
        <p:nvSpPr>
          <p:cNvPr id="57" name="CustomShape 11"/>
          <p:cNvSpPr/>
          <p:nvPr/>
        </p:nvSpPr>
        <p:spPr>
          <a:xfrm>
            <a:off x="377640" y="29278080"/>
            <a:ext cx="9696240" cy="515520"/>
          </a:xfrm>
          <a:prstGeom prst="rect">
            <a:avLst/>
          </a:prstGeom>
          <a:noFill/>
          <a:ln>
            <a:noFill/>
          </a:ln>
        </p:spPr>
        <p:txBody>
          <a:bodyPr lIns="90000" rIns="90000" tIns="45000" bIns="45000"/>
          <a:p>
            <a:pPr algn="ctr">
              <a:lnSpc>
                <a:spcPct val="100000"/>
              </a:lnSpc>
            </a:pPr>
            <a:r>
              <a:rPr lang="en-US" sz="1400">
                <a:solidFill>
                  <a:srgbClr val="000000"/>
                </a:solidFill>
                <a:latin typeface="Calibri"/>
                <a:ea typeface="DejaVu Sans"/>
              </a:rPr>
              <a:t>Interactive Map available at: </a:t>
            </a:r>
            <a:r>
              <a:rPr lang="en-US" sz="1400" u="sng">
                <a:solidFill>
                  <a:srgbClr val="0563c1"/>
                </a:solidFill>
                <a:latin typeface="Calibri"/>
                <a:ea typeface="DejaVu Sans"/>
              </a:rPr>
              <a:t>http://www.openheatmap.com/view.html?map=SubcaudateCystogenousPygmyism</a:t>
            </a:r>
            <a:endParaRPr/>
          </a:p>
        </p:txBody>
      </p:sp>
      <p:sp>
        <p:nvSpPr>
          <p:cNvPr id="58" name="CustomShape 12"/>
          <p:cNvSpPr/>
          <p:nvPr/>
        </p:nvSpPr>
        <p:spPr>
          <a:xfrm>
            <a:off x="1147320" y="29757240"/>
            <a:ext cx="8831520" cy="821520"/>
          </a:xfrm>
          <a:prstGeom prst="rect">
            <a:avLst/>
          </a:prstGeom>
          <a:noFill/>
          <a:ln>
            <a:noFill/>
          </a:ln>
        </p:spPr>
        <p:txBody>
          <a:bodyPr lIns="90000" rIns="90000" tIns="45000" bIns="45000"/>
          <a:p>
            <a:pPr>
              <a:lnSpc>
                <a:spcPct val="100000"/>
              </a:lnSpc>
            </a:pPr>
            <a:r>
              <a:rPr lang="en-US" sz="2400">
                <a:solidFill>
                  <a:srgbClr val="000000"/>
                </a:solidFill>
                <a:latin typeface="Arial"/>
                <a:ea typeface="DejaVu Sans"/>
              </a:rPr>
              <a:t>Time Added to Commute Weighted by Number of Employees</a:t>
            </a:r>
            <a:endParaRPr/>
          </a:p>
          <a:p>
            <a:pPr>
              <a:lnSpc>
                <a:spcPct val="100000"/>
              </a:lnSpc>
            </a:pPr>
            <a:r>
              <a:rPr lang="en-US">
                <a:solidFill>
                  <a:srgbClr val="000000"/>
                </a:solidFill>
                <a:latin typeface="Century Schoolbook"/>
                <a:ea typeface="DejaVu Sans"/>
              </a:rPr>
              <a:t>This map takes into consideration the number of employees in each zip code. The change in time is multiplied by the population in that zip code.</a:t>
            </a:r>
            <a:endParaRPr/>
          </a:p>
        </p:txBody>
      </p:sp>
      <p:pic>
        <p:nvPicPr>
          <p:cNvPr id="59" name="Picture 5" descr=""/>
          <p:cNvPicPr/>
          <p:nvPr/>
        </p:nvPicPr>
        <p:blipFill>
          <a:blip r:embed="rId7"/>
          <a:stretch>
            <a:fillRect/>
          </a:stretch>
        </p:blipFill>
        <p:spPr>
          <a:xfrm>
            <a:off x="1624320" y="30892320"/>
            <a:ext cx="7229160" cy="5941080"/>
          </a:xfrm>
          <a:prstGeom prst="rect">
            <a:avLst/>
          </a:prstGeom>
          <a:ln>
            <a:solidFill>
              <a:srgbClr val="000000"/>
            </a:solidFill>
          </a:ln>
        </p:spPr>
      </p:pic>
      <p:sp>
        <p:nvSpPr>
          <p:cNvPr id="60" name="CustomShape 13"/>
          <p:cNvSpPr/>
          <p:nvPr/>
        </p:nvSpPr>
        <p:spPr>
          <a:xfrm>
            <a:off x="394920" y="36898200"/>
            <a:ext cx="9678600" cy="515520"/>
          </a:xfrm>
          <a:prstGeom prst="rect">
            <a:avLst/>
          </a:prstGeom>
          <a:noFill/>
          <a:ln>
            <a:noFill/>
          </a:ln>
        </p:spPr>
        <p:txBody>
          <a:bodyPr lIns="90000" rIns="90000" tIns="45000" bIns="45000"/>
          <a:p>
            <a:pPr algn="ctr">
              <a:lnSpc>
                <a:spcPct val="100000"/>
              </a:lnSpc>
            </a:pPr>
            <a:r>
              <a:rPr lang="en-US" sz="1400">
                <a:solidFill>
                  <a:srgbClr val="000000"/>
                </a:solidFill>
                <a:latin typeface="Calibri"/>
                <a:ea typeface="DejaVu Sans"/>
              </a:rPr>
              <a:t>Interactive Map available at: </a:t>
            </a:r>
            <a:r>
              <a:rPr lang="en-US" sz="1400" u="sng">
                <a:solidFill>
                  <a:srgbClr val="0563c1"/>
                </a:solidFill>
                <a:latin typeface="Calibri"/>
                <a:ea typeface="DejaVu Sans"/>
              </a:rPr>
              <a:t>http://www.openheatmap.com/view.html?map=FregataCumbernauldsDiluent</a:t>
            </a:r>
            <a:endParaRPr/>
          </a:p>
        </p:txBody>
      </p:sp>
      <p:sp>
        <p:nvSpPr>
          <p:cNvPr id="61" name="CustomShape 14"/>
          <p:cNvSpPr/>
          <p:nvPr/>
        </p:nvSpPr>
        <p:spPr>
          <a:xfrm>
            <a:off x="1147320" y="37414080"/>
            <a:ext cx="8952480" cy="82152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DejaVu Sans"/>
              </a:rPr>
              <a:t>Organizational Effect on Relocation</a:t>
            </a:r>
            <a:endParaRPr/>
          </a:p>
          <a:p>
            <a:pPr>
              <a:lnSpc>
                <a:spcPct val="100000"/>
              </a:lnSpc>
            </a:pPr>
            <a:endParaRPr/>
          </a:p>
        </p:txBody>
      </p:sp>
      <p:pic>
        <p:nvPicPr>
          <p:cNvPr id="62" name="Picture 17" descr=""/>
          <p:cNvPicPr/>
          <p:nvPr/>
        </p:nvPicPr>
        <p:blipFill>
          <a:blip r:embed="rId8"/>
          <a:stretch>
            <a:fillRect/>
          </a:stretch>
        </p:blipFill>
        <p:spPr>
          <a:xfrm>
            <a:off x="6971400" y="35706600"/>
            <a:ext cx="1828080" cy="771480"/>
          </a:xfrm>
          <a:prstGeom prst="rect">
            <a:avLst/>
          </a:prstGeom>
          <a:ln>
            <a:noFill/>
          </a:ln>
        </p:spPr>
      </p:pic>
      <p:pic>
        <p:nvPicPr>
          <p:cNvPr id="63" name="Picture 27" descr=""/>
          <p:cNvPicPr/>
          <p:nvPr/>
        </p:nvPicPr>
        <p:blipFill>
          <a:blip r:embed="rId9"/>
          <a:stretch>
            <a:fillRect/>
          </a:stretch>
        </p:blipFill>
        <p:spPr>
          <a:xfrm>
            <a:off x="1520280" y="44036280"/>
            <a:ext cx="7220880" cy="5522040"/>
          </a:xfrm>
          <a:prstGeom prst="rect">
            <a:avLst/>
          </a:prstGeom>
          <a:ln>
            <a:solidFill>
              <a:srgbClr val="6f6f74"/>
            </a:solidFill>
          </a:ln>
        </p:spPr>
      </p:pic>
      <p:sp>
        <p:nvSpPr>
          <p:cNvPr id="64" name="CustomShape 15"/>
          <p:cNvSpPr/>
          <p:nvPr/>
        </p:nvSpPr>
        <p:spPr>
          <a:xfrm>
            <a:off x="359640" y="42073560"/>
            <a:ext cx="9696240" cy="1186560"/>
          </a:xfrm>
          <a:prstGeom prst="rect">
            <a:avLst/>
          </a:prstGeom>
          <a:noFill/>
          <a:ln>
            <a:noFill/>
          </a:ln>
        </p:spPr>
        <p:txBody>
          <a:bodyPr wrap="none" lIns="90000" rIns="90000" tIns="45000" bIns="45000"/>
          <a:p>
            <a:pPr algn="ctr">
              <a:lnSpc>
                <a:spcPct val="100000"/>
              </a:lnSpc>
            </a:pPr>
            <a:r>
              <a:rPr lang="en-US" sz="3800">
                <a:solidFill>
                  <a:srgbClr val="000000"/>
                </a:solidFill>
                <a:latin typeface="Calibri"/>
                <a:ea typeface="DejaVu Sans"/>
              </a:rPr>
              <a:t>Ideal site of relocation</a:t>
            </a:r>
            <a:endParaRPr/>
          </a:p>
          <a:p>
            <a:pPr algn="ctr">
              <a:lnSpc>
                <a:spcPct val="100000"/>
              </a:lnSpc>
            </a:pPr>
            <a:endParaRPr/>
          </a:p>
        </p:txBody>
      </p:sp>
      <p:sp>
        <p:nvSpPr>
          <p:cNvPr id="65" name="CustomShape 16"/>
          <p:cNvSpPr/>
          <p:nvPr/>
        </p:nvSpPr>
        <p:spPr>
          <a:xfrm>
            <a:off x="1081080" y="42733440"/>
            <a:ext cx="9027360" cy="547200"/>
          </a:xfrm>
          <a:prstGeom prst="rect">
            <a:avLst/>
          </a:prstGeom>
          <a:noFill/>
          <a:ln>
            <a:noFill/>
          </a:ln>
        </p:spPr>
        <p:txBody>
          <a:bodyPr lIns="90000" rIns="90000" tIns="45000" bIns="45000"/>
          <a:p>
            <a:pPr>
              <a:lnSpc>
                <a:spcPct val="100000"/>
              </a:lnSpc>
            </a:pPr>
            <a:r>
              <a:rPr lang="en-US">
                <a:solidFill>
                  <a:srgbClr val="000000"/>
                </a:solidFill>
                <a:latin typeface="Century Schoolbook"/>
              </a:rPr>
              <a:t>To find the ideal location, we calculated the average employee commute time to all local zip codes. The brighter the purple, the lower the commute time. The star marks the most ideal location, Pluckemin, NJ, whose average commute time is approximately 29 minutes.  </a:t>
            </a:r>
            <a:endParaRPr/>
          </a:p>
        </p:txBody>
      </p:sp>
      <p:sp>
        <p:nvSpPr>
          <p:cNvPr id="66" name="CustomShape 17"/>
          <p:cNvSpPr/>
          <p:nvPr/>
        </p:nvSpPr>
        <p:spPr>
          <a:xfrm>
            <a:off x="394920" y="50292000"/>
            <a:ext cx="9632160" cy="387000"/>
          </a:xfrm>
          <a:prstGeom prst="rect">
            <a:avLst/>
          </a:prstGeom>
          <a:noFill/>
          <a:ln>
            <a:noFill/>
          </a:ln>
        </p:spPr>
        <p:txBody>
          <a:bodyPr lIns="90000" rIns="90000" tIns="45000" bIns="45000"/>
          <a:p>
            <a:pPr algn="ctr">
              <a:lnSpc>
                <a:spcPct val="100000"/>
              </a:lnSpc>
            </a:pPr>
            <a:r>
              <a:rPr lang="en-US">
                <a:solidFill>
                  <a:srgbClr val="000000"/>
                </a:solidFill>
                <a:latin typeface="Century Schoolbook"/>
              </a:rPr>
              <a:t>All code can be found at: </a:t>
            </a:r>
            <a:r>
              <a:rPr lang="en-US" u="sng">
                <a:solidFill>
                  <a:srgbClr val="000000"/>
                </a:solidFill>
                <a:latin typeface="Century Schoolbook"/>
              </a:rPr>
              <a:t>https://github.com/cdvalenti/temple_analytics</a:t>
            </a:r>
            <a:endParaRPr/>
          </a:p>
        </p:txBody>
      </p:sp>
      <p:sp>
        <p:nvSpPr>
          <p:cNvPr id="67" name="CustomShape 18"/>
          <p:cNvSpPr/>
          <p:nvPr/>
        </p:nvSpPr>
        <p:spPr>
          <a:xfrm>
            <a:off x="412560" y="49560480"/>
            <a:ext cx="9678600" cy="515520"/>
          </a:xfrm>
          <a:prstGeom prst="rect">
            <a:avLst/>
          </a:prstGeom>
          <a:noFill/>
          <a:ln>
            <a:noFill/>
          </a:ln>
        </p:spPr>
        <p:txBody>
          <a:bodyPr lIns="90000" rIns="90000" tIns="45000" bIns="45000"/>
          <a:p>
            <a:pPr algn="ctr">
              <a:lnSpc>
                <a:spcPct val="100000"/>
              </a:lnSpc>
            </a:pPr>
            <a:r>
              <a:rPr lang="en-US" sz="1400">
                <a:solidFill>
                  <a:srgbClr val="000000"/>
                </a:solidFill>
                <a:latin typeface="Calibri"/>
                <a:ea typeface="DejaVu Sans"/>
              </a:rPr>
              <a:t>Interactive Map available at: </a:t>
            </a:r>
            <a:r>
              <a:rPr lang="en-US" sz="1400" u="sng">
                <a:solidFill>
                  <a:srgbClr val="000000"/>
                </a:solidFill>
                <a:latin typeface="Calibri"/>
                <a:ea typeface="DejaVu Sans"/>
              </a:rPr>
              <a:t>http://www.openheatmap.com/view.html?map=EmpowermentsSphygmophonesOxydasic</a:t>
            </a:r>
            <a:endParaRPr/>
          </a:p>
        </p:txBody>
      </p:sp>
      <p:pic>
        <p:nvPicPr>
          <p:cNvPr id="68" name="Picture 32" descr=""/>
          <p:cNvPicPr/>
          <p:nvPr/>
        </p:nvPicPr>
        <p:blipFill>
          <a:blip r:embed="rId10"/>
          <a:stretch>
            <a:fillRect/>
          </a:stretch>
        </p:blipFill>
        <p:spPr>
          <a:xfrm>
            <a:off x="6947640" y="48597480"/>
            <a:ext cx="1742760" cy="780840"/>
          </a:xfrm>
          <a:prstGeom prst="rect">
            <a:avLst/>
          </a:prstGeom>
          <a:ln>
            <a:noFill/>
          </a:ln>
        </p:spPr>
      </p:pic>
      <p:pic>
        <p:nvPicPr>
          <p:cNvPr id="69" name="" descr=""/>
          <p:cNvPicPr/>
          <p:nvPr/>
        </p:nvPicPr>
        <p:blipFill>
          <a:blip r:embed="rId11"/>
          <a:stretch>
            <a:fillRect/>
          </a:stretch>
        </p:blipFill>
        <p:spPr>
          <a:xfrm>
            <a:off x="1325880" y="17647920"/>
            <a:ext cx="7909560" cy="3657600"/>
          </a:xfrm>
          <a:prstGeom prst="rect">
            <a:avLst/>
          </a:prstGeom>
          <a:ln>
            <a:solidFill>
              <a:srgbClr val="000000"/>
            </a:solidFill>
          </a:ln>
        </p:spPr>
      </p:pic>
      <p:pic>
        <p:nvPicPr>
          <p:cNvPr id="70" name="" descr=""/>
          <p:cNvPicPr/>
          <p:nvPr/>
        </p:nvPicPr>
        <p:blipFill>
          <a:blip r:embed="rId12"/>
          <a:stretch>
            <a:fillRect/>
          </a:stretch>
        </p:blipFill>
        <p:spPr>
          <a:xfrm>
            <a:off x="1371600" y="38130480"/>
            <a:ext cx="8010000" cy="3657600"/>
          </a:xfrm>
          <a:prstGeom prst="rect">
            <a:avLst/>
          </a:prstGeom>
          <a:ln>
            <a:solidFill>
              <a:srgbClr val="000000"/>
            </a:solid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