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58400" cy="54864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-2295360"/>
            <a:ext cx="9052200" cy="1812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2837960"/>
            <a:ext cx="9052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29457360"/>
            <a:ext cx="9052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-2295360"/>
            <a:ext cx="9052200" cy="1812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2837960"/>
            <a:ext cx="4417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1520" y="12837960"/>
            <a:ext cx="4417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41520" y="29457360"/>
            <a:ext cx="4417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29457360"/>
            <a:ext cx="4417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-2295360"/>
            <a:ext cx="9052200" cy="1812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2837960"/>
            <a:ext cx="9052200" cy="3181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2920" y="12837960"/>
            <a:ext cx="9052200" cy="3181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2560" y="25135920"/>
            <a:ext cx="9052200" cy="72223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2560" y="25135920"/>
            <a:ext cx="9052200" cy="7222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-2295360"/>
            <a:ext cx="9052200" cy="1812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2837960"/>
            <a:ext cx="9052200" cy="3181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-2295360"/>
            <a:ext cx="9052200" cy="1812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2837960"/>
            <a:ext cx="9052200" cy="3181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-2295360"/>
            <a:ext cx="9052200" cy="1812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2837960"/>
            <a:ext cx="4417200" cy="3181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1520" y="12837960"/>
            <a:ext cx="4417200" cy="3181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-2295360"/>
            <a:ext cx="9052200" cy="1812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2186640"/>
            <a:ext cx="9052200" cy="42461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-2295360"/>
            <a:ext cx="9052200" cy="1812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2837960"/>
            <a:ext cx="4417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29457360"/>
            <a:ext cx="4417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41520" y="12837960"/>
            <a:ext cx="4417200" cy="3181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-2295360"/>
            <a:ext cx="9052200" cy="1812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2837960"/>
            <a:ext cx="4417200" cy="31818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1520" y="12837960"/>
            <a:ext cx="4417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1520" y="29457360"/>
            <a:ext cx="4417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-2295360"/>
            <a:ext cx="9052200" cy="18124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2837960"/>
            <a:ext cx="4417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1520" y="12837960"/>
            <a:ext cx="4417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29457360"/>
            <a:ext cx="9052200" cy="15177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2186640"/>
            <a:ext cx="9052200" cy="915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1929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2837960"/>
            <a:ext cx="9052200" cy="31818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321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3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7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5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5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5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45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49980960"/>
            <a:ext cx="2343240" cy="37828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39800" y="49980960"/>
            <a:ext cx="3188160" cy="37828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11520" y="49980960"/>
            <a:ext cx="2343240" cy="3782880"/>
          </a:xfrm>
          <a:prstGeom prst="rect">
            <a:avLst/>
          </a:prstGeom>
        </p:spPr>
        <p:txBody>
          <a:bodyPr lIns="0" rIns="0" tIns="0" bIns="0"/>
          <a:p>
            <a:pPr algn="r"/>
            <a:fld id="{4C146B82-7629-4365-B1C8-7ACAD2E9B39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8320" y="3056400"/>
            <a:ext cx="6856920" cy="53366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88320" y="10753200"/>
            <a:ext cx="6856920" cy="56905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1" name="CustomShape 1"/>
          <p:cNvSpPr/>
          <p:nvPr/>
        </p:nvSpPr>
        <p:spPr>
          <a:xfrm>
            <a:off x="1588320" y="696600"/>
            <a:ext cx="68569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Effect on Drive to Work for move to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Kenilworth, NJ</a:t>
            </a:r>
            <a:endParaRPr/>
          </a:p>
        </p:txBody>
      </p:sp>
      <p:pic>
        <p:nvPicPr>
          <p:cNvPr id="42" name="Picture 1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584040" y="8778240"/>
            <a:ext cx="1828440" cy="78516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1588320" y="8388720"/>
            <a:ext cx="680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Interactive Map available at: </a:t>
            </a:r>
            <a:r>
              <a:rPr lang="en-US" sz="1400" u="sng">
                <a:solidFill>
                  <a:srgbClr val="0563c1"/>
                </a:solidFill>
                <a:latin typeface="Calibri"/>
                <a:ea typeface="DejaVu Sans"/>
              </a:rPr>
              <a:t>http://www.openheatmap.com/view.html?map=ConcubinarianIntercommunionXenic</a:t>
            </a:r>
            <a:endParaRPr/>
          </a:p>
        </p:txBody>
      </p:sp>
      <p:pic>
        <p:nvPicPr>
          <p:cNvPr id="44" name="Picture 1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584040" y="16967520"/>
            <a:ext cx="1828440" cy="771840"/>
          </a:xfrm>
          <a:prstGeom prst="rect">
            <a:avLst/>
          </a:prstGeom>
          <a:ln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1588320" y="16444440"/>
            <a:ext cx="680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Interactive Map available at: </a:t>
            </a:r>
            <a:r>
              <a:rPr lang="en-US" sz="1400" u="sng">
                <a:solidFill>
                  <a:srgbClr val="0563c1"/>
                </a:solidFill>
                <a:latin typeface="Calibri"/>
                <a:ea typeface="DejaVu Sans"/>
              </a:rPr>
              <a:t>http://www.openheatmap.com/view.html?map=XviiControversalLallations</a:t>
            </a:r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1554480" y="2103120"/>
            <a:ext cx="6856920" cy="112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Change in Drive Duration per Zip Code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DejaVu Sans"/>
              </a:rPr>
              <a:t>Each zip code's change in drive duration for move from Whitehouse Station, NJ to Kenilworth, NJ.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7" name="CustomShape 5"/>
          <p:cNvSpPr/>
          <p:nvPr/>
        </p:nvSpPr>
        <p:spPr>
          <a:xfrm>
            <a:off x="1588320" y="9826200"/>
            <a:ext cx="685692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Weighted Change in Drive Duration by Number of Employees</a:t>
            </a:r>
            <a:endParaRPr/>
          </a:p>
        </p:txBody>
      </p:sp>
      <p:pic>
        <p:nvPicPr>
          <p:cNvPr id="48" name="Picture 4" descr=""/>
          <p:cNvPicPr/>
          <p:nvPr/>
        </p:nvPicPr>
        <p:blipFill>
          <a:blip r:embed="rId5"/>
          <a:srcRect l="256734" t="810156" r="664348" b="436979"/>
          <a:stretch>
            <a:fillRect/>
          </a:stretch>
        </p:blipFill>
        <p:spPr>
          <a:xfrm>
            <a:off x="1371960" y="18617760"/>
            <a:ext cx="7314840" cy="3419280"/>
          </a:xfrm>
          <a:prstGeom prst="rect">
            <a:avLst/>
          </a:prstGeom>
          <a:ln>
            <a:noFill/>
          </a:ln>
        </p:spPr>
      </p:pic>
      <p:sp>
        <p:nvSpPr>
          <p:cNvPr id="49" name="CustomShape 6"/>
          <p:cNvSpPr/>
          <p:nvPr/>
        </p:nvSpPr>
        <p:spPr>
          <a:xfrm>
            <a:off x="1464120" y="18013680"/>
            <a:ext cx="68569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Average Change per Organization</a:t>
            </a:r>
            <a:endParaRPr/>
          </a:p>
        </p:txBody>
      </p:sp>
      <p:pic>
        <p:nvPicPr>
          <p:cNvPr id="50" name="Picture 4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1731960" y="24945480"/>
            <a:ext cx="6856920" cy="53308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1" name="Picture 5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731960" y="32642280"/>
            <a:ext cx="6856920" cy="56350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2" name="Picture 1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8831160" y="29509920"/>
            <a:ext cx="1828440" cy="772560"/>
          </a:xfrm>
          <a:prstGeom prst="rect">
            <a:avLst/>
          </a:prstGeom>
          <a:ln>
            <a:noFill/>
          </a:ln>
        </p:spPr>
      </p:pic>
      <p:pic>
        <p:nvPicPr>
          <p:cNvPr id="53" name="Picture 17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8831160" y="37505520"/>
            <a:ext cx="1828440" cy="771840"/>
          </a:xfrm>
          <a:prstGeom prst="rect">
            <a:avLst/>
          </a:prstGeom>
          <a:ln>
            <a:noFill/>
          </a:ln>
        </p:spPr>
      </p:pic>
      <p:sp>
        <p:nvSpPr>
          <p:cNvPr id="54" name="CustomShape 7"/>
          <p:cNvSpPr/>
          <p:nvPr/>
        </p:nvSpPr>
        <p:spPr>
          <a:xfrm>
            <a:off x="1731960" y="30460680"/>
            <a:ext cx="680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Interactive Map available at: </a:t>
            </a:r>
            <a:r>
              <a:rPr lang="en-US" sz="1400" u="sng">
                <a:solidFill>
                  <a:srgbClr val="0563c1"/>
                </a:solidFill>
                <a:latin typeface="Calibri"/>
                <a:ea typeface="DejaVu Sans"/>
              </a:rPr>
              <a:t>http://www.openheatmap.com/view.html?map=SubcaudateCystogenousPygmyism</a:t>
            </a:r>
            <a:endParaRPr/>
          </a:p>
        </p:txBody>
      </p:sp>
      <p:sp>
        <p:nvSpPr>
          <p:cNvPr id="55" name="CustomShape 8"/>
          <p:cNvSpPr/>
          <p:nvPr/>
        </p:nvSpPr>
        <p:spPr>
          <a:xfrm>
            <a:off x="1731960" y="38277720"/>
            <a:ext cx="68043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  <a:ea typeface="DejaVu Sans"/>
              </a:rPr>
              <a:t>Interactive Map available at: </a:t>
            </a:r>
            <a:r>
              <a:rPr lang="en-US" sz="1400" u="sng">
                <a:solidFill>
                  <a:srgbClr val="0563c1"/>
                </a:solidFill>
                <a:latin typeface="Calibri"/>
                <a:ea typeface="DejaVu Sans"/>
              </a:rPr>
              <a:t>http://www.openheatmap.com/view.html?map=FregataCumbernauldsDiluent</a:t>
            </a:r>
            <a:endParaRPr/>
          </a:p>
        </p:txBody>
      </p:sp>
      <p:sp>
        <p:nvSpPr>
          <p:cNvPr id="56" name="CustomShape 9"/>
          <p:cNvSpPr/>
          <p:nvPr/>
        </p:nvSpPr>
        <p:spPr>
          <a:xfrm>
            <a:off x="1731960" y="22585680"/>
            <a:ext cx="68569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  <a:ea typeface="DejaVu Sans"/>
              </a:rPr>
              <a:t>Effect on Drive to Work for Move to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  <a:ea typeface="DejaVu Sans"/>
              </a:rPr>
              <a:t>West Point, PA</a:t>
            </a:r>
            <a:endParaRPr/>
          </a:p>
        </p:txBody>
      </p:sp>
      <p:sp>
        <p:nvSpPr>
          <p:cNvPr id="57" name="CustomShape 10"/>
          <p:cNvSpPr/>
          <p:nvPr/>
        </p:nvSpPr>
        <p:spPr>
          <a:xfrm>
            <a:off x="1731960" y="24330240"/>
            <a:ext cx="68569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Change in Drive Duration per Zip Code</a:t>
            </a:r>
            <a:endParaRPr/>
          </a:p>
        </p:txBody>
      </p:sp>
      <p:sp>
        <p:nvSpPr>
          <p:cNvPr id="58" name="CustomShape 11"/>
          <p:cNvSpPr/>
          <p:nvPr/>
        </p:nvSpPr>
        <p:spPr>
          <a:xfrm>
            <a:off x="1731960" y="31709520"/>
            <a:ext cx="685692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Weighted Change in Drive Duration by Number of Employees</a:t>
            </a:r>
            <a:endParaRPr/>
          </a:p>
        </p:txBody>
      </p:sp>
      <p:pic>
        <p:nvPicPr>
          <p:cNvPr id="59" name="Picture 5" descr=""/>
          <p:cNvPicPr/>
          <p:nvPr/>
        </p:nvPicPr>
        <p:blipFill>
          <a:blip r:embed="rId10"/>
          <a:srcRect l="235724" t="884765" r="658345" b="426432"/>
          <a:stretch>
            <a:fillRect/>
          </a:stretch>
        </p:blipFill>
        <p:spPr>
          <a:xfrm>
            <a:off x="1731960" y="39775320"/>
            <a:ext cx="7314840" cy="3238560"/>
          </a:xfrm>
          <a:prstGeom prst="rect">
            <a:avLst/>
          </a:prstGeom>
          <a:ln>
            <a:noFill/>
          </a:ln>
        </p:spPr>
      </p:pic>
      <p:sp>
        <p:nvSpPr>
          <p:cNvPr id="60" name="CustomShape 12"/>
          <p:cNvSpPr/>
          <p:nvPr/>
        </p:nvSpPr>
        <p:spPr>
          <a:xfrm>
            <a:off x="1679400" y="39157200"/>
            <a:ext cx="68569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Average Change per Organization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