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handoutMasterIdLst>
    <p:handoutMasterId r:id="rId19"/>
  </p:handoutMasterIdLst>
  <p:sldIdLst>
    <p:sldId id="365" r:id="rId2"/>
    <p:sldId id="404" r:id="rId3"/>
    <p:sldId id="388" r:id="rId4"/>
    <p:sldId id="400" r:id="rId5"/>
    <p:sldId id="397" r:id="rId6"/>
    <p:sldId id="398" r:id="rId7"/>
    <p:sldId id="391" r:id="rId8"/>
    <p:sldId id="393" r:id="rId9"/>
    <p:sldId id="392" r:id="rId10"/>
    <p:sldId id="396" r:id="rId11"/>
    <p:sldId id="401" r:id="rId12"/>
    <p:sldId id="402" r:id="rId13"/>
    <p:sldId id="403" r:id="rId14"/>
    <p:sldId id="387" r:id="rId15"/>
    <p:sldId id="385" r:id="rId16"/>
    <p:sldId id="386" r:id="rId17"/>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941" autoAdjust="0"/>
  </p:normalViewPr>
  <p:slideViewPr>
    <p:cSldViewPr snapToGrid="0">
      <p:cViewPr varScale="1">
        <p:scale>
          <a:sx n="63" d="100"/>
          <a:sy n="63" d="100"/>
        </p:scale>
        <p:origin x="2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416405-733A-401B-BF47-DF6D2E4A715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7EA25A-EB97-4283-8973-BA3FEF3157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3A43D8E-262F-43F1-B0CF-97ED6AAA9912}" type="datetimeFigureOut">
              <a:rPr lang="en-US" smtClean="0"/>
              <a:t>2/10/2020</a:t>
            </a:fld>
            <a:endParaRPr lang="en-US"/>
          </a:p>
        </p:txBody>
      </p:sp>
      <p:sp>
        <p:nvSpPr>
          <p:cNvPr id="4" name="Footer Placeholder 3">
            <a:extLst>
              <a:ext uri="{FF2B5EF4-FFF2-40B4-BE49-F238E27FC236}">
                <a16:creationId xmlns:a16="http://schemas.microsoft.com/office/drawing/2014/main" id="{7585ACB5-BA6E-4E26-BCCF-32D68211DD3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78D1E8-85D7-4E0B-9568-7E86738F63B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AC36D805-785C-4E7B-BDBD-F465C4B50FE2}" type="slidenum">
              <a:rPr lang="en-US" smtClean="0"/>
              <a:t>‹#›</a:t>
            </a:fld>
            <a:endParaRPr lang="en-US"/>
          </a:p>
        </p:txBody>
      </p:sp>
    </p:spTree>
    <p:extLst>
      <p:ext uri="{BB962C8B-B14F-4D97-AF65-F5344CB8AC3E}">
        <p14:creationId xmlns:p14="http://schemas.microsoft.com/office/powerpoint/2010/main" val="953482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3B42920-386F-4187-8314-27C56E157030}" type="datetimeFigureOut">
              <a:rPr lang="en-US" smtClean="0"/>
              <a:t>2/10/2020</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C9AD59C-94C8-4AAB-AEDF-FDE77349626C}" type="slidenum">
              <a:rPr lang="en-US" smtClean="0"/>
              <a:t>‹#›</a:t>
            </a:fld>
            <a:endParaRPr lang="en-US"/>
          </a:p>
        </p:txBody>
      </p:sp>
    </p:spTree>
    <p:extLst>
      <p:ext uri="{BB962C8B-B14F-4D97-AF65-F5344CB8AC3E}">
        <p14:creationId xmlns:p14="http://schemas.microsoft.com/office/powerpoint/2010/main" val="2214319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regression, what other kind of ML problem exists?</a:t>
            </a:r>
          </a:p>
        </p:txBody>
      </p:sp>
      <p:sp>
        <p:nvSpPr>
          <p:cNvPr id="4" name="Slide Number Placeholder 3"/>
          <p:cNvSpPr>
            <a:spLocks noGrp="1"/>
          </p:cNvSpPr>
          <p:nvPr>
            <p:ph type="sldNum" sz="quarter" idx="5"/>
          </p:nvPr>
        </p:nvSpPr>
        <p:spPr/>
        <p:txBody>
          <a:bodyPr/>
          <a:lstStyle/>
          <a:p>
            <a:fld id="{4C9AD59C-94C8-4AAB-AEDF-FDE77349626C}" type="slidenum">
              <a:rPr lang="en-US" smtClean="0"/>
              <a:t>4</a:t>
            </a:fld>
            <a:endParaRPr lang="en-US"/>
          </a:p>
        </p:txBody>
      </p:sp>
    </p:spTree>
    <p:extLst>
      <p:ext uri="{BB962C8B-B14F-4D97-AF65-F5344CB8AC3E}">
        <p14:creationId xmlns:p14="http://schemas.microsoft.com/office/powerpoint/2010/main" val="47533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a:p>
            <a:r>
              <a:rPr lang="en-US" dirty="0"/>
              <a:t>How many instances are there in this problem? 2 observations</a:t>
            </a:r>
          </a:p>
        </p:txBody>
      </p:sp>
      <p:sp>
        <p:nvSpPr>
          <p:cNvPr id="4" name="Slide Number Placeholder 3"/>
          <p:cNvSpPr>
            <a:spLocks noGrp="1"/>
          </p:cNvSpPr>
          <p:nvPr>
            <p:ph type="sldNum" sz="quarter" idx="5"/>
          </p:nvPr>
        </p:nvSpPr>
        <p:spPr/>
        <p:txBody>
          <a:bodyPr/>
          <a:lstStyle/>
          <a:p>
            <a:fld id="{4C9AD59C-94C8-4AAB-AEDF-FDE77349626C}" type="slidenum">
              <a:rPr lang="en-US" smtClean="0"/>
              <a:t>5</a:t>
            </a:fld>
            <a:endParaRPr lang="en-US"/>
          </a:p>
        </p:txBody>
      </p:sp>
    </p:spTree>
    <p:extLst>
      <p:ext uri="{BB962C8B-B14F-4D97-AF65-F5344CB8AC3E}">
        <p14:creationId xmlns:p14="http://schemas.microsoft.com/office/powerpoint/2010/main" val="36792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less error?</a:t>
            </a:r>
          </a:p>
          <a:p>
            <a:r>
              <a:rPr lang="en-US" dirty="0"/>
              <a:t>How can we define de error?</a:t>
            </a:r>
          </a:p>
        </p:txBody>
      </p:sp>
      <p:sp>
        <p:nvSpPr>
          <p:cNvPr id="4" name="Slide Number Placeholder 3"/>
          <p:cNvSpPr>
            <a:spLocks noGrp="1"/>
          </p:cNvSpPr>
          <p:nvPr>
            <p:ph type="sldNum" sz="quarter" idx="5"/>
          </p:nvPr>
        </p:nvSpPr>
        <p:spPr/>
        <p:txBody>
          <a:bodyPr/>
          <a:lstStyle/>
          <a:p>
            <a:fld id="{4C9AD59C-94C8-4AAB-AEDF-FDE77349626C}" type="slidenum">
              <a:rPr lang="en-US" smtClean="0"/>
              <a:t>6</a:t>
            </a:fld>
            <a:endParaRPr lang="en-US"/>
          </a:p>
        </p:txBody>
      </p:sp>
    </p:spTree>
    <p:extLst>
      <p:ext uri="{BB962C8B-B14F-4D97-AF65-F5344CB8AC3E}">
        <p14:creationId xmlns:p14="http://schemas.microsoft.com/office/powerpoint/2010/main" val="98843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7</a:t>
            </a:fld>
            <a:endParaRPr lang="en-US"/>
          </a:p>
        </p:txBody>
      </p:sp>
    </p:spTree>
    <p:extLst>
      <p:ext uri="{BB962C8B-B14F-4D97-AF65-F5344CB8AC3E}">
        <p14:creationId xmlns:p14="http://schemas.microsoft.com/office/powerpoint/2010/main" val="389353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8</a:t>
            </a:fld>
            <a:endParaRPr lang="en-US"/>
          </a:p>
        </p:txBody>
      </p:sp>
    </p:spTree>
    <p:extLst>
      <p:ext uri="{BB962C8B-B14F-4D97-AF65-F5344CB8AC3E}">
        <p14:creationId xmlns:p14="http://schemas.microsoft.com/office/powerpoint/2010/main" val="318549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a:t>Function compositions </a:t>
                </a:r>
                <a14:m>
                  <m:oMath xmlns:m="http://schemas.openxmlformats.org/officeDocument/2006/math">
                    <m:r>
                      <a:rPr lang="en-US" b="0" i="1" smtClean="0">
                        <a:latin typeface="Cambria Math" panose="02040503050406030204" pitchFamily="18" charset="0"/>
                      </a:rPr>
                      <m:t>𝜀</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9</a:t>
            </a:fld>
            <a:endParaRPr lang="en-US"/>
          </a:p>
        </p:txBody>
      </p:sp>
    </p:spTree>
    <p:extLst>
      <p:ext uri="{BB962C8B-B14F-4D97-AF65-F5344CB8AC3E}">
        <p14:creationId xmlns:p14="http://schemas.microsoft.com/office/powerpoint/2010/main" val="354404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14:m>
                  <m:oMath xmlns:m="http://schemas.openxmlformats.org/officeDocument/2006/math">
                    <m:r>
                      <a:rPr lang="en-US" b="0" i="1" smtClean="0">
                        <a:latin typeface="Cambria Math" panose="02040503050406030204" pitchFamily="18" charset="0"/>
                      </a:rPr>
                      <m:t>𝑚</m:t>
                    </m:r>
                  </m:oMath>
                </a14:m>
                <a:r>
                  <a:rPr lang="en-US" dirty="0"/>
                  <a:t> of the line in order to</a:t>
                </a:r>
                <a:r>
                  <a:rPr lang="en-US" baseline="0" dirty="0"/>
                  <a:t> visualize the error variation with respect to  this </a:t>
                </a:r>
                <a:r>
                  <a:rPr lang="en-US" baseline="0" dirty="0" err="1"/>
                  <a:t>varaible</a:t>
                </a:r>
                <a:r>
                  <a:rPr lang="en-US" baseline="0" dirty="0"/>
                  <a:t> </a:t>
                </a:r>
                <a14:m>
                  <m:oMath xmlns:m="http://schemas.openxmlformats.org/officeDocument/2006/math">
                    <m:r>
                      <a:rPr lang="en-US" b="0" i="1" baseline="0" smtClean="0">
                        <a:latin typeface="Cambria Math" panose="02040503050406030204" pitchFamily="18" charset="0"/>
                      </a:rPr>
                      <m:t>𝑚</m:t>
                    </m:r>
                  </m:oMath>
                </a14:m>
                <a:r>
                  <a:rPr lang="en-US" dirty="0"/>
                  <a:t>.</a:t>
                </a:r>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10</a:t>
            </a:fld>
            <a:endParaRPr lang="en-US"/>
          </a:p>
        </p:txBody>
      </p:sp>
    </p:spTree>
    <p:extLst>
      <p:ext uri="{BB962C8B-B14F-4D97-AF65-F5344CB8AC3E}">
        <p14:creationId xmlns:p14="http://schemas.microsoft.com/office/powerpoint/2010/main" val="386053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Why matrix form is important? Because it makes notations easier, it helps to abstract up theory, it’s the preferred way to compute since there is compiler speed up for vectorized form, in contrast to (for) loops.</a:t>
                </a:r>
              </a:p>
              <a:p>
                <a:endParaRPr lang="en-US" dirty="0"/>
              </a:p>
              <a:p>
                <a:r>
                  <a:rPr lang="en-US" dirty="0"/>
                  <a:t>Simple cases:</a:t>
                </a:r>
              </a:p>
              <a:p>
                <a:r>
                  <a:rPr lang="en-US" dirty="0"/>
                  <a:t>(0, 5), (5,0)</a:t>
                </a:r>
              </a:p>
              <a:p>
                <a:r>
                  <a:rPr lang="en-US" dirty="0"/>
                  <a:t>(0, a), (b, 0) # what happens to the fit line when a = b, a &lt; b. What is the behavior of the line as with decreasing values of </a:t>
                </a:r>
                <a14:m>
                  <m:oMath xmlns:m="http://schemas.openxmlformats.org/officeDocument/2006/math">
                    <m:r>
                      <a:rPr lang="en-US" b="0" i="1" smtClean="0">
                        <a:latin typeface="Cambria Math" panose="02040503050406030204" pitchFamily="18" charset="0"/>
                      </a:rPr>
                      <m:t>𝑎</m:t>
                    </m:r>
                  </m:oMath>
                </a14:m>
                <a:r>
                  <a:rPr lang="en-US" dirty="0"/>
                  <a:t>.</a:t>
                </a:r>
              </a:p>
              <a:p>
                <a:endParaRPr lang="en-US" dirty="0"/>
              </a:p>
            </p:txBody>
          </p:sp>
        </mc:Choice>
        <mc:Fallback xmlns="">
          <p:sp>
            <p:nvSpPr>
              <p:cNvPr id="3" name="Notes Placeholder 2"/>
              <p:cNvSpPr>
                <a:spLocks noGrp="1"/>
              </p:cNvSpPr>
              <p:nvPr>
                <p:ph type="body" idx="1"/>
              </p:nvPr>
            </p:nvSpPr>
            <p:spPr/>
            <p:txBody>
              <a:bodyPr/>
              <a:lstStyle/>
              <a:p>
                <a:r>
                  <a:rPr lang="en-US" dirty="0"/>
                  <a:t>How many colors do we see in the image? What do you think each color represents?</a:t>
                </a:r>
              </a:p>
              <a:p>
                <a:endParaRPr lang="en-US" dirty="0"/>
              </a:p>
              <a:p>
                <a:r>
                  <a:rPr lang="en-US" dirty="0" err="1"/>
                  <a:t>ToDo</a:t>
                </a:r>
                <a:r>
                  <a:rPr lang="en-US" dirty="0"/>
                  <a:t>: Create an interactive plot (charts.js?) with a slider to change the slope </a:t>
                </a:r>
                <a:r>
                  <a:rPr lang="en-US" b="0" i="0">
                    <a:latin typeface="Cambria Math" panose="02040503050406030204" pitchFamily="18" charset="0"/>
                  </a:rPr>
                  <a:t>𝑚</a:t>
                </a:r>
                <a:r>
                  <a:rPr lang="en-US" dirty="0"/>
                  <a:t> of the line in order to</a:t>
                </a:r>
                <a:r>
                  <a:rPr lang="en-US" baseline="0" dirty="0"/>
                  <a:t> visualize the error variation with respect to  this </a:t>
                </a:r>
                <a:r>
                  <a:rPr lang="en-US" baseline="0" dirty="0" err="1"/>
                  <a:t>varaible</a:t>
                </a:r>
                <a:r>
                  <a:rPr lang="en-US" baseline="0" dirty="0"/>
                  <a:t> </a:t>
                </a:r>
                <a:r>
                  <a:rPr lang="en-US" b="0" i="0" baseline="0">
                    <a:latin typeface="Cambria Math" panose="02040503050406030204" pitchFamily="18" charset="0"/>
                  </a:rPr>
                  <a:t>𝑚</a:t>
                </a:r>
                <a:r>
                  <a:rPr lang="en-US" dirty="0"/>
                  <a:t>.</a:t>
                </a:r>
              </a:p>
            </p:txBody>
          </p:sp>
        </mc:Fallback>
      </mc:AlternateContent>
      <p:sp>
        <p:nvSpPr>
          <p:cNvPr id="4" name="Slide Number Placeholder 3"/>
          <p:cNvSpPr>
            <a:spLocks noGrp="1"/>
          </p:cNvSpPr>
          <p:nvPr>
            <p:ph type="sldNum" sz="quarter" idx="5"/>
          </p:nvPr>
        </p:nvSpPr>
        <p:spPr/>
        <p:txBody>
          <a:bodyPr/>
          <a:lstStyle/>
          <a:p>
            <a:fld id="{4C9AD59C-94C8-4AAB-AEDF-FDE77349626C}" type="slidenum">
              <a:rPr lang="en-US" smtClean="0"/>
              <a:t>12</a:t>
            </a:fld>
            <a:endParaRPr lang="en-US"/>
          </a:p>
        </p:txBody>
      </p:sp>
    </p:spTree>
    <p:extLst>
      <p:ext uri="{BB962C8B-B14F-4D97-AF65-F5344CB8AC3E}">
        <p14:creationId xmlns:p14="http://schemas.microsoft.com/office/powerpoint/2010/main" val="3786078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9194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733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75942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70745-F5EF-4AE3-92EF-0934EDED1862}"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25054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70745-F5EF-4AE3-92EF-0934EDED1862}"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1523464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70745-F5EF-4AE3-92EF-0934EDED1862}"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81877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70745-F5EF-4AE3-92EF-0934EDED1862}"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359924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70745-F5EF-4AE3-92EF-0934EDED1862}"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216292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70745-F5EF-4AE3-92EF-0934EDED1862}"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87727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415812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70745-F5EF-4AE3-92EF-0934EDED1862}"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DF9B6B-D209-4D13-9A87-A998FA0C62CD}" type="slidenum">
              <a:rPr lang="en-US" smtClean="0"/>
              <a:t>‹#›</a:t>
            </a:fld>
            <a:endParaRPr lang="en-US"/>
          </a:p>
        </p:txBody>
      </p:sp>
    </p:spTree>
    <p:extLst>
      <p:ext uri="{BB962C8B-B14F-4D97-AF65-F5344CB8AC3E}">
        <p14:creationId xmlns:p14="http://schemas.microsoft.com/office/powerpoint/2010/main" val="5236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70745-F5EF-4AE3-92EF-0934EDED1862}" type="datetimeFigureOut">
              <a:rPr lang="en-US" smtClean="0"/>
              <a:t>2/10/2020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DF9B6B-D209-4D13-9A87-A998FA0C62CD}" type="slidenum">
              <a:rPr lang="en-US" smtClean="0"/>
              <a:t>‹#›</a:t>
            </a:fld>
            <a:endParaRPr lang="en-US"/>
          </a:p>
        </p:txBody>
      </p:sp>
    </p:spTree>
    <p:extLst>
      <p:ext uri="{BB962C8B-B14F-4D97-AF65-F5344CB8AC3E}">
        <p14:creationId xmlns:p14="http://schemas.microsoft.com/office/powerpoint/2010/main" val="25645091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11.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1.png"/><Relationship Id="rId1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6.png"/><Relationship Id="rId2" Type="http://schemas.openxmlformats.org/officeDocument/2006/relationships/notesSlide" Target="../notesSlides/notesSlide8.xml"/><Relationship Id="rId16"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15" Type="http://schemas.openxmlformats.org/officeDocument/2006/relationships/image" Target="../media/image34.png"/><Relationship Id="rId10" Type="http://schemas.openxmlformats.org/officeDocument/2006/relationships/image" Target="../media/image30.png"/><Relationship Id="rId19" Type="http://schemas.openxmlformats.org/officeDocument/2006/relationships/image" Target="../media/image1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 Id="rId6" Type="http://schemas.openxmlformats.org/officeDocument/2006/relationships/image" Target="../media/image1.emf"/><Relationship Id="rId5" Type="http://schemas.openxmlformats.org/officeDocument/2006/relationships/image" Target="../media/image412.png"/></Relationships>
</file>

<file path=ppt/slides/_rels/slide1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37.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511.png"/><Relationship Id="rId4" Type="http://schemas.openxmlformats.org/officeDocument/2006/relationships/image" Target="../media/image413.png"/></Relationships>
</file>

<file path=ppt/slides/_rels/slide8.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311.png"/><Relationship Id="rId7" Type="http://schemas.openxmlformats.org/officeDocument/2006/relationships/image" Target="../media/image5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9.png"/><Relationship Id="rId5" Type="http://schemas.openxmlformats.org/officeDocument/2006/relationships/image" Target="../media/image79.png"/><Relationship Id="rId4" Type="http://schemas.openxmlformats.org/officeDocument/2006/relationships/image" Target="../media/image611.png"/></Relationships>
</file>

<file path=ppt/slides/_rels/slide9.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5.png"/><Relationship Id="rId3" Type="http://schemas.openxmlformats.org/officeDocument/2006/relationships/image" Target="../media/image311.png"/><Relationship Id="rId7" Type="http://schemas.openxmlformats.org/officeDocument/2006/relationships/image" Target="../media/image611.png"/><Relationship Id="rId12" Type="http://schemas.openxmlformats.org/officeDocument/2006/relationships/image" Target="../media/image511.png"/><Relationship Id="rId17" Type="http://schemas.openxmlformats.org/officeDocument/2006/relationships/image" Target="../media/image10.png"/><Relationship Id="rId2" Type="http://schemas.openxmlformats.org/officeDocument/2006/relationships/notesSlide" Target="../notesSlides/notesSlide6.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11.png"/><Relationship Id="rId11" Type="http://schemas.openxmlformats.org/officeDocument/2006/relationships/image" Target="../media/image413.png"/><Relationship Id="rId5" Type="http://schemas.openxmlformats.org/officeDocument/2006/relationships/image" Target="../media/image12.png"/><Relationship Id="rId15" Type="http://schemas.openxmlformats.org/officeDocument/2006/relationships/image" Target="../media/image15.png"/><Relationship Id="rId10" Type="http://schemas.openxmlformats.org/officeDocument/2006/relationships/image" Target="../media/image131.png"/><Relationship Id="rId4" Type="http://schemas.openxmlformats.org/officeDocument/2006/relationships/image" Target="../media/image11.png"/><Relationship Id="rId9" Type="http://schemas.openxmlformats.org/officeDocument/2006/relationships/image" Target="../media/image13.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55ED88-324D-4A3A-B44C-E94E1D9C4897}"/>
              </a:ext>
            </a:extLst>
          </p:cNvPr>
          <p:cNvSpPr>
            <a:spLocks noGrp="1"/>
          </p:cNvSpPr>
          <p:nvPr>
            <p:ph type="ctrTitle"/>
          </p:nvPr>
        </p:nvSpPr>
        <p:spPr/>
        <p:txBody>
          <a:bodyPr/>
          <a:lstStyle/>
          <a:p>
            <a:r>
              <a:rPr lang="en-US" dirty="0"/>
              <a:t>Linea models</a:t>
            </a:r>
          </a:p>
        </p:txBody>
      </p:sp>
      <p:sp>
        <p:nvSpPr>
          <p:cNvPr id="4" name="Subtitle 3">
            <a:extLst>
              <a:ext uri="{FF2B5EF4-FFF2-40B4-BE49-F238E27FC236}">
                <a16:creationId xmlns:a16="http://schemas.microsoft.com/office/drawing/2014/main" id="{81A4817D-DAF5-4920-B305-068176D91A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1553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1466711" y="323962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1466711" y="460217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3197887" y="304229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AC5340-85BD-43A4-A66F-846668C8E35C}"/>
                  </a:ext>
                </a:extLst>
              </p:cNvPr>
              <p:cNvSpPr txBox="1"/>
              <p:nvPr/>
            </p:nvSpPr>
            <p:spPr>
              <a:xfrm>
                <a:off x="5548463" y="93126"/>
                <a:ext cx="10113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BCAC5340-85BD-43A4-A66F-846668C8E35C}"/>
                  </a:ext>
                </a:extLst>
              </p:cNvPr>
              <p:cNvSpPr txBox="1">
                <a:spLocks noRot="1" noChangeAspect="1" noMove="1" noResize="1" noEditPoints="1" noAdjustHandles="1" noChangeArrowheads="1" noChangeShapeType="1" noTextEdit="1"/>
              </p:cNvSpPr>
              <p:nvPr/>
            </p:nvSpPr>
            <p:spPr>
              <a:xfrm>
                <a:off x="5548463" y="93126"/>
                <a:ext cx="1011348" cy="461665"/>
              </a:xfrm>
              <a:prstGeom prst="rect">
                <a:avLst/>
              </a:prstGeom>
              <a:blipFill>
                <a:blip r:embed="rId3"/>
                <a:stretch>
                  <a:fillRect/>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4101810" y="323572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1640939" y="209380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1062108" y="511495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111093" y="452480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815672" y="250035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3112531" y="315907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981115" y="432343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981115" y="4323432"/>
                <a:ext cx="514821" cy="461665"/>
              </a:xfrm>
              <a:prstGeom prst="rect">
                <a:avLst/>
              </a:prstGeom>
              <a:blipFill>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2941342" y="524766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2941342" y="5247666"/>
                <a:ext cx="513089" cy="461665"/>
              </a:xfrm>
              <a:prstGeom prst="rect">
                <a:avLst/>
              </a:prstGeom>
              <a:blipFill>
                <a:blip r:embed="rId5"/>
                <a:stretch>
                  <a:fillRect b="-1316"/>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4512039" y="391824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4586289" y="368741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4586289" y="3687413"/>
                <a:ext cx="40280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3179821" y="410400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3179821" y="410400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3786446" y="2095998"/>
                <a:ext cx="12614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i="1" smtClean="0">
                          <a:solidFill>
                            <a:srgbClr val="0070C0"/>
                          </a:solidFill>
                          <a:latin typeface="Cambria Math" panose="02040503050406030204" pitchFamily="18" charset="0"/>
                        </a:rPr>
                        <m:t>𝑚𝑥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3786446" y="2095998"/>
                <a:ext cx="1261436" cy="461665"/>
              </a:xfrm>
              <a:prstGeom prst="rect">
                <a:avLst/>
              </a:prstGeom>
              <a:blipFill>
                <a:blip r:embed="rId8"/>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10120219" y="1320767"/>
                <a:ext cx="1490664"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10120219" y="1320767"/>
                <a:ext cx="1490664" cy="613117"/>
              </a:xfrm>
              <a:prstGeom prst="rect">
                <a:avLst/>
              </a:prstGeom>
              <a:blipFill>
                <a:blip r:embed="rId9"/>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312752" y="391379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34D6639-B28A-44C2-B609-DEE1CDD1FB7D}"/>
              </a:ext>
            </a:extLst>
          </p:cNvPr>
          <p:cNvSpPr/>
          <p:nvPr/>
        </p:nvSpPr>
        <p:spPr>
          <a:xfrm>
            <a:off x="5973474" y="2095998"/>
            <a:ext cx="5637409" cy="4154984"/>
          </a:xfrm>
          <a:prstGeom prst="rect">
            <a:avLst/>
          </a:prstGeom>
          <a:solidFill>
            <a:srgbClr val="1E1E1E"/>
          </a:solidFill>
        </p:spPr>
        <p:txBody>
          <a:bodyPr wrap="square">
            <a:spAutoFit/>
          </a:bodyPr>
          <a:lstStyle/>
          <a:p>
            <a:r>
              <a:rPr lang="en-US" sz="2400" dirty="0">
                <a:solidFill>
                  <a:srgbClr val="569CD6"/>
                </a:solidFill>
                <a:latin typeface="Consolas" panose="020B0609020204030204" pitchFamily="49" charset="0"/>
              </a:rPr>
              <a:t>import</a:t>
            </a:r>
            <a:r>
              <a:rPr lang="en-US" sz="2400" dirty="0">
                <a:solidFill>
                  <a:srgbClr val="D4D4D4"/>
                </a:solidFill>
                <a:latin typeface="Consolas" panose="020B0609020204030204" pitchFamily="49" charset="0"/>
              </a:rPr>
              <a:t> matplotlib.pyplot </a:t>
            </a:r>
            <a:r>
              <a:rPr lang="en-US" sz="2400" dirty="0">
                <a:solidFill>
                  <a:srgbClr val="569CD6"/>
                </a:solidFill>
                <a:latin typeface="Consolas" panose="020B0609020204030204" pitchFamily="49" charset="0"/>
              </a:rPr>
              <a:t>as</a:t>
            </a:r>
            <a:r>
              <a:rPr lang="en-US" sz="2400" dirty="0">
                <a:solidFill>
                  <a:srgbClr val="D4D4D4"/>
                </a:solidFill>
                <a:latin typeface="Consolas" panose="020B0609020204030204" pitchFamily="49" charset="0"/>
              </a:rPr>
              <a:t> plt</a:t>
            </a:r>
          </a:p>
          <a:p>
            <a:r>
              <a:rPr lang="en-US" sz="2400" dirty="0">
                <a:solidFill>
                  <a:srgbClr val="D4D4D4"/>
                </a:solidFill>
                <a:latin typeface="Consolas" panose="020B0609020204030204" pitchFamily="49" charset="0"/>
              </a:rPr>
              <a:t>xi = </a:t>
            </a:r>
            <a:r>
              <a:rPr lang="en-US" sz="2400" dirty="0">
                <a:solidFill>
                  <a:srgbClr val="B5CEA8"/>
                </a:solidFill>
                <a:latin typeface="Consolas" panose="020B0609020204030204" pitchFamily="49" charset="0"/>
              </a:rPr>
              <a:t>12</a:t>
            </a:r>
            <a:r>
              <a:rPr lang="en-US" sz="2400" dirty="0">
                <a:solidFill>
                  <a:srgbClr val="D4D4D4"/>
                </a:solidFill>
                <a:latin typeface="Consolas" panose="020B0609020204030204" pitchFamily="49" charset="0"/>
              </a:rPr>
              <a:t> </a:t>
            </a:r>
            <a:r>
              <a:rPr lang="en-US" sz="2400" dirty="0">
                <a:solidFill>
                  <a:srgbClr val="6A9955"/>
                </a:solidFill>
                <a:latin typeface="Consolas" panose="020B0609020204030204" pitchFamily="49" charset="0"/>
              </a:rPr>
              <a:t># data points o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r>
              <a:rPr lang="en-US" sz="2400" dirty="0">
                <a:solidFill>
                  <a:srgbClr val="6A9955"/>
                </a:solidFill>
                <a:latin typeface="Consolas" panose="020B0609020204030204" pitchFamily="49" charset="0"/>
              </a:rPr>
              <a:t> </a:t>
            </a:r>
            <a:r>
              <a:rPr lang="en-US" sz="2400" dirty="0" err="1">
                <a:solidFill>
                  <a:srgbClr val="6A9955"/>
                </a:solidFill>
                <a:latin typeface="Consolas" panose="020B0609020204030204" pitchFamily="49" charset="0"/>
              </a:rPr>
              <a:t>o</a:t>
            </a:r>
            <a:endParaRPr lang="en-US" sz="2400" dirty="0">
              <a:solidFill>
                <a:srgbClr val="D4D4D4"/>
              </a:solidFill>
              <a:latin typeface="Consolas" panose="020B0609020204030204" pitchFamily="49" charset="0"/>
            </a:endParaRPr>
          </a:p>
          <a:p>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4</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m = </a:t>
            </a:r>
            <a:r>
              <a:rPr lang="en-US" sz="2400" dirty="0" err="1">
                <a:solidFill>
                  <a:srgbClr val="D4D4D4"/>
                </a:solidFill>
                <a:latin typeface="Consolas" panose="020B0609020204030204" pitchFamily="49" charset="0"/>
              </a:rPr>
              <a:t>yi</a:t>
            </a:r>
            <a:r>
              <a:rPr lang="en-US" sz="2400" dirty="0">
                <a:solidFill>
                  <a:srgbClr val="D4D4D4"/>
                </a:solidFill>
                <a:latin typeface="Consolas" panose="020B0609020204030204" pitchFamily="49" charset="0"/>
              </a:rPr>
              <a:t>/xi</a:t>
            </a:r>
          </a:p>
          <a:p>
            <a:r>
              <a:rPr lang="en-US" sz="2400" dirty="0" err="1">
                <a:solidFill>
                  <a:srgbClr val="D4D4D4"/>
                </a:solidFill>
                <a:latin typeface="Consolas" panose="020B0609020204030204" pitchFamily="49" charset="0"/>
              </a:rPr>
              <a:t>plt.scatter</a:t>
            </a:r>
            <a:r>
              <a:rPr lang="en-US" sz="2400" dirty="0">
                <a:solidFill>
                  <a:srgbClr val="D4D4D4"/>
                </a:solidFill>
                <a:latin typeface="Consolas" panose="020B0609020204030204" pitchFamily="49" charset="0"/>
              </a:rPr>
              <a:t>(</a:t>
            </a:r>
            <a:r>
              <a:rPr lang="en-US" sz="2400" dirty="0" err="1">
                <a:solidFill>
                  <a:srgbClr val="D4D4D4"/>
                </a:solidFill>
                <a:latin typeface="Consolas" panose="020B0609020204030204" pitchFamily="49" charset="0"/>
              </a:rPr>
              <a:t>xi,yi</a:t>
            </a:r>
            <a:r>
              <a:rPr lang="en-US" sz="2400" dirty="0">
                <a:solidFill>
                  <a:srgbClr val="D4D4D4"/>
                </a:solidFill>
                <a:latin typeface="Consolas" panose="020B0609020204030204" pitchFamily="49" charset="0"/>
              </a:rPr>
              <a:t>)</a:t>
            </a:r>
          </a:p>
          <a:p>
            <a:r>
              <a:rPr lang="en-US" sz="2400" dirty="0">
                <a:solidFill>
                  <a:srgbClr val="6A9955"/>
                </a:solidFill>
                <a:latin typeface="Consolas" panose="020B0609020204030204" pitchFamily="49" charset="0"/>
              </a:rPr>
              <a:t># model</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x = </a:t>
            </a:r>
            <a:r>
              <a:rPr lang="en-US" sz="2400" dirty="0" err="1">
                <a:solidFill>
                  <a:srgbClr val="D4D4D4"/>
                </a:solidFill>
                <a:latin typeface="Consolas" panose="020B0609020204030204" pitchFamily="49" charset="0"/>
              </a:rPr>
              <a:t>np.linspace</a:t>
            </a:r>
            <a:r>
              <a:rPr lang="en-US" sz="2400" dirty="0">
                <a:solidFill>
                  <a:srgbClr val="D4D4D4"/>
                </a:solidFill>
                <a:latin typeface="Consolas" panose="020B0609020204030204" pitchFamily="49" charset="0"/>
              </a:rPr>
              <a:t>(10, 14, num = </a:t>
            </a:r>
            <a:r>
              <a:rPr lang="en-US" sz="2400" dirty="0">
                <a:solidFill>
                  <a:srgbClr val="B5CEA8"/>
                </a:solidFill>
                <a:latin typeface="Consolas" panose="020B0609020204030204" pitchFamily="49" charset="0"/>
              </a:rPr>
              <a:t>5</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y = m * x</a:t>
            </a:r>
          </a:p>
          <a:p>
            <a:r>
              <a:rPr lang="en-US" sz="2400" dirty="0" err="1">
                <a:solidFill>
                  <a:srgbClr val="D4D4D4"/>
                </a:solidFill>
                <a:latin typeface="Consolas" panose="020B0609020204030204" pitchFamily="49" charset="0"/>
              </a:rPr>
              <a:t>plt.plot</a:t>
            </a:r>
            <a:r>
              <a:rPr lang="en-US" sz="2400" dirty="0">
                <a:solidFill>
                  <a:srgbClr val="D4D4D4"/>
                </a:solidFill>
                <a:latin typeface="Consolas" panose="020B0609020204030204" pitchFamily="49" charset="0"/>
              </a:rPr>
              <a:t>(x, y)</a:t>
            </a:r>
          </a:p>
          <a:p>
            <a:r>
              <a:rPr lang="en-US" sz="2400" dirty="0" err="1">
                <a:solidFill>
                  <a:srgbClr val="D4D4D4"/>
                </a:solidFill>
                <a:latin typeface="Consolas" panose="020B0609020204030204" pitchFamily="49" charset="0"/>
              </a:rPr>
              <a:t>plt.axis</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'equal'</a:t>
            </a:r>
            <a:r>
              <a:rPr lang="en-US" sz="2400" dirty="0">
                <a:solidFill>
                  <a:srgbClr val="D4D4D4"/>
                </a:solidFill>
                <a:latin typeface="Consolas" panose="020B0609020204030204" pitchFamily="49" charset="0"/>
              </a:rPr>
              <a:t>)</a:t>
            </a:r>
          </a:p>
          <a:p>
            <a:r>
              <a:rPr lang="en-US" sz="2400" dirty="0" err="1">
                <a:solidFill>
                  <a:srgbClr val="D4D4D4"/>
                </a:solidFill>
                <a:latin typeface="Consolas" panose="020B0609020204030204" pitchFamily="49" charset="0"/>
              </a:rPr>
              <a:t>plt.show</a:t>
            </a:r>
            <a:r>
              <a:rPr lang="en-US" sz="2400" dirty="0">
                <a:solidFill>
                  <a:srgbClr val="D4D4D4"/>
                </a:solidFill>
                <a:latin typeface="Consolas" panose="020B0609020204030204" pitchFamily="49" charset="0"/>
              </a:rPr>
              <a:t>()</a:t>
            </a:r>
          </a:p>
        </p:txBody>
      </p:sp>
      <p:sp>
        <p:nvSpPr>
          <p:cNvPr id="32" name="Rectangle 31">
            <a:extLst>
              <a:ext uri="{FF2B5EF4-FFF2-40B4-BE49-F238E27FC236}">
                <a16:creationId xmlns:a16="http://schemas.microsoft.com/office/drawing/2014/main" id="{B77200A0-61E1-4CEA-812A-61924900C7FD}"/>
              </a:ext>
            </a:extLst>
          </p:cNvPr>
          <p:cNvSpPr/>
          <p:nvPr/>
        </p:nvSpPr>
        <p:spPr>
          <a:xfrm>
            <a:off x="7962097" y="1320768"/>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4B4D4442-6600-4633-B781-3F8E6D5441B9}"/>
                  </a:ext>
                </a:extLst>
              </p:cNvPr>
              <p:cNvSpPr/>
              <p:nvPr/>
            </p:nvSpPr>
            <p:spPr>
              <a:xfrm>
                <a:off x="968214" y="199999"/>
                <a:ext cx="2163028"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i="1" smtClean="0">
                          <a:solidFill>
                            <a:srgbClr val="0070C0"/>
                          </a:solidFill>
                          <a:latin typeface="Cambria Math" panose="02040503050406030204" pitchFamily="18" charset="0"/>
                        </a:rPr>
                        <m:t>𝑚𝑥</m:t>
                      </m:r>
                    </m:oMath>
                  </m:oMathPara>
                </a14:m>
                <a:endParaRPr lang="en-US" sz="4400" dirty="0">
                  <a:solidFill>
                    <a:srgbClr val="0070C0"/>
                  </a:solidFill>
                </a:endParaRPr>
              </a:p>
            </p:txBody>
          </p:sp>
        </mc:Choice>
        <mc:Fallback xmlns="">
          <p:sp>
            <p:nvSpPr>
              <p:cNvPr id="22" name="Rectangle 21">
                <a:extLst>
                  <a:ext uri="{FF2B5EF4-FFF2-40B4-BE49-F238E27FC236}">
                    <a16:creationId xmlns:a16="http://schemas.microsoft.com/office/drawing/2014/main" id="{4B4D4442-6600-4633-B781-3F8E6D5441B9}"/>
                  </a:ext>
                </a:extLst>
              </p:cNvPr>
              <p:cNvSpPr>
                <a:spLocks noRot="1" noChangeAspect="1" noMove="1" noResize="1" noEditPoints="1" noAdjustHandles="1" noChangeArrowheads="1" noChangeShapeType="1" noTextEdit="1"/>
              </p:cNvSpPr>
              <p:nvPr/>
            </p:nvSpPr>
            <p:spPr>
              <a:xfrm>
                <a:off x="968214" y="199999"/>
                <a:ext cx="2163028" cy="76944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75091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D8F7-4131-4745-A3AA-57666E65FA8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30239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AC5340-85BD-43A4-A66F-846668C8E35C}"/>
                  </a:ext>
                </a:extLst>
              </p:cNvPr>
              <p:cNvSpPr txBox="1"/>
              <p:nvPr/>
            </p:nvSpPr>
            <p:spPr>
              <a:xfrm>
                <a:off x="3354429" y="394972"/>
                <a:ext cx="1011348" cy="46166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oMath>
                </a14:m>
                <a:r>
                  <a:rPr lang="en-US" sz="2400" dirty="0"/>
                  <a:t>2</a:t>
                </a:r>
              </a:p>
            </p:txBody>
          </p:sp>
        </mc:Choice>
        <mc:Fallback xmlns="">
          <p:sp>
            <p:nvSpPr>
              <p:cNvPr id="13" name="TextBox 12">
                <a:extLst>
                  <a:ext uri="{FF2B5EF4-FFF2-40B4-BE49-F238E27FC236}">
                    <a16:creationId xmlns:a16="http://schemas.microsoft.com/office/drawing/2014/main" id="{BCAC5340-85BD-43A4-A66F-846668C8E35C}"/>
                  </a:ext>
                </a:extLst>
              </p:cNvPr>
              <p:cNvSpPr txBox="1">
                <a:spLocks noRot="1" noChangeAspect="1" noMove="1" noResize="1" noEditPoints="1" noAdjustHandles="1" noChangeArrowheads="1" noChangeShapeType="1" noTextEdit="1"/>
              </p:cNvSpPr>
              <p:nvPr/>
            </p:nvSpPr>
            <p:spPr>
              <a:xfrm>
                <a:off x="3354429" y="394972"/>
                <a:ext cx="1011348" cy="461665"/>
              </a:xfrm>
              <a:prstGeom prst="rect">
                <a:avLst/>
              </a:prstGeom>
              <a:blipFill>
                <a:blip r:embed="rId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5548464" y="1240259"/>
                <a:ext cx="4037496"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5548464" y="1240259"/>
                <a:ext cx="4037496" cy="461665"/>
              </a:xfrm>
              <a:prstGeom prst="rect">
                <a:avLst/>
              </a:prstGeom>
              <a:blipFill>
                <a:blip r:embed="rId4"/>
                <a:stretch>
                  <a:fillRect b="-10526"/>
                </a:stretch>
              </a:blipFill>
              <a:ln>
                <a:no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971787" y="169853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392956" y="471968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3770424" y="358945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0457" y="2029062"/>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180457" y="5628971"/>
                <a:ext cx="1526700"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solidFill>
                                <a:srgbClr val="0070C0"/>
                              </a:solidFill>
                              <a:latin typeface="Cambria Math" panose="02040503050406030204" pitchFamily="18" charset="0"/>
                            </a:rPr>
                            <m:t>𝑚</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180457" y="5628971"/>
                <a:ext cx="1526700" cy="830997"/>
              </a:xfrm>
              <a:prstGeom prst="rect">
                <a:avLst/>
              </a:prstGeom>
              <a:blipFill>
                <a:blip r:embed="rId5"/>
                <a:stretch>
                  <a:fillRect b="-8759"/>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p:cNvCxnSpPr>
          <p:nvPr/>
        </p:nvCxnSpPr>
        <p:spPr>
          <a:xfrm>
            <a:off x="4547745" y="301610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5548463" y="2523737"/>
                <a:ext cx="3010487"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𝑚</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5548463" y="2523737"/>
                <a:ext cx="3010487" cy="6242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1707157" y="5813636"/>
                <a:ext cx="1765676"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dirty="0" smtClean="0">
                        <a:solidFill>
                          <a:srgbClr val="0070C0"/>
                        </a:solidFill>
                        <a:latin typeface="Cambria Math" panose="02040503050406030204" pitchFamily="18" charset="0"/>
                      </a:rPr>
                      <m:t>𝑚</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1707157" y="5813636"/>
                <a:ext cx="1765676" cy="461665"/>
              </a:xfrm>
              <a:prstGeom prst="rect">
                <a:avLst/>
              </a:prstGeom>
              <a:blipFill>
                <a:blip r:embed="rId7"/>
                <a:stretch>
                  <a:fillRect r="-206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2716318" y="2984217"/>
                <a:ext cx="18287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2716318" y="2984217"/>
                <a:ext cx="1828770" cy="461665"/>
              </a:xfrm>
              <a:prstGeom prst="rect">
                <a:avLst/>
              </a:prstGeom>
              <a:blipFill>
                <a:blip r:embed="rId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3229385" y="1759647"/>
                <a:ext cx="12614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i="1" smtClean="0">
                          <a:solidFill>
                            <a:srgbClr val="0070C0"/>
                          </a:solidFill>
                          <a:latin typeface="Cambria Math" panose="02040503050406030204" pitchFamily="18" charset="0"/>
                        </a:rPr>
                        <m:t>𝑚𝑥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3229385" y="1759647"/>
                <a:ext cx="1261436" cy="461665"/>
              </a:xfrm>
              <a:prstGeom prst="rect">
                <a:avLst/>
              </a:prstGeom>
              <a:blipFill>
                <a:blip r:embed="rId9"/>
                <a:stretch>
                  <a:fillRect b="-10667"/>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832B0C6C-8DB4-4B78-8921-B24F82CDA4AB}"/>
              </a:ext>
            </a:extLst>
          </p:cNvPr>
          <p:cNvSpPr>
            <a:spLocks noChangeAspect="1"/>
          </p:cNvSpPr>
          <p:nvPr/>
        </p:nvSpPr>
        <p:spPr>
          <a:xfrm>
            <a:off x="1685700" y="252121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F51576EE-08D2-4286-B466-C2551F7EF477}"/>
              </a:ext>
            </a:extLst>
          </p:cNvPr>
          <p:cNvCxnSpPr>
            <a:cxnSpLocks/>
          </p:cNvCxnSpPr>
          <p:nvPr/>
        </p:nvCxnSpPr>
        <p:spPr>
          <a:xfrm>
            <a:off x="2497385" y="299327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5D1686CB-AA41-47BD-9D65-B984BE2C0334}"/>
                  </a:ext>
                </a:extLst>
              </p:cNvPr>
              <p:cNvSpPr/>
              <p:nvPr/>
            </p:nvSpPr>
            <p:spPr>
              <a:xfrm>
                <a:off x="1182643" y="2024371"/>
                <a:ext cx="1665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3, 9</m:t>
                          </m:r>
                        </m:e>
                      </m:d>
                    </m:oMath>
                  </m:oMathPara>
                </a14:m>
                <a:endParaRPr lang="en-US" sz="2400" dirty="0"/>
              </a:p>
            </p:txBody>
          </p:sp>
        </mc:Choice>
        <mc:Fallback xmlns="">
          <p:sp>
            <p:nvSpPr>
              <p:cNvPr id="33" name="Rectangle 32">
                <a:extLst>
                  <a:ext uri="{FF2B5EF4-FFF2-40B4-BE49-F238E27FC236}">
                    <a16:creationId xmlns:a16="http://schemas.microsoft.com/office/drawing/2014/main" id="{5D1686CB-AA41-47BD-9D65-B984BE2C0334}"/>
                  </a:ext>
                </a:extLst>
              </p:cNvPr>
              <p:cNvSpPr>
                <a:spLocks noRot="1" noChangeAspect="1" noMove="1" noResize="1" noEditPoints="1" noAdjustHandles="1" noChangeArrowheads="1" noChangeShapeType="1" noTextEdit="1"/>
              </p:cNvSpPr>
              <p:nvPr/>
            </p:nvSpPr>
            <p:spPr>
              <a:xfrm>
                <a:off x="1182643" y="2024371"/>
                <a:ext cx="1665969"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5AB05B7-C8D9-4998-A839-1C71946404DF}"/>
                  </a:ext>
                </a:extLst>
              </p:cNvPr>
              <p:cNvSpPr/>
              <p:nvPr/>
            </p:nvSpPr>
            <p:spPr>
              <a:xfrm>
                <a:off x="6700102" y="1710461"/>
                <a:ext cx="22528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𝑚</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2</m:t>
                                  </m:r>
                                </m:sub>
                              </m:sSub>
                              <m:r>
                                <a:rPr lang="en-US" sz="2400" i="1">
                                  <a:latin typeface="Cambria Math" panose="02040503050406030204" pitchFamily="18" charset="0"/>
                                </a:rPr>
                                <m:t> </m:t>
                              </m:r>
                            </m:e>
                          </m:d>
                        </m:e>
                        <m:sup>
                          <m:r>
                            <a:rPr lang="en-US" sz="2400" i="1">
                              <a:latin typeface="Cambria Math" panose="02040503050406030204" pitchFamily="18" charset="0"/>
                            </a:rPr>
                            <m:t>2</m:t>
                          </m:r>
                        </m:sup>
                      </m:sSup>
                    </m:oMath>
                  </m:oMathPara>
                </a14:m>
                <a:endParaRPr lang="en-US" sz="2400" dirty="0"/>
              </a:p>
            </p:txBody>
          </p:sp>
        </mc:Choice>
        <mc:Fallback xmlns="">
          <p:sp>
            <p:nvSpPr>
              <p:cNvPr id="2" name="Rectangle 1">
                <a:extLst>
                  <a:ext uri="{FF2B5EF4-FFF2-40B4-BE49-F238E27FC236}">
                    <a16:creationId xmlns:a16="http://schemas.microsoft.com/office/drawing/2014/main" id="{35AB05B7-C8D9-4998-A839-1C71946404DF}"/>
                  </a:ext>
                </a:extLst>
              </p:cNvPr>
              <p:cNvSpPr>
                <a:spLocks noRot="1" noChangeAspect="1" noMove="1" noResize="1" noEditPoints="1" noAdjustHandles="1" noChangeArrowheads="1" noChangeShapeType="1" noTextEdit="1"/>
              </p:cNvSpPr>
              <p:nvPr/>
            </p:nvSpPr>
            <p:spPr>
              <a:xfrm>
                <a:off x="6700102" y="1710461"/>
                <a:ext cx="2252861" cy="461665"/>
              </a:xfrm>
              <a:prstGeom prst="rect">
                <a:avLst/>
              </a:prstGeom>
              <a:blipFill>
                <a:blip r:embed="rId12"/>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DC9431E-60C5-449F-B995-2DF5E9AA1252}"/>
                  </a:ext>
                </a:extLst>
              </p:cNvPr>
              <p:cNvSpPr txBox="1"/>
              <p:nvPr/>
            </p:nvSpPr>
            <p:spPr>
              <a:xfrm>
                <a:off x="7705603" y="2456282"/>
                <a:ext cx="2300117" cy="7591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𝑚</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num>
                        <m:den>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2</m:t>
                              </m:r>
                            </m:sup>
                          </m:sSubSup>
                        </m:den>
                      </m:f>
                    </m:oMath>
                  </m:oMathPara>
                </a14:m>
                <a:endParaRPr lang="en-US" sz="2400" dirty="0"/>
              </a:p>
            </p:txBody>
          </p:sp>
        </mc:Choice>
        <mc:Fallback xmlns="">
          <p:sp>
            <p:nvSpPr>
              <p:cNvPr id="4" name="TextBox 3">
                <a:extLst>
                  <a:ext uri="{FF2B5EF4-FFF2-40B4-BE49-F238E27FC236}">
                    <a16:creationId xmlns:a16="http://schemas.microsoft.com/office/drawing/2014/main" id="{2DC9431E-60C5-449F-B995-2DF5E9AA1252}"/>
                  </a:ext>
                </a:extLst>
              </p:cNvPr>
              <p:cNvSpPr txBox="1">
                <a:spLocks noRot="1" noChangeAspect="1" noMove="1" noResize="1" noEditPoints="1" noAdjustHandles="1" noChangeArrowheads="1" noChangeShapeType="1" noTextEdit="1"/>
              </p:cNvSpPr>
              <p:nvPr/>
            </p:nvSpPr>
            <p:spPr>
              <a:xfrm>
                <a:off x="7705603" y="2456282"/>
                <a:ext cx="2300117" cy="75918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47A613DA-D0AD-4F1C-A162-725D9BC38B74}"/>
                  </a:ext>
                </a:extLst>
              </p:cNvPr>
              <p:cNvSpPr/>
              <p:nvPr/>
            </p:nvSpPr>
            <p:spPr>
              <a:xfrm>
                <a:off x="6988310" y="4389234"/>
                <a:ext cx="1495858" cy="7072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𝒙</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𝑥</m:t>
                                    </m:r>
                                  </m:e>
                                  <m:sub>
                                    <m:r>
                                      <m:rPr>
                                        <m:brk m:alnAt="7"/>
                                      </m:rP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5" name="Rectangle 34">
                <a:extLst>
                  <a:ext uri="{FF2B5EF4-FFF2-40B4-BE49-F238E27FC236}">
                    <a16:creationId xmlns:a16="http://schemas.microsoft.com/office/drawing/2014/main" id="{47A613DA-D0AD-4F1C-A162-725D9BC38B74}"/>
                  </a:ext>
                </a:extLst>
              </p:cNvPr>
              <p:cNvSpPr>
                <a:spLocks noRot="1" noChangeAspect="1" noMove="1" noResize="1" noEditPoints="1" noAdjustHandles="1" noChangeArrowheads="1" noChangeShapeType="1" noTextEdit="1"/>
              </p:cNvSpPr>
              <p:nvPr/>
            </p:nvSpPr>
            <p:spPr>
              <a:xfrm>
                <a:off x="6988310" y="4389234"/>
                <a:ext cx="1495858" cy="707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57F7D588-E2E2-4332-B882-934E21E0707A}"/>
                  </a:ext>
                </a:extLst>
              </p:cNvPr>
              <p:cNvSpPr/>
              <p:nvPr/>
            </p:nvSpPr>
            <p:spPr>
              <a:xfrm>
                <a:off x="8875013" y="4404504"/>
                <a:ext cx="1504001" cy="709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latin typeface="Cambria Math" panose="02040503050406030204" pitchFamily="18" charset="0"/>
                        </a:rPr>
                        <m:t>𝒚</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m>
                            <m:mPr>
                              <m:mcs>
                                <m:mc>
                                  <m:mcPr>
                                    <m:count m:val="1"/>
                                    <m:mcJc m:val="center"/>
                                  </m:mcPr>
                                </m:mc>
                              </m:mcs>
                              <m:ctrlPr>
                                <a:rPr lang="en-US" sz="2400" b="0" i="1" dirty="0" smtClean="0">
                                  <a:latin typeface="Cambria Math" panose="02040503050406030204" pitchFamily="18" charset="0"/>
                                </a:rPr>
                              </m:ctrlPr>
                            </m:mPr>
                            <m:mr>
                              <m:e>
                                <m:sSub>
                                  <m:sSubPr>
                                    <m:ctrlPr>
                                      <a:rPr lang="en-US" sz="2400" b="0" i="1" dirty="0" smtClean="0">
                                        <a:latin typeface="Cambria Math" panose="02040503050406030204" pitchFamily="18" charset="0"/>
                                      </a:rPr>
                                    </m:ctrlPr>
                                  </m:sSubPr>
                                  <m:e>
                                    <m:r>
                                      <m:rPr>
                                        <m:brk m:alnAt="7"/>
                                      </m:rP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1</m:t>
                                    </m:r>
                                  </m:sub>
                                </m:sSub>
                              </m:e>
                            </m:mr>
                            <m:m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2</m:t>
                                    </m:r>
                                  </m:sub>
                                </m:sSub>
                              </m:e>
                            </m:mr>
                          </m:m>
                        </m:e>
                      </m:d>
                    </m:oMath>
                  </m:oMathPara>
                </a14:m>
                <a:endParaRPr lang="en-US" sz="2400" dirty="0"/>
              </a:p>
            </p:txBody>
          </p:sp>
        </mc:Choice>
        <mc:Fallback xmlns="">
          <p:sp>
            <p:nvSpPr>
              <p:cNvPr id="36" name="Rectangle 35">
                <a:extLst>
                  <a:ext uri="{FF2B5EF4-FFF2-40B4-BE49-F238E27FC236}">
                    <a16:creationId xmlns:a16="http://schemas.microsoft.com/office/drawing/2014/main" id="{57F7D588-E2E2-4332-B882-934E21E0707A}"/>
                  </a:ext>
                </a:extLst>
              </p:cNvPr>
              <p:cNvSpPr>
                <a:spLocks noRot="1" noChangeAspect="1" noMove="1" noResize="1" noEditPoints="1" noAdjustHandles="1" noChangeArrowheads="1" noChangeShapeType="1" noTextEdit="1"/>
              </p:cNvSpPr>
              <p:nvPr/>
            </p:nvSpPr>
            <p:spPr>
              <a:xfrm>
                <a:off x="8875013" y="4404504"/>
                <a:ext cx="1504001" cy="709810"/>
              </a:xfrm>
              <a:prstGeom prst="rect">
                <a:avLst/>
              </a:prstGeom>
              <a:blipFill>
                <a:blip r:embed="rId15"/>
                <a:stretch>
                  <a:fillRect/>
                </a:stretch>
              </a:blipFill>
            </p:spPr>
            <p:txBody>
              <a:bodyPr/>
              <a:lstStyle/>
              <a:p>
                <a:r>
                  <a:rPr lang="en-US">
                    <a:noFill/>
                  </a:rPr>
                  <a:t> </a:t>
                </a:r>
              </a:p>
            </p:txBody>
          </p:sp>
        </mc:Fallback>
      </mc:AlternateContent>
      <p:pic>
        <p:nvPicPr>
          <p:cNvPr id="14" name="Picture 13" descr="A picture containing room&#10;&#10;Description automatically generated">
            <a:extLst>
              <a:ext uri="{FF2B5EF4-FFF2-40B4-BE49-F238E27FC236}">
                <a16:creationId xmlns:a16="http://schemas.microsoft.com/office/drawing/2014/main" id="{05D35EC1-9E9F-456F-B595-2EE7CC9905B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311333" y="4515083"/>
            <a:ext cx="1536686" cy="888903"/>
          </a:xfrm>
          <a:prstGeom prst="rect">
            <a:avLst/>
          </a:prstGeom>
        </p:spPr>
      </p:pic>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8868266-E1F4-4D43-A235-A1F91AFA155A}"/>
                  </a:ext>
                </a:extLst>
              </p:cNvPr>
              <p:cNvSpPr/>
              <p:nvPr/>
            </p:nvSpPr>
            <p:spPr>
              <a:xfrm>
                <a:off x="6124361" y="5770711"/>
                <a:ext cx="5196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oMath>
                  </m:oMathPara>
                </a14:m>
                <a:endParaRPr lang="en-US" sz="2400" dirty="0"/>
              </a:p>
            </p:txBody>
          </p:sp>
        </mc:Choice>
        <mc:Fallback xmlns="">
          <p:sp>
            <p:nvSpPr>
              <p:cNvPr id="15" name="Rectangle 14">
                <a:extLst>
                  <a:ext uri="{FF2B5EF4-FFF2-40B4-BE49-F238E27FC236}">
                    <a16:creationId xmlns:a16="http://schemas.microsoft.com/office/drawing/2014/main" id="{98868266-E1F4-4D43-A235-A1F91AFA155A}"/>
                  </a:ext>
                </a:extLst>
              </p:cNvPr>
              <p:cNvSpPr>
                <a:spLocks noRot="1" noChangeAspect="1" noMove="1" noResize="1" noEditPoints="1" noAdjustHandles="1" noChangeArrowheads="1" noChangeShapeType="1" noTextEdit="1"/>
              </p:cNvSpPr>
              <p:nvPr/>
            </p:nvSpPr>
            <p:spPr>
              <a:xfrm>
                <a:off x="6124361" y="5770711"/>
                <a:ext cx="519693"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7A2C29-B5CE-47F4-B1F6-4A5208E0BD35}"/>
                  </a:ext>
                </a:extLst>
              </p:cNvPr>
              <p:cNvSpPr/>
              <p:nvPr/>
            </p:nvSpPr>
            <p:spPr>
              <a:xfrm>
                <a:off x="6736703" y="5217122"/>
                <a:ext cx="4276619" cy="137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𝑚</m:t>
                      </m:r>
                      <m:r>
                        <a:rPr lang="en-US" sz="2400" i="1">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e>
                                </m:mr>
                              </m:m>
                            </m:e>
                          </m:d>
                        </m:num>
                        <m:den>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e>
                              </m:d>
                            </m:e>
                            <m:sup>
                              <m:r>
                                <a:rPr lang="en-US" sz="2400" i="1">
                                  <a:latin typeface="Cambria Math" panose="02040503050406030204" pitchFamily="18" charset="0"/>
                                </a:rPr>
                                <m:t>𝑇</m:t>
                              </m:r>
                            </m:sup>
                          </m:sSup>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𝑥</m:t>
                                        </m:r>
                                      </m:e>
                                      <m:sub>
                                        <m:r>
                                          <m:rPr>
                                            <m:brk m:alnAt="7"/>
                                          </m:rP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e>
                                </m:mr>
                              </m:m>
                            </m:e>
                          </m:d>
                        </m:den>
                      </m:f>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𝒚</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𝒙</m:t>
                          </m:r>
                        </m:e>
                        <m:sup>
                          <m:r>
                            <a:rPr lang="en-US" sz="2400" b="0" i="1" smtClean="0">
                              <a:latin typeface="Cambria Math" panose="02040503050406030204" pitchFamily="18" charset="0"/>
                            </a:rPr>
                            <m:t>𝑇</m:t>
                          </m:r>
                        </m:sup>
                      </m:sSup>
                      <m:r>
                        <a:rPr lang="en-US" sz="2400" b="1" i="1" smtClean="0">
                          <a:latin typeface="Cambria Math" panose="02040503050406030204" pitchFamily="18" charset="0"/>
                        </a:rPr>
                        <m:t>𝒙</m:t>
                      </m:r>
                    </m:oMath>
                  </m:oMathPara>
                </a14:m>
                <a:endParaRPr lang="en-US" sz="2400" b="1" dirty="0"/>
              </a:p>
            </p:txBody>
          </p:sp>
        </mc:Choice>
        <mc:Fallback xmlns="">
          <p:sp>
            <p:nvSpPr>
              <p:cNvPr id="16" name="Rectangle 15">
                <a:extLst>
                  <a:ext uri="{FF2B5EF4-FFF2-40B4-BE49-F238E27FC236}">
                    <a16:creationId xmlns:a16="http://schemas.microsoft.com/office/drawing/2014/main" id="{C47A2C29-B5CE-47F4-B1F6-4A5208E0BD35}"/>
                  </a:ext>
                </a:extLst>
              </p:cNvPr>
              <p:cNvSpPr>
                <a:spLocks noRot="1" noChangeAspect="1" noMove="1" noResize="1" noEditPoints="1" noAdjustHandles="1" noChangeArrowheads="1" noChangeShapeType="1" noTextEdit="1"/>
              </p:cNvSpPr>
              <p:nvPr/>
            </p:nvSpPr>
            <p:spPr>
              <a:xfrm>
                <a:off x="6736703" y="5217122"/>
                <a:ext cx="4276619" cy="1377749"/>
              </a:xfrm>
              <a:prstGeom prst="rect">
                <a:avLst/>
              </a:prstGeom>
              <a:blipFill>
                <a:blip r:embed="rId18"/>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AEDAB8DE-4481-4CEA-8293-5565AEDBBB99}"/>
              </a:ext>
            </a:extLst>
          </p:cNvPr>
          <p:cNvSpPr txBox="1"/>
          <p:nvPr/>
        </p:nvSpPr>
        <p:spPr>
          <a:xfrm>
            <a:off x="5191158" y="3910239"/>
            <a:ext cx="5974080" cy="461665"/>
          </a:xfrm>
          <a:prstGeom prst="rect">
            <a:avLst/>
          </a:prstGeom>
          <a:noFill/>
        </p:spPr>
        <p:txBody>
          <a:bodyPr wrap="square" rtlCol="0">
            <a:spAutoFit/>
          </a:bodyPr>
          <a:lstStyle/>
          <a:p>
            <a:r>
              <a:rPr lang="en-US" sz="2400" dirty="0"/>
              <a:t>Matrix form for fast vectorized computations</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7DB1F667-711F-4B14-85EA-F789CE2808CC}"/>
                  </a:ext>
                </a:extLst>
              </p:cNvPr>
              <p:cNvSpPr/>
              <p:nvPr/>
            </p:nvSpPr>
            <p:spPr>
              <a:xfrm>
                <a:off x="968214" y="199999"/>
                <a:ext cx="2163028"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i="1" smtClean="0">
                          <a:solidFill>
                            <a:srgbClr val="0070C0"/>
                          </a:solidFill>
                          <a:latin typeface="Cambria Math" panose="02040503050406030204" pitchFamily="18" charset="0"/>
                        </a:rPr>
                        <m:t>𝑚𝑥</m:t>
                      </m:r>
                    </m:oMath>
                  </m:oMathPara>
                </a14:m>
                <a:endParaRPr lang="en-US" sz="4400" dirty="0">
                  <a:solidFill>
                    <a:srgbClr val="0070C0"/>
                  </a:solidFill>
                </a:endParaRPr>
              </a:p>
            </p:txBody>
          </p:sp>
        </mc:Choice>
        <mc:Fallback xmlns="">
          <p:sp>
            <p:nvSpPr>
              <p:cNvPr id="34" name="Rectangle 33">
                <a:extLst>
                  <a:ext uri="{FF2B5EF4-FFF2-40B4-BE49-F238E27FC236}">
                    <a16:creationId xmlns:a16="http://schemas.microsoft.com/office/drawing/2014/main" id="{7DB1F667-711F-4B14-85EA-F789CE2808CC}"/>
                  </a:ext>
                </a:extLst>
              </p:cNvPr>
              <p:cNvSpPr>
                <a:spLocks noRot="1" noChangeAspect="1" noMove="1" noResize="1" noEditPoints="1" noAdjustHandles="1" noChangeArrowheads="1" noChangeShapeType="1" noTextEdit="1"/>
              </p:cNvSpPr>
              <p:nvPr/>
            </p:nvSpPr>
            <p:spPr>
              <a:xfrm>
                <a:off x="968214" y="199999"/>
                <a:ext cx="2163028" cy="769441"/>
              </a:xfrm>
              <a:prstGeom prst="rect">
                <a:avLst/>
              </a:prstGeom>
              <a:blipFill>
                <a:blip r:embed="rId19"/>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DC1AFF5E-0FDB-4309-A561-A476D6B76BE8}"/>
              </a:ext>
            </a:extLst>
          </p:cNvPr>
          <p:cNvSpPr/>
          <p:nvPr/>
        </p:nvSpPr>
        <p:spPr>
          <a:xfrm>
            <a:off x="10231077" y="6244883"/>
            <a:ext cx="1960923" cy="61311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&gt;_</a:t>
            </a:r>
            <a:r>
              <a:rPr lang="en-US" sz="2400" dirty="0"/>
              <a:t> Code</a:t>
            </a:r>
          </a:p>
        </p:txBody>
      </p:sp>
    </p:spTree>
    <p:extLst>
      <p:ext uri="{BB962C8B-B14F-4D97-AF65-F5344CB8AC3E}">
        <p14:creationId xmlns:p14="http://schemas.microsoft.com/office/powerpoint/2010/main" val="706520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4052-69FC-4A80-8867-AD13DD83043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43836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close up of text on a whiteboard&#10;&#10;Description automatically generated">
            <a:extLst>
              <a:ext uri="{FF2B5EF4-FFF2-40B4-BE49-F238E27FC236}">
                <a16:creationId xmlns:a16="http://schemas.microsoft.com/office/drawing/2014/main" id="{13EC1ECD-87FE-4352-856A-859089F81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137675" y="-1428912"/>
            <a:ext cx="6710342" cy="8947122"/>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3FEAF5-B539-4E9B-9511-7862716996F3}"/>
                  </a:ext>
                </a:extLst>
              </p:cNvPr>
              <p:cNvSpPr txBox="1"/>
              <p:nvPr/>
            </p:nvSpPr>
            <p:spPr>
              <a:xfrm>
                <a:off x="1894797" y="4785530"/>
                <a:ext cx="10113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oMath>
                  </m:oMathPara>
                </a14:m>
                <a:endParaRPr lang="en-US" sz="2400" dirty="0"/>
              </a:p>
            </p:txBody>
          </p:sp>
        </mc:Choice>
        <mc:Fallback xmlns="">
          <p:sp>
            <p:nvSpPr>
              <p:cNvPr id="17" name="TextBox 16">
                <a:extLst>
                  <a:ext uri="{FF2B5EF4-FFF2-40B4-BE49-F238E27FC236}">
                    <a16:creationId xmlns:a16="http://schemas.microsoft.com/office/drawing/2014/main" id="{473FEAF5-B539-4E9B-9511-7862716996F3}"/>
                  </a:ext>
                </a:extLst>
              </p:cNvPr>
              <p:cNvSpPr txBox="1">
                <a:spLocks noRot="1" noChangeAspect="1" noMove="1" noResize="1" noEditPoints="1" noAdjustHandles="1" noChangeArrowheads="1" noChangeShapeType="1" noTextEdit="1"/>
              </p:cNvSpPr>
              <p:nvPr/>
            </p:nvSpPr>
            <p:spPr>
              <a:xfrm>
                <a:off x="1894797" y="4785530"/>
                <a:ext cx="1011348" cy="461665"/>
              </a:xfrm>
              <a:prstGeom prst="rect">
                <a:avLst/>
              </a:prstGeom>
              <a:blipFill>
                <a:blip r:embed="rId5"/>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64073E1D-6F40-4B9B-8127-D0CD09BCB4C5}"/>
              </a:ext>
            </a:extLst>
          </p:cNvPr>
          <p:cNvPicPr>
            <a:picLocks noChangeAspect="1"/>
          </p:cNvPicPr>
          <p:nvPr/>
        </p:nvPicPr>
        <p:blipFill rotWithShape="1">
          <a:blip r:embed="rId6"/>
          <a:srcRect l="38508" t="23602" r="11541" b="12948"/>
          <a:stretch/>
        </p:blipFill>
        <p:spPr>
          <a:xfrm>
            <a:off x="225593" y="5135514"/>
            <a:ext cx="1737603" cy="1521206"/>
          </a:xfrm>
          <a:prstGeom prst="rect">
            <a:avLst/>
          </a:prstGeom>
        </p:spPr>
      </p:pic>
    </p:spTree>
    <p:extLst>
      <p:ext uri="{BB962C8B-B14F-4D97-AF65-F5344CB8AC3E}">
        <p14:creationId xmlns:p14="http://schemas.microsoft.com/office/powerpoint/2010/main" val="281525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BFD4-F6C3-4BC0-9F74-F593E1745637}"/>
              </a:ext>
            </a:extLst>
          </p:cNvPr>
          <p:cNvSpPr>
            <a:spLocks noGrp="1"/>
          </p:cNvSpPr>
          <p:nvPr>
            <p:ph type="title"/>
          </p:nvPr>
        </p:nvSpPr>
        <p:spPr/>
        <p:txBody>
          <a:bodyPr/>
          <a:lstStyle/>
          <a:p>
            <a:r>
              <a:rPr lang="en-US" dirty="0"/>
              <a:t>Your turn</a:t>
            </a:r>
          </a:p>
        </p:txBody>
      </p:sp>
      <p:pic>
        <p:nvPicPr>
          <p:cNvPr id="3" name="Picture 2">
            <a:extLst>
              <a:ext uri="{FF2B5EF4-FFF2-40B4-BE49-F238E27FC236}">
                <a16:creationId xmlns:a16="http://schemas.microsoft.com/office/drawing/2014/main" id="{5114B4C6-434C-440D-B659-BD30D8086AF1}"/>
              </a:ext>
            </a:extLst>
          </p:cNvPr>
          <p:cNvPicPr>
            <a:picLocks noChangeAspect="1"/>
          </p:cNvPicPr>
          <p:nvPr/>
        </p:nvPicPr>
        <p:blipFill>
          <a:blip r:embed="rId2"/>
          <a:stretch>
            <a:fillRect/>
          </a:stretch>
        </p:blipFill>
        <p:spPr>
          <a:xfrm>
            <a:off x="4764875" y="1491296"/>
            <a:ext cx="4322853" cy="29372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C0A4B4-56C5-468C-8830-C70278FA9294}"/>
                  </a:ext>
                </a:extLst>
              </p:cNvPr>
              <p:cNvSpPr txBox="1"/>
              <p:nvPr/>
            </p:nvSpPr>
            <p:spPr>
              <a:xfrm>
                <a:off x="838200" y="1958070"/>
                <a:ext cx="245212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𝐴</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func>
                    </m:oMath>
                  </m:oMathPara>
                </a14:m>
                <a:endParaRPr lang="en-US" sz="2400" dirty="0"/>
              </a:p>
            </p:txBody>
          </p:sp>
        </mc:Choice>
        <mc:Fallback xmlns="">
          <p:sp>
            <p:nvSpPr>
              <p:cNvPr id="4" name="TextBox 3">
                <a:extLst>
                  <a:ext uri="{FF2B5EF4-FFF2-40B4-BE49-F238E27FC236}">
                    <a16:creationId xmlns:a16="http://schemas.microsoft.com/office/drawing/2014/main" id="{8EC0A4B4-56C5-468C-8830-C70278FA9294}"/>
                  </a:ext>
                </a:extLst>
              </p:cNvPr>
              <p:cNvSpPr txBox="1">
                <a:spLocks noRot="1" noChangeAspect="1" noMove="1" noResize="1" noEditPoints="1" noAdjustHandles="1" noChangeArrowheads="1" noChangeShapeType="1" noTextEdit="1"/>
              </p:cNvSpPr>
              <p:nvPr/>
            </p:nvSpPr>
            <p:spPr>
              <a:xfrm>
                <a:off x="838200" y="1958070"/>
                <a:ext cx="2452120" cy="461665"/>
              </a:xfrm>
              <a:prstGeom prst="rect">
                <a:avLst/>
              </a:prstGeom>
              <a:blipFill>
                <a:blip r:embed="rId3"/>
                <a:stretch>
                  <a:fillRect b="-17105"/>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38B64D5C-E4F5-45E6-B8AA-BBB8EDF7EABA}"/>
              </a:ext>
            </a:extLst>
          </p:cNvPr>
          <p:cNvSpPr>
            <a:spLocks noChangeAspect="1"/>
          </p:cNvSpPr>
          <p:nvPr/>
        </p:nvSpPr>
        <p:spPr>
          <a:xfrm>
            <a:off x="3827790" y="211247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390398-AA52-42C8-A180-440147E4400A}"/>
              </a:ext>
            </a:extLst>
          </p:cNvPr>
          <p:cNvSpPr>
            <a:spLocks noChangeAspect="1"/>
          </p:cNvSpPr>
          <p:nvPr/>
        </p:nvSpPr>
        <p:spPr>
          <a:xfrm>
            <a:off x="4899279" y="295993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BE2E8A-7863-42F5-91E9-95160E036E0E}"/>
              </a:ext>
            </a:extLst>
          </p:cNvPr>
          <p:cNvSpPr>
            <a:spLocks noChangeAspect="1"/>
          </p:cNvSpPr>
          <p:nvPr/>
        </p:nvSpPr>
        <p:spPr>
          <a:xfrm>
            <a:off x="5970768" y="211247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A67CCF5-588A-41CF-AAAA-83E5BDBABD02}"/>
              </a:ext>
            </a:extLst>
          </p:cNvPr>
          <p:cNvSpPr>
            <a:spLocks noChangeAspect="1"/>
          </p:cNvSpPr>
          <p:nvPr/>
        </p:nvSpPr>
        <p:spPr>
          <a:xfrm>
            <a:off x="7042258" y="295993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481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8FA8-3744-4A00-BA06-1566B4A2B7ED}"/>
              </a:ext>
            </a:extLst>
          </p:cNvPr>
          <p:cNvSpPr>
            <a:spLocks noGrp="1"/>
          </p:cNvSpPr>
          <p:nvPr>
            <p:ph type="title"/>
          </p:nvPr>
        </p:nvSpPr>
        <p:spPr/>
        <p:txBody>
          <a:bodyPr/>
          <a:lstStyle/>
          <a:p>
            <a:endParaRPr lang="en-US"/>
          </a:p>
        </p:txBody>
      </p:sp>
      <p:pic>
        <p:nvPicPr>
          <p:cNvPr id="3" name="Picture 2" descr="A close up of text on a whiteboard&#10;&#10;Description automatically generated">
            <a:extLst>
              <a:ext uri="{FF2B5EF4-FFF2-40B4-BE49-F238E27FC236}">
                <a16:creationId xmlns:a16="http://schemas.microsoft.com/office/drawing/2014/main" id="{5DF5B091-8550-47C1-822E-D43591DA0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776410" y="833438"/>
            <a:ext cx="5143500" cy="6858000"/>
          </a:xfrm>
          <a:prstGeom prst="rect">
            <a:avLst/>
          </a:prstGeom>
        </p:spPr>
      </p:pic>
    </p:spTree>
    <p:extLst>
      <p:ext uri="{BB962C8B-B14F-4D97-AF65-F5344CB8AC3E}">
        <p14:creationId xmlns:p14="http://schemas.microsoft.com/office/powerpoint/2010/main" val="40791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165E-B816-4818-8D2E-A2257FC9A6CE}"/>
              </a:ext>
            </a:extLst>
          </p:cNvPr>
          <p:cNvSpPr>
            <a:spLocks noGrp="1"/>
          </p:cNvSpPr>
          <p:nvPr>
            <p:ph type="title"/>
          </p:nvPr>
        </p:nvSpPr>
        <p:spPr/>
        <p:txBody>
          <a:bodyPr/>
          <a:lstStyle/>
          <a:p>
            <a:r>
              <a:rPr lang="en-US" dirty="0"/>
              <a:t>Content</a:t>
            </a:r>
          </a:p>
        </p:txBody>
      </p:sp>
      <p:pic>
        <p:nvPicPr>
          <p:cNvPr id="4" name="Picture 3">
            <a:extLst>
              <a:ext uri="{FF2B5EF4-FFF2-40B4-BE49-F238E27FC236}">
                <a16:creationId xmlns:a16="http://schemas.microsoft.com/office/drawing/2014/main" id="{87944B01-1F74-42EE-B860-81897EE8BEA2}"/>
              </a:ext>
            </a:extLst>
          </p:cNvPr>
          <p:cNvPicPr>
            <a:picLocks noChangeAspect="1"/>
          </p:cNvPicPr>
          <p:nvPr/>
        </p:nvPicPr>
        <p:blipFill rotWithShape="1">
          <a:blip r:embed="rId2"/>
          <a:srcRect l="38508" t="23602" r="11541" b="12948"/>
          <a:stretch/>
        </p:blipFill>
        <p:spPr>
          <a:xfrm>
            <a:off x="1079033" y="3272013"/>
            <a:ext cx="2822407" cy="2470911"/>
          </a:xfrm>
          <a:prstGeom prst="rect">
            <a:avLst/>
          </a:prstGeom>
        </p:spPr>
      </p:pic>
      <p:sp>
        <p:nvSpPr>
          <p:cNvPr id="5" name="TextBox 4">
            <a:extLst>
              <a:ext uri="{FF2B5EF4-FFF2-40B4-BE49-F238E27FC236}">
                <a16:creationId xmlns:a16="http://schemas.microsoft.com/office/drawing/2014/main" id="{6189061F-F08E-45DF-A161-B2AE6AC399FC}"/>
              </a:ext>
            </a:extLst>
          </p:cNvPr>
          <p:cNvSpPr txBox="1"/>
          <p:nvPr/>
        </p:nvSpPr>
        <p:spPr>
          <a:xfrm>
            <a:off x="1264920" y="1927352"/>
            <a:ext cx="1996440" cy="369332"/>
          </a:xfrm>
          <a:prstGeom prst="rect">
            <a:avLst/>
          </a:prstGeom>
          <a:noFill/>
        </p:spPr>
        <p:txBody>
          <a:bodyPr wrap="square" rtlCol="0">
            <a:spAutoFit/>
          </a:bodyPr>
          <a:lstStyle/>
          <a:p>
            <a:r>
              <a:rPr lang="en-US" dirty="0"/>
              <a:t>Linear Regression</a:t>
            </a:r>
          </a:p>
        </p:txBody>
      </p:sp>
      <p:sp>
        <p:nvSpPr>
          <p:cNvPr id="6" name="TextBox 5">
            <a:extLst>
              <a:ext uri="{FF2B5EF4-FFF2-40B4-BE49-F238E27FC236}">
                <a16:creationId xmlns:a16="http://schemas.microsoft.com/office/drawing/2014/main" id="{1E90112B-D72A-48F9-A315-D0AD33868F06}"/>
              </a:ext>
            </a:extLst>
          </p:cNvPr>
          <p:cNvSpPr txBox="1"/>
          <p:nvPr/>
        </p:nvSpPr>
        <p:spPr>
          <a:xfrm>
            <a:off x="6248400" y="1835019"/>
            <a:ext cx="1996440" cy="646331"/>
          </a:xfrm>
          <a:prstGeom prst="rect">
            <a:avLst/>
          </a:prstGeom>
          <a:noFill/>
        </p:spPr>
        <p:txBody>
          <a:bodyPr wrap="square" rtlCol="0">
            <a:spAutoFit/>
          </a:bodyPr>
          <a:lstStyle/>
          <a:p>
            <a:r>
              <a:rPr lang="en-US" dirty="0"/>
              <a:t>Non-Linear Regression</a:t>
            </a:r>
          </a:p>
        </p:txBody>
      </p:sp>
      <p:pic>
        <p:nvPicPr>
          <p:cNvPr id="4098" name="Picture 2" descr="Image result for non-linear regression">
            <a:extLst>
              <a:ext uri="{FF2B5EF4-FFF2-40B4-BE49-F238E27FC236}">
                <a16:creationId xmlns:a16="http://schemas.microsoft.com/office/drawing/2014/main" id="{38122B67-8E77-4611-8E00-0F8E80496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280" y="3143960"/>
            <a:ext cx="3939540" cy="2954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07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1CF3B-38DB-4371-B460-DE4FA830735B}"/>
              </a:ext>
            </a:extLst>
          </p:cNvPr>
          <p:cNvSpPr>
            <a:spLocks noGrp="1"/>
          </p:cNvSpPr>
          <p:nvPr>
            <p:ph type="title"/>
          </p:nvPr>
        </p:nvSpPr>
        <p:spPr/>
        <p:txBody>
          <a:bodyPr/>
          <a:lstStyle/>
          <a:p>
            <a:r>
              <a:rPr lang="en-US" dirty="0"/>
              <a:t>Notation</a:t>
            </a: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67800427-0950-4A9A-AF8D-7DDC890C1749}"/>
                  </a:ext>
                </a:extLst>
              </p:cNvPr>
              <p:cNvGraphicFramePr>
                <a:graphicFrameLocks noGrp="1"/>
              </p:cNvGraphicFramePr>
              <p:nvPr>
                <p:extLst>
                  <p:ext uri="{D42A27DB-BD31-4B8C-83A1-F6EECF244321}">
                    <p14:modId xmlns:p14="http://schemas.microsoft.com/office/powerpoint/2010/main" val="938602402"/>
                  </p:ext>
                </p:extLst>
              </p:nvPr>
            </p:nvGraphicFramePr>
            <p:xfrm>
              <a:off x="1524000" y="1248728"/>
              <a:ext cx="9687560" cy="3032760"/>
            </p:xfrm>
            <a:graphic>
              <a:graphicData uri="http://schemas.openxmlformats.org/drawingml/2006/table">
                <a:tbl>
                  <a:tblPr firstRow="1" bandRow="1">
                    <a:tableStyleId>{5C22544A-7EE6-4342-B048-85BDC9FD1C3A}</a:tableStyleId>
                  </a:tblPr>
                  <a:tblGrid>
                    <a:gridCol w="1937512">
                      <a:extLst>
                        <a:ext uri="{9D8B030D-6E8A-4147-A177-3AD203B41FA5}">
                          <a16:colId xmlns:a16="http://schemas.microsoft.com/office/drawing/2014/main" val="1509606408"/>
                        </a:ext>
                      </a:extLst>
                    </a:gridCol>
                    <a:gridCol w="1937512">
                      <a:extLst>
                        <a:ext uri="{9D8B030D-6E8A-4147-A177-3AD203B41FA5}">
                          <a16:colId xmlns:a16="http://schemas.microsoft.com/office/drawing/2014/main" val="4162805688"/>
                        </a:ext>
                      </a:extLst>
                    </a:gridCol>
                    <a:gridCol w="1937512">
                      <a:extLst>
                        <a:ext uri="{9D8B030D-6E8A-4147-A177-3AD203B41FA5}">
                          <a16:colId xmlns:a16="http://schemas.microsoft.com/office/drawing/2014/main" val="1236601276"/>
                        </a:ext>
                      </a:extLst>
                    </a:gridCol>
                    <a:gridCol w="1937512">
                      <a:extLst>
                        <a:ext uri="{9D8B030D-6E8A-4147-A177-3AD203B41FA5}">
                          <a16:colId xmlns:a16="http://schemas.microsoft.com/office/drawing/2014/main" val="3274510915"/>
                        </a:ext>
                      </a:extLst>
                    </a:gridCol>
                    <a:gridCol w="1937512">
                      <a:extLst>
                        <a:ext uri="{9D8B030D-6E8A-4147-A177-3AD203B41FA5}">
                          <a16:colId xmlns:a16="http://schemas.microsoft.com/office/drawing/2014/main" val="2397044987"/>
                        </a:ext>
                      </a:extLst>
                    </a:gridCol>
                  </a:tblGrid>
                  <a:tr h="370840">
                    <a:tc>
                      <a:txBody>
                        <a:bodyPr/>
                        <a:lstStyle/>
                        <a:p>
                          <a:endParaRPr lang="en-US" dirty="0"/>
                        </a:p>
                      </a:txBody>
                      <a:tcPr/>
                    </a:tc>
                    <a:tc>
                      <a:txBody>
                        <a:bodyPr/>
                        <a:lstStyle/>
                        <a:p>
                          <a:r>
                            <a:rPr lang="en-US" dirty="0" err="1"/>
                            <a:t>Aurelien</a:t>
                          </a:r>
                          <a:endParaRPr lang="en-US" dirty="0"/>
                        </a:p>
                      </a:txBody>
                      <a:tcPr/>
                    </a:tc>
                    <a:tc>
                      <a:txBody>
                        <a:bodyPr/>
                        <a:lstStyle/>
                        <a:p>
                          <a:r>
                            <a:rPr lang="en-US" dirty="0"/>
                            <a:t>Bishop</a:t>
                          </a:r>
                        </a:p>
                      </a:txBody>
                      <a:tcPr/>
                    </a:tc>
                    <a:tc>
                      <a:txBody>
                        <a:bodyPr/>
                        <a:lstStyle/>
                        <a:p>
                          <a:r>
                            <a:rPr lang="en-US" dirty="0" err="1"/>
                            <a:t>Graugen</a:t>
                          </a:r>
                          <a:endParaRPr lang="en-US" dirty="0"/>
                        </a:p>
                      </a:txBody>
                      <a:tcPr/>
                    </a:tc>
                    <a:tc>
                      <a:txBody>
                        <a:bodyPr/>
                        <a:lstStyle/>
                        <a:p>
                          <a:endParaRPr lang="en-US"/>
                        </a:p>
                      </a:txBody>
                      <a:tcPr/>
                    </a:tc>
                    <a:extLst>
                      <a:ext uri="{0D108BD9-81ED-4DB2-BD59-A6C34878D82A}">
                        <a16:rowId xmlns:a16="http://schemas.microsoft.com/office/drawing/2014/main" val="2647701686"/>
                      </a:ext>
                    </a:extLst>
                  </a:tr>
                  <a:tr h="370840">
                    <a:tc>
                      <a:txBody>
                        <a:bodyPr/>
                        <a:lstStyle/>
                        <a:p>
                          <a:r>
                            <a:rPr lang="en-US" dirty="0"/>
                            <a:t>Number of samples/instances</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𝑁</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a:txBody>
                      <a:tcPr/>
                    </a:tc>
                    <a:tc>
                      <a:txBody>
                        <a:bodyPr/>
                        <a:lstStyle/>
                        <a:p>
                          <a:endParaRPr lang="en-US"/>
                        </a:p>
                      </a:txBody>
                      <a:tcPr/>
                    </a:tc>
                    <a:extLst>
                      <a:ext uri="{0D108BD9-81ED-4DB2-BD59-A6C34878D82A}">
                        <a16:rowId xmlns:a16="http://schemas.microsoft.com/office/drawing/2014/main" val="1259448237"/>
                      </a:ext>
                    </a:extLst>
                  </a:tr>
                  <a:tr h="370840">
                    <a:tc>
                      <a:txBody>
                        <a:bodyPr/>
                        <a:lstStyle/>
                        <a:p>
                          <a:r>
                            <a:rPr lang="en-US" dirty="0"/>
                            <a:t>Number of features</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oMath>
                            </m:oMathPara>
                          </a14:m>
                          <a:endParaRPr lang="en-US" dirty="0"/>
                        </a:p>
                      </a:txBody>
                      <a:tcPr/>
                    </a:tc>
                    <a:tc>
                      <a:txBody>
                        <a:bodyPr/>
                        <a:lstStyle/>
                        <a:p>
                          <a:endParaRPr lang="en-US"/>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a:txBody>
                      <a:tcPr/>
                    </a:tc>
                    <a:tc>
                      <a:txBody>
                        <a:bodyPr/>
                        <a:lstStyle/>
                        <a:p>
                          <a:endParaRPr lang="en-US"/>
                        </a:p>
                      </a:txBody>
                      <a:tcPr/>
                    </a:tc>
                    <a:extLst>
                      <a:ext uri="{0D108BD9-81ED-4DB2-BD59-A6C34878D82A}">
                        <a16:rowId xmlns:a16="http://schemas.microsoft.com/office/drawing/2014/main" val="2917729381"/>
                      </a:ext>
                    </a:extLst>
                  </a:tr>
                  <a:tr h="370840">
                    <a:tc>
                      <a:txBody>
                        <a:bodyPr/>
                        <a:lstStyle/>
                        <a:p>
                          <a:r>
                            <a:rPr lang="en-US" dirty="0"/>
                            <a:t>Polynomial</a:t>
                          </a:r>
                        </a:p>
                      </a:txBody>
                      <a:tcPr/>
                    </a:tc>
                    <a:tc>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153502275"/>
                      </a:ext>
                    </a:extLst>
                  </a:tr>
                  <a:tr h="370840">
                    <a:tc>
                      <a:txBody>
                        <a:bodyPr/>
                        <a:lstStyle/>
                        <a:p>
                          <a:r>
                            <a:rPr lang="en-US" dirty="0"/>
                            <a:t>Vector of features (excluding label)</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oMath>
                            </m:oMathPara>
                          </a14:m>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7129268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89925280"/>
                      </a:ext>
                    </a:extLst>
                  </a:tr>
                </a:tbl>
              </a:graphicData>
            </a:graphic>
          </p:graphicFrame>
        </mc:Choice>
        <mc:Fallback xmlns="">
          <p:graphicFrame>
            <p:nvGraphicFramePr>
              <p:cNvPr id="3" name="Table 3">
                <a:extLst>
                  <a:ext uri="{FF2B5EF4-FFF2-40B4-BE49-F238E27FC236}">
                    <a16:creationId xmlns:a16="http://schemas.microsoft.com/office/drawing/2014/main" id="{67800427-0950-4A9A-AF8D-7DDC890C1749}"/>
                  </a:ext>
                </a:extLst>
              </p:cNvPr>
              <p:cNvGraphicFramePr>
                <a:graphicFrameLocks noGrp="1"/>
              </p:cNvGraphicFramePr>
              <p:nvPr>
                <p:extLst>
                  <p:ext uri="{D42A27DB-BD31-4B8C-83A1-F6EECF244321}">
                    <p14:modId xmlns:p14="http://schemas.microsoft.com/office/powerpoint/2010/main" val="938602402"/>
                  </p:ext>
                </p:extLst>
              </p:nvPr>
            </p:nvGraphicFramePr>
            <p:xfrm>
              <a:off x="1524000" y="1248728"/>
              <a:ext cx="9687560" cy="3032760"/>
            </p:xfrm>
            <a:graphic>
              <a:graphicData uri="http://schemas.openxmlformats.org/drawingml/2006/table">
                <a:tbl>
                  <a:tblPr firstRow="1" bandRow="1">
                    <a:tableStyleId>{5C22544A-7EE6-4342-B048-85BDC9FD1C3A}</a:tableStyleId>
                  </a:tblPr>
                  <a:tblGrid>
                    <a:gridCol w="1937512">
                      <a:extLst>
                        <a:ext uri="{9D8B030D-6E8A-4147-A177-3AD203B41FA5}">
                          <a16:colId xmlns:a16="http://schemas.microsoft.com/office/drawing/2014/main" val="1509606408"/>
                        </a:ext>
                      </a:extLst>
                    </a:gridCol>
                    <a:gridCol w="1937512">
                      <a:extLst>
                        <a:ext uri="{9D8B030D-6E8A-4147-A177-3AD203B41FA5}">
                          <a16:colId xmlns:a16="http://schemas.microsoft.com/office/drawing/2014/main" val="4162805688"/>
                        </a:ext>
                      </a:extLst>
                    </a:gridCol>
                    <a:gridCol w="1937512">
                      <a:extLst>
                        <a:ext uri="{9D8B030D-6E8A-4147-A177-3AD203B41FA5}">
                          <a16:colId xmlns:a16="http://schemas.microsoft.com/office/drawing/2014/main" val="1236601276"/>
                        </a:ext>
                      </a:extLst>
                    </a:gridCol>
                    <a:gridCol w="1937512">
                      <a:extLst>
                        <a:ext uri="{9D8B030D-6E8A-4147-A177-3AD203B41FA5}">
                          <a16:colId xmlns:a16="http://schemas.microsoft.com/office/drawing/2014/main" val="3274510915"/>
                        </a:ext>
                      </a:extLst>
                    </a:gridCol>
                    <a:gridCol w="1937512">
                      <a:extLst>
                        <a:ext uri="{9D8B030D-6E8A-4147-A177-3AD203B41FA5}">
                          <a16:colId xmlns:a16="http://schemas.microsoft.com/office/drawing/2014/main" val="2397044987"/>
                        </a:ext>
                      </a:extLst>
                    </a:gridCol>
                  </a:tblGrid>
                  <a:tr h="370840">
                    <a:tc>
                      <a:txBody>
                        <a:bodyPr/>
                        <a:lstStyle/>
                        <a:p>
                          <a:endParaRPr lang="en-US" dirty="0"/>
                        </a:p>
                      </a:txBody>
                      <a:tcPr/>
                    </a:tc>
                    <a:tc>
                      <a:txBody>
                        <a:bodyPr/>
                        <a:lstStyle/>
                        <a:p>
                          <a:r>
                            <a:rPr lang="en-US" dirty="0" err="1"/>
                            <a:t>Aurelien</a:t>
                          </a:r>
                          <a:endParaRPr lang="en-US" dirty="0"/>
                        </a:p>
                      </a:txBody>
                      <a:tcPr/>
                    </a:tc>
                    <a:tc>
                      <a:txBody>
                        <a:bodyPr/>
                        <a:lstStyle/>
                        <a:p>
                          <a:r>
                            <a:rPr lang="en-US" dirty="0"/>
                            <a:t>Bishop</a:t>
                          </a:r>
                        </a:p>
                      </a:txBody>
                      <a:tcPr/>
                    </a:tc>
                    <a:tc>
                      <a:txBody>
                        <a:bodyPr/>
                        <a:lstStyle/>
                        <a:p>
                          <a:r>
                            <a:rPr lang="en-US" dirty="0" err="1"/>
                            <a:t>Graugen</a:t>
                          </a:r>
                          <a:endParaRPr lang="en-US" dirty="0"/>
                        </a:p>
                      </a:txBody>
                      <a:tcPr/>
                    </a:tc>
                    <a:tc>
                      <a:txBody>
                        <a:bodyPr/>
                        <a:lstStyle/>
                        <a:p>
                          <a:endParaRPr lang="en-US"/>
                        </a:p>
                      </a:txBody>
                      <a:tcPr/>
                    </a:tc>
                    <a:extLst>
                      <a:ext uri="{0D108BD9-81ED-4DB2-BD59-A6C34878D82A}">
                        <a16:rowId xmlns:a16="http://schemas.microsoft.com/office/drawing/2014/main" val="2647701686"/>
                      </a:ext>
                    </a:extLst>
                  </a:tr>
                  <a:tr h="640080">
                    <a:tc>
                      <a:txBody>
                        <a:bodyPr/>
                        <a:lstStyle/>
                        <a:p>
                          <a:r>
                            <a:rPr lang="en-US" dirty="0"/>
                            <a:t>Number of samples/instances</a:t>
                          </a:r>
                        </a:p>
                      </a:txBody>
                      <a:tcPr/>
                    </a:tc>
                    <a:tc>
                      <a:txBody>
                        <a:bodyPr/>
                        <a:lstStyle/>
                        <a:p>
                          <a:endParaRPr lang="en-US"/>
                        </a:p>
                      </a:txBody>
                      <a:tcPr>
                        <a:blipFill>
                          <a:blip r:embed="rId2"/>
                          <a:stretch>
                            <a:fillRect l="-100629" t="-62857" r="-301258" b="-319048"/>
                          </a:stretch>
                        </a:blipFill>
                      </a:tcPr>
                    </a:tc>
                    <a:tc>
                      <a:txBody>
                        <a:bodyPr/>
                        <a:lstStyle/>
                        <a:p>
                          <a:endParaRPr lang="en-US"/>
                        </a:p>
                      </a:txBody>
                      <a:tcPr>
                        <a:blipFill>
                          <a:blip r:embed="rId2"/>
                          <a:stretch>
                            <a:fillRect l="-200629" t="-62857" r="-201258" b="-319048"/>
                          </a:stretch>
                        </a:blipFill>
                      </a:tcPr>
                    </a:tc>
                    <a:tc>
                      <a:txBody>
                        <a:bodyPr/>
                        <a:lstStyle/>
                        <a:p>
                          <a:endParaRPr lang="en-US"/>
                        </a:p>
                      </a:txBody>
                      <a:tcPr>
                        <a:blipFill>
                          <a:blip r:embed="rId2"/>
                          <a:stretch>
                            <a:fillRect l="-300629" t="-62857" r="-101258" b="-319048"/>
                          </a:stretch>
                        </a:blipFill>
                      </a:tcPr>
                    </a:tc>
                    <a:tc>
                      <a:txBody>
                        <a:bodyPr/>
                        <a:lstStyle/>
                        <a:p>
                          <a:endParaRPr lang="en-US"/>
                        </a:p>
                      </a:txBody>
                      <a:tcPr/>
                    </a:tc>
                    <a:extLst>
                      <a:ext uri="{0D108BD9-81ED-4DB2-BD59-A6C34878D82A}">
                        <a16:rowId xmlns:a16="http://schemas.microsoft.com/office/drawing/2014/main" val="1259448237"/>
                      </a:ext>
                    </a:extLst>
                  </a:tr>
                  <a:tr h="640080">
                    <a:tc>
                      <a:txBody>
                        <a:bodyPr/>
                        <a:lstStyle/>
                        <a:p>
                          <a:r>
                            <a:rPr lang="en-US" dirty="0"/>
                            <a:t>Number of features</a:t>
                          </a:r>
                        </a:p>
                      </a:txBody>
                      <a:tcPr/>
                    </a:tc>
                    <a:tc>
                      <a:txBody>
                        <a:bodyPr/>
                        <a:lstStyle/>
                        <a:p>
                          <a:endParaRPr lang="en-US"/>
                        </a:p>
                      </a:txBody>
                      <a:tcPr>
                        <a:blipFill>
                          <a:blip r:embed="rId2"/>
                          <a:stretch>
                            <a:fillRect l="-100629" t="-161321" r="-301258" b="-216038"/>
                          </a:stretch>
                        </a:blipFill>
                      </a:tcPr>
                    </a:tc>
                    <a:tc>
                      <a:txBody>
                        <a:bodyPr/>
                        <a:lstStyle/>
                        <a:p>
                          <a:endParaRPr lang="en-US"/>
                        </a:p>
                      </a:txBody>
                      <a:tcPr/>
                    </a:tc>
                    <a:tc>
                      <a:txBody>
                        <a:bodyPr/>
                        <a:lstStyle/>
                        <a:p>
                          <a:endParaRPr lang="en-US"/>
                        </a:p>
                      </a:txBody>
                      <a:tcPr>
                        <a:blipFill>
                          <a:blip r:embed="rId2"/>
                          <a:stretch>
                            <a:fillRect l="-300629" t="-161321" r="-101258" b="-216038"/>
                          </a:stretch>
                        </a:blipFill>
                      </a:tcPr>
                    </a:tc>
                    <a:tc>
                      <a:txBody>
                        <a:bodyPr/>
                        <a:lstStyle/>
                        <a:p>
                          <a:endParaRPr lang="en-US"/>
                        </a:p>
                      </a:txBody>
                      <a:tcPr/>
                    </a:tc>
                    <a:extLst>
                      <a:ext uri="{0D108BD9-81ED-4DB2-BD59-A6C34878D82A}">
                        <a16:rowId xmlns:a16="http://schemas.microsoft.com/office/drawing/2014/main" val="2917729381"/>
                      </a:ext>
                    </a:extLst>
                  </a:tr>
                  <a:tr h="370840">
                    <a:tc>
                      <a:txBody>
                        <a:bodyPr/>
                        <a:lstStyle/>
                        <a:p>
                          <a:r>
                            <a:rPr lang="en-US" dirty="0"/>
                            <a:t>Polynomial</a:t>
                          </a:r>
                        </a:p>
                      </a:txBody>
                      <a:tcPr/>
                    </a:tc>
                    <a:tc>
                      <a:txBody>
                        <a:bodyPr/>
                        <a:lstStyle/>
                        <a:p>
                          <a:endParaRPr lang="en-US" dirty="0"/>
                        </a:p>
                      </a:txBody>
                      <a:tcPr/>
                    </a:tc>
                    <a:tc>
                      <a:txBody>
                        <a:bodyPr/>
                        <a:lstStyle/>
                        <a:p>
                          <a:endParaRPr lang="en-US"/>
                        </a:p>
                      </a:txBody>
                      <a:tcPr>
                        <a:blipFill>
                          <a:blip r:embed="rId2"/>
                          <a:stretch>
                            <a:fillRect l="-200629" t="-454098" r="-201258" b="-275410"/>
                          </a:stretch>
                        </a:blipFill>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153502275"/>
                      </a:ext>
                    </a:extLst>
                  </a:tr>
                  <a:tr h="640080">
                    <a:tc>
                      <a:txBody>
                        <a:bodyPr/>
                        <a:lstStyle/>
                        <a:p>
                          <a:r>
                            <a:rPr lang="en-US" dirty="0"/>
                            <a:t>Vector of features (excluding label)</a:t>
                          </a:r>
                        </a:p>
                      </a:txBody>
                      <a:tcPr/>
                    </a:tc>
                    <a:tc>
                      <a:txBody>
                        <a:bodyPr/>
                        <a:lstStyle/>
                        <a:p>
                          <a:endParaRPr lang="en-US"/>
                        </a:p>
                      </a:txBody>
                      <a:tcPr>
                        <a:blipFill>
                          <a:blip r:embed="rId2"/>
                          <a:stretch>
                            <a:fillRect l="-100629" t="-321905" r="-301258" b="-60000"/>
                          </a:stretch>
                        </a:blipFill>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7129268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89925280"/>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57D7F1-7386-4223-B4EF-B07114D93178}"/>
                  </a:ext>
                </a:extLst>
              </p:cNvPr>
              <p:cNvSpPr txBox="1"/>
              <p:nvPr/>
            </p:nvSpPr>
            <p:spPr>
              <a:xfrm>
                <a:off x="2164080" y="5167312"/>
                <a:ext cx="5288280" cy="122289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𝑚</m:t>
                    </m:r>
                  </m:oMath>
                </a14:m>
                <a:r>
                  <a:rPr lang="en-US" dirty="0"/>
                  <a:t> rows, </a:t>
                </a:r>
                <a14:m>
                  <m:oMath xmlns:m="http://schemas.openxmlformats.org/officeDocument/2006/math">
                    <m:r>
                      <a:rPr lang="en-US" b="0" i="1" smtClean="0">
                        <a:latin typeface="Cambria Math" panose="02040503050406030204" pitchFamily="18" charset="0"/>
                      </a:rPr>
                      <m:t>𝑛</m:t>
                    </m:r>
                  </m:oMath>
                </a14:m>
                <a:r>
                  <a:rPr lang="en-US" dirty="0"/>
                  <a:t> columns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𝑡𝑟𝑎𝑖𝑛𝑖𝑛𝑔</m:t>
                        </m:r>
                      </m:sub>
                    </m:sSub>
                    <m:r>
                      <a:rPr lang="en-US" b="0" i="1" smtClean="0">
                        <a:latin typeface="Cambria Math" panose="02040503050406030204" pitchFamily="18" charset="0"/>
                      </a:rPr>
                      <m:t>=</m:t>
                    </m:r>
                  </m:oMath>
                </a14:m>
                <a:r>
                  <a:rPr lang="en-US" dirty="0"/>
                  <a:t> number of samples of training set</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𝑣</m:t>
                        </m:r>
                      </m:sub>
                    </m:sSub>
                    <m:r>
                      <a:rPr lang="en-US" i="1">
                        <a:latin typeface="Cambria Math" panose="02040503050406030204" pitchFamily="18" charset="0"/>
                      </a:rPr>
                      <m:t>=</m:t>
                    </m:r>
                  </m:oMath>
                </a14:m>
                <a:r>
                  <a:rPr lang="en-US" dirty="0"/>
                  <a:t> number of samples of validation set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𝑇𝑒𝑠𝑡</m:t>
                        </m:r>
                      </m:sub>
                    </m:sSub>
                    <m:r>
                      <a:rPr lang="en-US" b="0" i="1" smtClean="0">
                        <a:latin typeface="Cambria Math" panose="02040503050406030204" pitchFamily="18" charset="0"/>
                      </a:rPr>
                      <m:t>=</m:t>
                    </m:r>
                  </m:oMath>
                </a14:m>
                <a:r>
                  <a:rPr lang="en-US" dirty="0"/>
                  <a:t> number of samples of Test set</a:t>
                </a:r>
              </a:p>
            </p:txBody>
          </p:sp>
        </mc:Choice>
        <mc:Fallback xmlns="">
          <p:sp>
            <p:nvSpPr>
              <p:cNvPr id="5" name="TextBox 4">
                <a:extLst>
                  <a:ext uri="{FF2B5EF4-FFF2-40B4-BE49-F238E27FC236}">
                    <a16:creationId xmlns:a16="http://schemas.microsoft.com/office/drawing/2014/main" id="{EE57D7F1-7386-4223-B4EF-B07114D93178}"/>
                  </a:ext>
                </a:extLst>
              </p:cNvPr>
              <p:cNvSpPr txBox="1">
                <a:spLocks noRot="1" noChangeAspect="1" noMove="1" noResize="1" noEditPoints="1" noAdjustHandles="1" noChangeArrowheads="1" noChangeShapeType="1" noTextEdit="1"/>
              </p:cNvSpPr>
              <p:nvPr/>
            </p:nvSpPr>
            <p:spPr>
              <a:xfrm>
                <a:off x="2164080" y="5167312"/>
                <a:ext cx="5288280" cy="1222899"/>
              </a:xfrm>
              <a:prstGeom prst="rect">
                <a:avLst/>
              </a:prstGeom>
              <a:blipFill>
                <a:blip r:embed="rId3"/>
                <a:stretch>
                  <a:fillRect t="-3000" b="-7500"/>
                </a:stretch>
              </a:blipFill>
            </p:spPr>
            <p:txBody>
              <a:bodyPr/>
              <a:lstStyle/>
              <a:p>
                <a:r>
                  <a:rPr lang="en-US">
                    <a:noFill/>
                  </a:rPr>
                  <a:t> </a:t>
                </a:r>
              </a:p>
            </p:txBody>
          </p:sp>
        </mc:Fallback>
      </mc:AlternateContent>
    </p:spTree>
    <p:extLst>
      <p:ext uri="{BB962C8B-B14F-4D97-AF65-F5344CB8AC3E}">
        <p14:creationId xmlns:p14="http://schemas.microsoft.com/office/powerpoint/2010/main" val="73811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51C-4D77-40D1-897E-0E6F392F8AA9}"/>
              </a:ext>
            </a:extLst>
          </p:cNvPr>
          <p:cNvSpPr>
            <a:spLocks noGrp="1"/>
          </p:cNvSpPr>
          <p:nvPr>
            <p:ph type="title"/>
          </p:nvPr>
        </p:nvSpPr>
        <p:spPr/>
        <p:txBody>
          <a:bodyPr/>
          <a:lstStyle/>
          <a:p>
            <a:r>
              <a:rPr lang="en-US" dirty="0"/>
              <a:t>Linear regression</a:t>
            </a:r>
          </a:p>
        </p:txBody>
      </p:sp>
      <p:sp>
        <p:nvSpPr>
          <p:cNvPr id="6" name="Line 87">
            <a:extLst>
              <a:ext uri="{FF2B5EF4-FFF2-40B4-BE49-F238E27FC236}">
                <a16:creationId xmlns:a16="http://schemas.microsoft.com/office/drawing/2014/main" id="{9C1B0EE8-E3D8-4BE9-A23B-C360D724C8A9}"/>
              </a:ext>
            </a:extLst>
          </p:cNvPr>
          <p:cNvSpPr>
            <a:spLocks noChangeShapeType="1"/>
          </p:cNvSpPr>
          <p:nvPr/>
        </p:nvSpPr>
        <p:spPr bwMode="auto">
          <a:xfrm flipV="1">
            <a:off x="2255555" y="2043191"/>
            <a:ext cx="8759438" cy="32439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88">
            <a:extLst>
              <a:ext uri="{FF2B5EF4-FFF2-40B4-BE49-F238E27FC236}">
                <a16:creationId xmlns:a16="http://schemas.microsoft.com/office/drawing/2014/main" id="{406E41E5-3FB7-4B48-842E-3CF149CDFF63}"/>
              </a:ext>
            </a:extLst>
          </p:cNvPr>
          <p:cNvSpPr>
            <a:spLocks noChangeAspect="1" noChangeArrowheads="1"/>
          </p:cNvSpPr>
          <p:nvPr/>
        </p:nvSpPr>
        <p:spPr bwMode="auto">
          <a:xfrm rot="14317620">
            <a:off x="3110703" y="4665754"/>
            <a:ext cx="222613" cy="222613"/>
          </a:xfrm>
          <a:prstGeom prst="ellipse">
            <a:avLst/>
          </a:prstGeom>
          <a:solidFill>
            <a:srgbClr val="0070C0"/>
          </a:solidFill>
          <a:ln>
            <a:noFill/>
          </a:ln>
          <a:effectLst/>
        </p:spPr>
        <p:txBody>
          <a:bodyPr wrap="none" anchor="ctr"/>
          <a:lstStyle/>
          <a:p>
            <a:endParaRPr lang="en-US"/>
          </a:p>
        </p:txBody>
      </p:sp>
      <p:sp>
        <p:nvSpPr>
          <p:cNvPr id="8" name="Oval 89">
            <a:extLst>
              <a:ext uri="{FF2B5EF4-FFF2-40B4-BE49-F238E27FC236}">
                <a16:creationId xmlns:a16="http://schemas.microsoft.com/office/drawing/2014/main" id="{529B4BB9-7102-4BBF-8631-057DCE1C68D1}"/>
              </a:ext>
            </a:extLst>
          </p:cNvPr>
          <p:cNvSpPr>
            <a:spLocks noChangeAspect="1" noChangeArrowheads="1"/>
          </p:cNvSpPr>
          <p:nvPr/>
        </p:nvSpPr>
        <p:spPr bwMode="auto">
          <a:xfrm rot="14317620">
            <a:off x="3481725" y="3838684"/>
            <a:ext cx="222613" cy="222613"/>
          </a:xfrm>
          <a:prstGeom prst="ellipse">
            <a:avLst/>
          </a:prstGeom>
          <a:solidFill>
            <a:srgbClr val="0070C0"/>
          </a:solidFill>
          <a:ln>
            <a:noFill/>
          </a:ln>
          <a:effectLst/>
        </p:spPr>
        <p:txBody>
          <a:bodyPr wrap="none" anchor="ctr"/>
          <a:lstStyle/>
          <a:p>
            <a:endParaRPr lang="en-US"/>
          </a:p>
        </p:txBody>
      </p:sp>
      <p:sp>
        <p:nvSpPr>
          <p:cNvPr id="9" name="Oval 90">
            <a:extLst>
              <a:ext uri="{FF2B5EF4-FFF2-40B4-BE49-F238E27FC236}">
                <a16:creationId xmlns:a16="http://schemas.microsoft.com/office/drawing/2014/main" id="{7AE3E61D-B99C-484A-9ABB-1A863336E5A5}"/>
              </a:ext>
            </a:extLst>
          </p:cNvPr>
          <p:cNvSpPr>
            <a:spLocks noChangeAspect="1" noChangeArrowheads="1"/>
          </p:cNvSpPr>
          <p:nvPr/>
        </p:nvSpPr>
        <p:spPr bwMode="auto">
          <a:xfrm rot="14317620">
            <a:off x="7389048" y="3282152"/>
            <a:ext cx="222613" cy="222613"/>
          </a:xfrm>
          <a:prstGeom prst="ellipse">
            <a:avLst/>
          </a:prstGeom>
          <a:solidFill>
            <a:srgbClr val="0070C0"/>
          </a:solidFill>
          <a:ln>
            <a:noFill/>
          </a:ln>
          <a:effectLst/>
        </p:spPr>
        <p:txBody>
          <a:bodyPr wrap="none" anchor="ctr"/>
          <a:lstStyle/>
          <a:p>
            <a:endParaRPr lang="en-US"/>
          </a:p>
        </p:txBody>
      </p:sp>
      <p:sp>
        <p:nvSpPr>
          <p:cNvPr id="10" name="Oval 91">
            <a:extLst>
              <a:ext uri="{FF2B5EF4-FFF2-40B4-BE49-F238E27FC236}">
                <a16:creationId xmlns:a16="http://schemas.microsoft.com/office/drawing/2014/main" id="{93ADEBED-858B-4AC3-873B-859A7879586A}"/>
              </a:ext>
            </a:extLst>
          </p:cNvPr>
          <p:cNvSpPr>
            <a:spLocks noChangeAspect="1" noChangeArrowheads="1"/>
          </p:cNvSpPr>
          <p:nvPr/>
        </p:nvSpPr>
        <p:spPr bwMode="auto">
          <a:xfrm rot="14317620">
            <a:off x="9047053" y="2169086"/>
            <a:ext cx="222613" cy="222613"/>
          </a:xfrm>
          <a:prstGeom prst="ellipse">
            <a:avLst/>
          </a:prstGeom>
          <a:solidFill>
            <a:srgbClr val="0070C0"/>
          </a:solidFill>
          <a:ln>
            <a:noFill/>
          </a:ln>
          <a:effectLst/>
        </p:spPr>
        <p:txBody>
          <a:bodyPr wrap="none" anchor="ctr"/>
          <a:lstStyle/>
          <a:p>
            <a:endParaRPr lang="en-US"/>
          </a:p>
        </p:txBody>
      </p:sp>
      <p:sp>
        <p:nvSpPr>
          <p:cNvPr id="11" name="Oval 92">
            <a:extLst>
              <a:ext uri="{FF2B5EF4-FFF2-40B4-BE49-F238E27FC236}">
                <a16:creationId xmlns:a16="http://schemas.microsoft.com/office/drawing/2014/main" id="{F1C9FE12-F4AC-432A-8B0D-E5D9F893DAB3}"/>
              </a:ext>
            </a:extLst>
          </p:cNvPr>
          <p:cNvSpPr>
            <a:spLocks noChangeAspect="1" noChangeArrowheads="1"/>
          </p:cNvSpPr>
          <p:nvPr/>
        </p:nvSpPr>
        <p:spPr bwMode="auto">
          <a:xfrm rot="14317620">
            <a:off x="4409279" y="3653174"/>
            <a:ext cx="222613" cy="222613"/>
          </a:xfrm>
          <a:prstGeom prst="ellipse">
            <a:avLst/>
          </a:prstGeom>
          <a:solidFill>
            <a:srgbClr val="0070C0"/>
          </a:solidFill>
          <a:ln>
            <a:noFill/>
          </a:ln>
          <a:effectLst/>
        </p:spPr>
        <p:txBody>
          <a:bodyPr wrap="none" anchor="ctr"/>
          <a:lstStyle/>
          <a:p>
            <a:endParaRPr lang="en-US"/>
          </a:p>
        </p:txBody>
      </p:sp>
      <p:sp>
        <p:nvSpPr>
          <p:cNvPr id="12" name="Oval 93">
            <a:extLst>
              <a:ext uri="{FF2B5EF4-FFF2-40B4-BE49-F238E27FC236}">
                <a16:creationId xmlns:a16="http://schemas.microsoft.com/office/drawing/2014/main" id="{2832D2DD-8E5D-4DB4-BDA9-A6A32A25F7EF}"/>
              </a:ext>
            </a:extLst>
          </p:cNvPr>
          <p:cNvSpPr>
            <a:spLocks noChangeAspect="1" noChangeArrowheads="1"/>
          </p:cNvSpPr>
          <p:nvPr/>
        </p:nvSpPr>
        <p:spPr bwMode="auto">
          <a:xfrm rot="14317620">
            <a:off x="8490520" y="3096641"/>
            <a:ext cx="222613" cy="222613"/>
          </a:xfrm>
          <a:prstGeom prst="ellipse">
            <a:avLst/>
          </a:prstGeom>
          <a:solidFill>
            <a:srgbClr val="0070C0"/>
          </a:solidFill>
          <a:ln>
            <a:noFill/>
          </a:ln>
          <a:effectLst/>
        </p:spPr>
        <p:txBody>
          <a:bodyPr wrap="none" anchor="ctr"/>
          <a:lstStyle/>
          <a:p>
            <a:endParaRPr lang="en-US"/>
          </a:p>
        </p:txBody>
      </p:sp>
      <p:sp>
        <p:nvSpPr>
          <p:cNvPr id="13" name="Oval 94">
            <a:extLst>
              <a:ext uri="{FF2B5EF4-FFF2-40B4-BE49-F238E27FC236}">
                <a16:creationId xmlns:a16="http://schemas.microsoft.com/office/drawing/2014/main" id="{23A30280-A336-454B-8AEB-CBD0B6EC02CE}"/>
              </a:ext>
            </a:extLst>
          </p:cNvPr>
          <p:cNvSpPr>
            <a:spLocks noChangeAspect="1" noChangeArrowheads="1"/>
          </p:cNvSpPr>
          <p:nvPr/>
        </p:nvSpPr>
        <p:spPr bwMode="auto">
          <a:xfrm rot="14317620">
            <a:off x="9047053" y="3653174"/>
            <a:ext cx="222613" cy="222613"/>
          </a:xfrm>
          <a:prstGeom prst="ellipse">
            <a:avLst/>
          </a:prstGeom>
          <a:solidFill>
            <a:srgbClr val="0070C0"/>
          </a:solidFill>
          <a:ln>
            <a:noFill/>
          </a:ln>
          <a:effectLst/>
        </p:spPr>
        <p:txBody>
          <a:bodyPr vert="eaVert" wrap="none" anchor="ctr"/>
          <a:lstStyle/>
          <a:p>
            <a:pPr algn="ctr"/>
            <a:endParaRPr lang="en-US" altLang="en-US" sz="2400">
              <a:latin typeface="Arial" panose="020B0604020202020204" pitchFamily="34" charset="0"/>
            </a:endParaRPr>
          </a:p>
        </p:txBody>
      </p:sp>
      <p:sp>
        <p:nvSpPr>
          <p:cNvPr id="14" name="Oval 95">
            <a:extLst>
              <a:ext uri="{FF2B5EF4-FFF2-40B4-BE49-F238E27FC236}">
                <a16:creationId xmlns:a16="http://schemas.microsoft.com/office/drawing/2014/main" id="{BC2E7B16-2FD2-4454-B248-BE640A3EBA11}"/>
              </a:ext>
            </a:extLst>
          </p:cNvPr>
          <p:cNvSpPr>
            <a:spLocks noChangeAspect="1" noChangeArrowheads="1"/>
          </p:cNvSpPr>
          <p:nvPr/>
        </p:nvSpPr>
        <p:spPr bwMode="auto">
          <a:xfrm rot="14317620">
            <a:off x="9456723" y="2725619"/>
            <a:ext cx="222613" cy="222613"/>
          </a:xfrm>
          <a:prstGeom prst="ellipse">
            <a:avLst/>
          </a:prstGeom>
          <a:solidFill>
            <a:srgbClr val="0070C0"/>
          </a:solidFill>
          <a:ln>
            <a:noFill/>
          </a:ln>
          <a:effectLst/>
        </p:spPr>
        <p:txBody>
          <a:bodyPr wrap="none" anchor="ctr"/>
          <a:lstStyle/>
          <a:p>
            <a:endParaRPr lang="en-US"/>
          </a:p>
        </p:txBody>
      </p:sp>
      <p:sp>
        <p:nvSpPr>
          <p:cNvPr id="15" name="Oval 96">
            <a:extLst>
              <a:ext uri="{FF2B5EF4-FFF2-40B4-BE49-F238E27FC236}">
                <a16:creationId xmlns:a16="http://schemas.microsoft.com/office/drawing/2014/main" id="{DB1A1F51-30AE-4984-9500-CC18AC0025A1}"/>
              </a:ext>
            </a:extLst>
          </p:cNvPr>
          <p:cNvSpPr>
            <a:spLocks noChangeAspect="1" noChangeArrowheads="1"/>
          </p:cNvSpPr>
          <p:nvPr/>
        </p:nvSpPr>
        <p:spPr bwMode="auto">
          <a:xfrm rot="14317620">
            <a:off x="7933988" y="2169086"/>
            <a:ext cx="222613" cy="222613"/>
          </a:xfrm>
          <a:prstGeom prst="ellipse">
            <a:avLst/>
          </a:prstGeom>
          <a:solidFill>
            <a:srgbClr val="0070C0"/>
          </a:solidFill>
          <a:ln>
            <a:noFill/>
          </a:ln>
          <a:effectLst/>
        </p:spPr>
        <p:txBody>
          <a:bodyPr wrap="none" anchor="ctr"/>
          <a:lstStyle/>
          <a:p>
            <a:endParaRPr lang="en-US"/>
          </a:p>
        </p:txBody>
      </p:sp>
      <p:sp>
        <p:nvSpPr>
          <p:cNvPr id="16" name="Oval 97">
            <a:extLst>
              <a:ext uri="{FF2B5EF4-FFF2-40B4-BE49-F238E27FC236}">
                <a16:creationId xmlns:a16="http://schemas.microsoft.com/office/drawing/2014/main" id="{677945A3-F3FB-4626-B40B-4BB6BA3F6377}"/>
              </a:ext>
            </a:extLst>
          </p:cNvPr>
          <p:cNvSpPr>
            <a:spLocks noChangeAspect="1" noChangeArrowheads="1"/>
          </p:cNvSpPr>
          <p:nvPr/>
        </p:nvSpPr>
        <p:spPr bwMode="auto">
          <a:xfrm rot="14317620">
            <a:off x="6264389" y="4024195"/>
            <a:ext cx="222613" cy="222613"/>
          </a:xfrm>
          <a:prstGeom prst="ellipse">
            <a:avLst/>
          </a:prstGeom>
          <a:solidFill>
            <a:srgbClr val="0070C0"/>
          </a:solidFill>
          <a:ln>
            <a:noFill/>
          </a:ln>
          <a:effectLst/>
        </p:spPr>
        <p:txBody>
          <a:bodyPr wrap="none" anchor="ctr"/>
          <a:lstStyle/>
          <a:p>
            <a:endParaRPr lang="en-US"/>
          </a:p>
        </p:txBody>
      </p:sp>
      <p:sp>
        <p:nvSpPr>
          <p:cNvPr id="17" name="Oval 98">
            <a:extLst>
              <a:ext uri="{FF2B5EF4-FFF2-40B4-BE49-F238E27FC236}">
                <a16:creationId xmlns:a16="http://schemas.microsoft.com/office/drawing/2014/main" id="{9A8710A5-D132-4BD9-84A0-18D1D067D53C}"/>
              </a:ext>
            </a:extLst>
          </p:cNvPr>
          <p:cNvSpPr>
            <a:spLocks noChangeAspect="1" noChangeArrowheads="1"/>
          </p:cNvSpPr>
          <p:nvPr/>
        </p:nvSpPr>
        <p:spPr bwMode="auto">
          <a:xfrm rot="14317620">
            <a:off x="6449900" y="3282152"/>
            <a:ext cx="222613" cy="222613"/>
          </a:xfrm>
          <a:prstGeom prst="ellipse">
            <a:avLst/>
          </a:prstGeom>
          <a:solidFill>
            <a:srgbClr val="0070C0"/>
          </a:solidFill>
          <a:ln>
            <a:noFill/>
          </a:ln>
          <a:effectLst/>
        </p:spPr>
        <p:txBody>
          <a:bodyPr wrap="none" anchor="ctr"/>
          <a:lstStyle/>
          <a:p>
            <a:endParaRPr lang="en-US"/>
          </a:p>
        </p:txBody>
      </p:sp>
      <p:sp>
        <p:nvSpPr>
          <p:cNvPr id="18" name="Oval 99">
            <a:extLst>
              <a:ext uri="{FF2B5EF4-FFF2-40B4-BE49-F238E27FC236}">
                <a16:creationId xmlns:a16="http://schemas.microsoft.com/office/drawing/2014/main" id="{55377E3A-2D67-406A-B9BF-9E146B7F0650}"/>
              </a:ext>
            </a:extLst>
          </p:cNvPr>
          <p:cNvSpPr>
            <a:spLocks noChangeAspect="1" noChangeArrowheads="1"/>
          </p:cNvSpPr>
          <p:nvPr/>
        </p:nvSpPr>
        <p:spPr bwMode="auto">
          <a:xfrm rot="14317620">
            <a:off x="5707856" y="3096641"/>
            <a:ext cx="222613" cy="222613"/>
          </a:xfrm>
          <a:prstGeom prst="ellipse">
            <a:avLst/>
          </a:prstGeom>
          <a:solidFill>
            <a:srgbClr val="0070C0"/>
          </a:solidFill>
          <a:ln>
            <a:noFill/>
          </a:ln>
          <a:effectLst/>
        </p:spPr>
        <p:txBody>
          <a:bodyPr wrap="none" anchor="ctr"/>
          <a:lstStyle/>
          <a:p>
            <a:endParaRPr lang="en-US"/>
          </a:p>
        </p:txBody>
      </p:sp>
      <p:sp>
        <p:nvSpPr>
          <p:cNvPr id="19" name="Oval 100">
            <a:extLst>
              <a:ext uri="{FF2B5EF4-FFF2-40B4-BE49-F238E27FC236}">
                <a16:creationId xmlns:a16="http://schemas.microsoft.com/office/drawing/2014/main" id="{33A034D7-8BFB-4802-BA7C-7585381CA956}"/>
              </a:ext>
            </a:extLst>
          </p:cNvPr>
          <p:cNvSpPr>
            <a:spLocks noChangeAspect="1" noChangeArrowheads="1"/>
          </p:cNvSpPr>
          <p:nvPr/>
        </p:nvSpPr>
        <p:spPr bwMode="auto">
          <a:xfrm rot="14317620">
            <a:off x="3667236" y="4951750"/>
            <a:ext cx="222613" cy="222613"/>
          </a:xfrm>
          <a:prstGeom prst="ellipse">
            <a:avLst/>
          </a:prstGeom>
          <a:solidFill>
            <a:srgbClr val="0070C0"/>
          </a:solidFill>
          <a:ln>
            <a:noFill/>
          </a:ln>
          <a:effectLst/>
        </p:spPr>
        <p:txBody>
          <a:bodyPr wrap="none" anchor="ctr"/>
          <a:lstStyle/>
          <a:p>
            <a:endParaRPr lang="en-US"/>
          </a:p>
        </p:txBody>
      </p:sp>
      <p:sp>
        <p:nvSpPr>
          <p:cNvPr id="20" name="Oval 101">
            <a:extLst>
              <a:ext uri="{FF2B5EF4-FFF2-40B4-BE49-F238E27FC236}">
                <a16:creationId xmlns:a16="http://schemas.microsoft.com/office/drawing/2014/main" id="{61CDD8E0-681C-4F76-9E5F-9E1DF532DA68}"/>
              </a:ext>
            </a:extLst>
          </p:cNvPr>
          <p:cNvSpPr>
            <a:spLocks noChangeAspect="1" noChangeArrowheads="1"/>
          </p:cNvSpPr>
          <p:nvPr/>
        </p:nvSpPr>
        <p:spPr bwMode="auto">
          <a:xfrm rot="14317620">
            <a:off x="4038258" y="4294732"/>
            <a:ext cx="222613" cy="222613"/>
          </a:xfrm>
          <a:prstGeom prst="ellipse">
            <a:avLst/>
          </a:prstGeom>
          <a:solidFill>
            <a:srgbClr val="0070C0"/>
          </a:solidFill>
          <a:ln>
            <a:noFill/>
          </a:ln>
          <a:effectLst/>
        </p:spPr>
        <p:txBody>
          <a:bodyPr wrap="none" anchor="ctr"/>
          <a:lstStyle/>
          <a:p>
            <a:endParaRPr lang="en-US"/>
          </a:p>
        </p:txBody>
      </p:sp>
      <p:sp>
        <p:nvSpPr>
          <p:cNvPr id="21" name="Oval 102">
            <a:extLst>
              <a:ext uri="{FF2B5EF4-FFF2-40B4-BE49-F238E27FC236}">
                <a16:creationId xmlns:a16="http://schemas.microsoft.com/office/drawing/2014/main" id="{ABBEA774-46CB-45E9-9A79-6E31FA33E105}"/>
              </a:ext>
            </a:extLst>
          </p:cNvPr>
          <p:cNvSpPr>
            <a:spLocks noChangeAspect="1" noChangeArrowheads="1"/>
          </p:cNvSpPr>
          <p:nvPr/>
        </p:nvSpPr>
        <p:spPr bwMode="auto">
          <a:xfrm rot="14317620">
            <a:off x="4965812" y="4580728"/>
            <a:ext cx="222613" cy="222613"/>
          </a:xfrm>
          <a:prstGeom prst="ellipse">
            <a:avLst/>
          </a:prstGeom>
          <a:solidFill>
            <a:srgbClr val="0070C0"/>
          </a:solidFill>
          <a:ln>
            <a:noFill/>
          </a:ln>
          <a:effectLst/>
        </p:spPr>
        <p:txBody>
          <a:bodyPr wrap="none" anchor="ctr"/>
          <a:lstStyle/>
          <a:p>
            <a:endParaRPr lang="en-US"/>
          </a:p>
        </p:txBody>
      </p:sp>
      <p:sp>
        <p:nvSpPr>
          <p:cNvPr id="22" name="Oval 103">
            <a:extLst>
              <a:ext uri="{FF2B5EF4-FFF2-40B4-BE49-F238E27FC236}">
                <a16:creationId xmlns:a16="http://schemas.microsoft.com/office/drawing/2014/main" id="{2331E3F7-A452-457C-AF0B-5BDC1C43DAC5}"/>
              </a:ext>
            </a:extLst>
          </p:cNvPr>
          <p:cNvSpPr>
            <a:spLocks noChangeAspect="1" noChangeArrowheads="1"/>
          </p:cNvSpPr>
          <p:nvPr/>
        </p:nvSpPr>
        <p:spPr bwMode="auto">
          <a:xfrm rot="14317620">
            <a:off x="7006433" y="4024195"/>
            <a:ext cx="222613" cy="222613"/>
          </a:xfrm>
          <a:prstGeom prst="ellipse">
            <a:avLst/>
          </a:prstGeom>
          <a:solidFill>
            <a:srgbClr val="0070C0"/>
          </a:solidFill>
          <a:ln>
            <a:noFill/>
          </a:ln>
          <a:effectLst/>
        </p:spPr>
        <p:txBody>
          <a:bodyPr wrap="none" anchor="ctr"/>
          <a:lstStyle/>
          <a:p>
            <a:endParaRPr lang="en-US"/>
          </a:p>
        </p:txBody>
      </p:sp>
      <p:sp>
        <p:nvSpPr>
          <p:cNvPr id="23" name="Oval 104">
            <a:extLst>
              <a:ext uri="{FF2B5EF4-FFF2-40B4-BE49-F238E27FC236}">
                <a16:creationId xmlns:a16="http://schemas.microsoft.com/office/drawing/2014/main" id="{FDEDB938-6239-4574-87FD-09738742099E}"/>
              </a:ext>
            </a:extLst>
          </p:cNvPr>
          <p:cNvSpPr>
            <a:spLocks noChangeAspect="1" noChangeArrowheads="1"/>
          </p:cNvSpPr>
          <p:nvPr/>
        </p:nvSpPr>
        <p:spPr bwMode="auto">
          <a:xfrm rot="14317620">
            <a:off x="10160119" y="3181667"/>
            <a:ext cx="222613" cy="222613"/>
          </a:xfrm>
          <a:prstGeom prst="ellipse">
            <a:avLst/>
          </a:prstGeom>
          <a:solidFill>
            <a:srgbClr val="0070C0"/>
          </a:solidFill>
          <a:ln>
            <a:noFill/>
          </a:ln>
          <a:effectLst/>
        </p:spPr>
        <p:txBody>
          <a:bodyPr wrap="none" anchor="ctr"/>
          <a:lstStyle/>
          <a:p>
            <a:endParaRPr lang="en-US"/>
          </a:p>
        </p:txBody>
      </p:sp>
      <p:sp>
        <p:nvSpPr>
          <p:cNvPr id="24" name="Oval 105">
            <a:extLst>
              <a:ext uri="{FF2B5EF4-FFF2-40B4-BE49-F238E27FC236}">
                <a16:creationId xmlns:a16="http://schemas.microsoft.com/office/drawing/2014/main" id="{D4661EEB-36BC-44F8-87EB-2BA4117BE6CC}"/>
              </a:ext>
            </a:extLst>
          </p:cNvPr>
          <p:cNvSpPr>
            <a:spLocks noChangeAspect="1" noChangeArrowheads="1"/>
          </p:cNvSpPr>
          <p:nvPr/>
        </p:nvSpPr>
        <p:spPr bwMode="auto">
          <a:xfrm rot="14317620">
            <a:off x="5336834" y="3838684"/>
            <a:ext cx="222613" cy="222613"/>
          </a:xfrm>
          <a:prstGeom prst="ellipse">
            <a:avLst/>
          </a:prstGeom>
          <a:solidFill>
            <a:srgbClr val="0070C0"/>
          </a:solidFill>
          <a:ln>
            <a:noFill/>
          </a:ln>
          <a:effectLst/>
        </p:spPr>
        <p:txBody>
          <a:bodyPr wrap="none" anchor="ctr"/>
          <a:lstStyle/>
          <a:p>
            <a:endParaRPr lang="en-US"/>
          </a:p>
        </p:txBody>
      </p:sp>
      <p:sp>
        <p:nvSpPr>
          <p:cNvPr id="26" name="Oval 107">
            <a:extLst>
              <a:ext uri="{FF2B5EF4-FFF2-40B4-BE49-F238E27FC236}">
                <a16:creationId xmlns:a16="http://schemas.microsoft.com/office/drawing/2014/main" id="{D409E51D-3DA8-4CBA-A352-1F685F6D85D3}"/>
              </a:ext>
            </a:extLst>
          </p:cNvPr>
          <p:cNvSpPr>
            <a:spLocks noChangeAspect="1" noChangeArrowheads="1"/>
          </p:cNvSpPr>
          <p:nvPr/>
        </p:nvSpPr>
        <p:spPr bwMode="auto">
          <a:xfrm rot="14317620">
            <a:off x="9789097" y="1612553"/>
            <a:ext cx="222613" cy="222613"/>
          </a:xfrm>
          <a:prstGeom prst="ellipse">
            <a:avLst/>
          </a:prstGeom>
          <a:solidFill>
            <a:srgbClr val="0070C0"/>
          </a:solidFill>
          <a:ln>
            <a:noFill/>
          </a:ln>
          <a:effectLst/>
        </p:spPr>
        <p:txBody>
          <a:bodyPr wrap="none" anchor="ctr"/>
          <a:lstStyle/>
          <a:p>
            <a:endParaRPr lang="en-US"/>
          </a:p>
        </p:txBody>
      </p:sp>
      <p:cxnSp>
        <p:nvCxnSpPr>
          <p:cNvPr id="34" name="Straight Arrow Connector 33">
            <a:extLst>
              <a:ext uri="{FF2B5EF4-FFF2-40B4-BE49-F238E27FC236}">
                <a16:creationId xmlns:a16="http://schemas.microsoft.com/office/drawing/2014/main" id="{B62F172D-D067-4AF5-B749-CD4A8B2DEF2C}"/>
              </a:ext>
            </a:extLst>
          </p:cNvPr>
          <p:cNvCxnSpPr>
            <a:cxnSpLocks/>
          </p:cNvCxnSpPr>
          <p:nvPr/>
        </p:nvCxnSpPr>
        <p:spPr>
          <a:xfrm>
            <a:off x="2666999" y="728375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B8FF8D41-A113-4885-A153-30FC1B6B46E5}"/>
              </a:ext>
            </a:extLst>
          </p:cNvPr>
          <p:cNvGrpSpPr/>
          <p:nvPr/>
        </p:nvGrpSpPr>
        <p:grpSpPr>
          <a:xfrm>
            <a:off x="1491659" y="2043192"/>
            <a:ext cx="4882513" cy="3894707"/>
            <a:chOff x="2667000" y="2771335"/>
            <a:chExt cx="3735582" cy="3137096"/>
          </a:xfrm>
        </p:grpSpPr>
        <p:cxnSp>
          <p:nvCxnSpPr>
            <p:cNvPr id="30" name="Straight Arrow Connector 29">
              <a:extLst>
                <a:ext uri="{FF2B5EF4-FFF2-40B4-BE49-F238E27FC236}">
                  <a16:creationId xmlns:a16="http://schemas.microsoft.com/office/drawing/2014/main" id="{1CCA2E1E-649A-4AE9-AA84-812606D32481}"/>
                </a:ext>
              </a:extLst>
            </p:cNvPr>
            <p:cNvCxnSpPr/>
            <p:nvPr/>
          </p:nvCxnSpPr>
          <p:spPr>
            <a:xfrm>
              <a:off x="2667000" y="5908431"/>
              <a:ext cx="37355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9D479C-B1FA-4C26-AF8D-AE4EC35D1945}"/>
                </a:ext>
              </a:extLst>
            </p:cNvPr>
            <p:cNvCxnSpPr>
              <a:cxnSpLocks/>
            </p:cNvCxnSpPr>
            <p:nvPr/>
          </p:nvCxnSpPr>
          <p:spPr>
            <a:xfrm flipV="1">
              <a:off x="2667000" y="2771335"/>
              <a:ext cx="0" cy="3137096"/>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48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BD6ADC07-28D0-4F4D-A89A-78F914C9D439}"/>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40" name="Rectangle 39">
                <a:extLst>
                  <a:ext uri="{FF2B5EF4-FFF2-40B4-BE49-F238E27FC236}">
                    <a16:creationId xmlns:a16="http://schemas.microsoft.com/office/drawing/2014/main" id="{BD6ADC07-28D0-4F4D-A89A-78F914C9D439}"/>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5"/>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4853CC9-E0D5-415E-956A-255843EFAA57}"/>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41" name="TextBox 40">
                <a:extLst>
                  <a:ext uri="{FF2B5EF4-FFF2-40B4-BE49-F238E27FC236}">
                    <a16:creationId xmlns:a16="http://schemas.microsoft.com/office/drawing/2014/main" id="{54853CC9-E0D5-415E-956A-255843EFAA57}"/>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6"/>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1721D24-78B1-4C1B-B0AE-AE117B1FC97F}"/>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43" name="TextBox 42">
                <a:extLst>
                  <a:ext uri="{FF2B5EF4-FFF2-40B4-BE49-F238E27FC236}">
                    <a16:creationId xmlns:a16="http://schemas.microsoft.com/office/drawing/2014/main" id="{E1721D24-78B1-4C1B-B0AE-AE117B1FC97F}"/>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5CDA328-96E4-4615-8FB9-755FBE9E2B7D}"/>
                  </a:ext>
                </a:extLst>
              </p:cNvPr>
              <p:cNvSpPr txBox="1"/>
              <p:nvPr/>
            </p:nvSpPr>
            <p:spPr>
              <a:xfrm>
                <a:off x="8746054" y="776518"/>
                <a:ext cx="1692386" cy="738664"/>
              </a:xfrm>
              <a:prstGeom prst="rect">
                <a:avLst/>
              </a:prstGeom>
              <a:noFill/>
            </p:spPr>
            <p:txBody>
              <a:bodyPr wrap="non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Instance</a:t>
                </a:r>
              </a:p>
              <a:p>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Model</a:t>
                </a:r>
              </a:p>
            </p:txBody>
          </p:sp>
        </mc:Choice>
        <mc:Fallback xmlns="">
          <p:sp>
            <p:nvSpPr>
              <p:cNvPr id="45" name="TextBox 44">
                <a:extLst>
                  <a:ext uri="{FF2B5EF4-FFF2-40B4-BE49-F238E27FC236}">
                    <a16:creationId xmlns:a16="http://schemas.microsoft.com/office/drawing/2014/main" id="{15CDA328-96E4-4615-8FB9-755FBE9E2B7D}"/>
                  </a:ext>
                </a:extLst>
              </p:cNvPr>
              <p:cNvSpPr txBox="1">
                <a:spLocks noRot="1" noChangeAspect="1" noMove="1" noResize="1" noEditPoints="1" noAdjustHandles="1" noChangeArrowheads="1" noChangeShapeType="1" noTextEdit="1"/>
              </p:cNvSpPr>
              <p:nvPr/>
            </p:nvSpPr>
            <p:spPr>
              <a:xfrm>
                <a:off x="8746054" y="776518"/>
                <a:ext cx="1692386" cy="738664"/>
              </a:xfrm>
              <a:prstGeom prst="rect">
                <a:avLst/>
              </a:prstGeom>
              <a:blipFill>
                <a:blip r:embed="rId8"/>
                <a:stretch>
                  <a:fillRect l="-6498" t="-12295" r="-10108" b="-23770"/>
                </a:stretch>
              </a:blipFill>
            </p:spPr>
            <p:txBody>
              <a:bodyPr/>
              <a:lstStyle/>
              <a:p>
                <a:r>
                  <a:rPr lang="en-US">
                    <a:noFill/>
                  </a:rPr>
                  <a:t> </a:t>
                </a:r>
              </a:p>
            </p:txBody>
          </p:sp>
        </mc:Fallback>
      </mc:AlternateContent>
    </p:spTree>
    <p:extLst>
      <p:ext uri="{BB962C8B-B14F-4D97-AF65-F5344CB8AC3E}">
        <p14:creationId xmlns:p14="http://schemas.microsoft.com/office/powerpoint/2010/main" val="37998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3"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5B396973-5384-41FF-938D-BB3EF91F5745}"/>
              </a:ext>
            </a:extLst>
          </p:cNvPr>
          <p:cNvCxnSpPr/>
          <p:nvPr/>
        </p:nvCxnSpPr>
        <p:spPr>
          <a:xfrm flipV="1">
            <a:off x="2851684" y="2493885"/>
            <a:ext cx="2355193" cy="349543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B6049E1-23A3-45A8-AC76-021DB6F20960}"/>
              </a:ext>
            </a:extLst>
          </p:cNvPr>
          <p:cNvCxnSpPr>
            <a:cxnSpLocks/>
          </p:cNvCxnSpPr>
          <p:nvPr/>
        </p:nvCxnSpPr>
        <p:spPr>
          <a:xfrm>
            <a:off x="1227770" y="4121904"/>
            <a:ext cx="46678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1775356-8F9F-4EA8-9499-1D6747768997}"/>
              </a:ext>
            </a:extLst>
          </p:cNvPr>
          <p:cNvSpPr>
            <a:spLocks noGrp="1"/>
          </p:cNvSpPr>
          <p:nvPr>
            <p:ph type="title"/>
          </p:nvPr>
        </p:nvSpPr>
        <p:spPr/>
        <p:txBody>
          <a:bodyPr/>
          <a:lstStyle/>
          <a:p>
            <a:r>
              <a:rPr lang="en-US" dirty="0"/>
              <a:t>Error definition</a:t>
            </a:r>
          </a:p>
        </p:txBody>
      </p:sp>
      <p:cxnSp>
        <p:nvCxnSpPr>
          <p:cNvPr id="7" name="Straight Arrow Connector 6">
            <a:extLst>
              <a:ext uri="{FF2B5EF4-FFF2-40B4-BE49-F238E27FC236}">
                <a16:creationId xmlns:a16="http://schemas.microsoft.com/office/drawing/2014/main" id="{3015FC55-C258-40A9-B758-70AE3090C0C6}"/>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9F63F4-E522-4AA0-9C4E-B560E7A03E81}"/>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3EE52-07E7-4DDD-B9D1-DBF96B4FFA94}"/>
              </a:ext>
            </a:extLst>
          </p:cNvPr>
          <p:cNvSpPr>
            <a:spLocks noChangeAspect="1"/>
          </p:cNvSpPr>
          <p:nvPr/>
        </p:nvSpPr>
        <p:spPr>
          <a:xfrm>
            <a:off x="4492869" y="3349187"/>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80337B8-A456-41A7-AC8E-ECF4841ECBFF}"/>
              </a:ext>
            </a:extLst>
          </p:cNvPr>
          <p:cNvCxnSpPr>
            <a:cxnSpLocks/>
          </p:cNvCxnSpPr>
          <p:nvPr/>
        </p:nvCxnSpPr>
        <p:spPr>
          <a:xfrm>
            <a:off x="4080365" y="380403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D31E54C-1E41-4DB9-8E1F-F6450571ADA0}"/>
                  </a:ext>
                </a:extLst>
              </p:cNvPr>
              <p:cNvSpPr/>
              <p:nvPr/>
            </p:nvSpPr>
            <p:spPr>
              <a:xfrm>
                <a:off x="4632625" y="3215735"/>
                <a:ext cx="13025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12, 15</m:t>
                          </m:r>
                        </m:e>
                      </m:d>
                    </m:oMath>
                  </m:oMathPara>
                </a14:m>
                <a:endParaRPr lang="en-US" sz="2400" dirty="0"/>
              </a:p>
            </p:txBody>
          </p:sp>
        </mc:Choice>
        <mc:Fallback xmlns="">
          <p:sp>
            <p:nvSpPr>
              <p:cNvPr id="14" name="Rectangle 13">
                <a:extLst>
                  <a:ext uri="{FF2B5EF4-FFF2-40B4-BE49-F238E27FC236}">
                    <a16:creationId xmlns:a16="http://schemas.microsoft.com/office/drawing/2014/main" id="{AD31E54C-1E41-4DB9-8E1F-F6450571ADA0}"/>
                  </a:ext>
                </a:extLst>
              </p:cNvPr>
              <p:cNvSpPr>
                <a:spLocks noRot="1" noChangeAspect="1" noMove="1" noResize="1" noEditPoints="1" noAdjustHandles="1" noChangeArrowheads="1" noChangeShapeType="1" noTextEdit="1"/>
              </p:cNvSpPr>
              <p:nvPr/>
            </p:nvSpPr>
            <p:spPr>
              <a:xfrm>
                <a:off x="4632625" y="3215735"/>
                <a:ext cx="1302536" cy="461665"/>
              </a:xfrm>
              <a:prstGeom prst="rect">
                <a:avLst/>
              </a:prstGeom>
              <a:blipFill>
                <a:blip r:embed="rId3"/>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FD632F50-8701-40E3-93E7-255F82CFE3E5}"/>
              </a:ext>
            </a:extLst>
          </p:cNvPr>
          <p:cNvSpPr>
            <a:spLocks noChangeAspect="1"/>
          </p:cNvSpPr>
          <p:nvPr/>
        </p:nvSpPr>
        <p:spPr>
          <a:xfrm>
            <a:off x="3561680"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061E0D3-3B86-4B03-B784-EFF24E99A9DE}"/>
              </a:ext>
            </a:extLst>
          </p:cNvPr>
          <p:cNvSpPr txBox="1"/>
          <p:nvPr/>
        </p:nvSpPr>
        <p:spPr>
          <a:xfrm>
            <a:off x="489368" y="3707880"/>
            <a:ext cx="1324190" cy="830997"/>
          </a:xfrm>
          <a:prstGeom prst="rect">
            <a:avLst/>
          </a:prstGeom>
          <a:noFill/>
        </p:spPr>
        <p:txBody>
          <a:bodyPr wrap="square" rtlCol="0">
            <a:spAutoFit/>
          </a:bodyPr>
          <a:lstStyle/>
          <a:p>
            <a:r>
              <a:rPr lang="en-US" sz="2400" b="1" dirty="0">
                <a:solidFill>
                  <a:srgbClr val="0070C0"/>
                </a:solidFill>
              </a:rPr>
              <a:t>Blue</a:t>
            </a:r>
          </a:p>
          <a:p>
            <a:r>
              <a:rPr lang="en-US" sz="2400" b="1" dirty="0">
                <a:solidFill>
                  <a:srgbClr val="0070C0"/>
                </a:solidFill>
              </a:rPr>
              <a:t>Model</a:t>
            </a:r>
          </a:p>
        </p:txBody>
      </p:sp>
      <p:sp>
        <p:nvSpPr>
          <p:cNvPr id="34" name="TextBox 33">
            <a:extLst>
              <a:ext uri="{FF2B5EF4-FFF2-40B4-BE49-F238E27FC236}">
                <a16:creationId xmlns:a16="http://schemas.microsoft.com/office/drawing/2014/main" id="{CFFB0FB4-3D1C-45E8-AEEA-31252501A22E}"/>
              </a:ext>
            </a:extLst>
          </p:cNvPr>
          <p:cNvSpPr txBox="1"/>
          <p:nvPr/>
        </p:nvSpPr>
        <p:spPr>
          <a:xfrm>
            <a:off x="5206877" y="1988033"/>
            <a:ext cx="1584960" cy="830997"/>
          </a:xfrm>
          <a:prstGeom prst="rect">
            <a:avLst/>
          </a:prstGeom>
          <a:noFill/>
        </p:spPr>
        <p:txBody>
          <a:bodyPr wrap="square" rtlCol="0">
            <a:spAutoFit/>
          </a:bodyPr>
          <a:lstStyle/>
          <a:p>
            <a:r>
              <a:rPr lang="en-US" sz="2400" b="1" dirty="0">
                <a:solidFill>
                  <a:srgbClr val="00B050"/>
                </a:solidFill>
              </a:rPr>
              <a:t>Green</a:t>
            </a:r>
          </a:p>
          <a:p>
            <a:r>
              <a:rPr lang="en-US" sz="2400" b="1" dirty="0">
                <a:solidFill>
                  <a:srgbClr val="00B050"/>
                </a:solidFill>
              </a:rPr>
              <a:t>Model</a:t>
            </a:r>
            <a:endParaRPr lang="en-US" sz="2000" b="1" dirty="0">
              <a:solidFill>
                <a:srgbClr val="00B050"/>
              </a:solidFill>
            </a:endParaRP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C615298-DEF2-4A8C-8D92-60EF4FD3F4BF}"/>
                  </a:ext>
                </a:extLst>
              </p:cNvPr>
              <p:cNvSpPr/>
              <p:nvPr/>
            </p:nvSpPr>
            <p:spPr>
              <a:xfrm>
                <a:off x="3740599" y="4578678"/>
                <a:ext cx="962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7, 5</m:t>
                          </m:r>
                        </m:e>
                      </m:d>
                    </m:oMath>
                  </m:oMathPara>
                </a14:m>
                <a:endParaRPr lang="en-US" sz="2400" dirty="0"/>
              </a:p>
            </p:txBody>
          </p:sp>
        </mc:Choice>
        <mc:Fallback xmlns="">
          <p:sp>
            <p:nvSpPr>
              <p:cNvPr id="38" name="Rectangle 37">
                <a:extLst>
                  <a:ext uri="{FF2B5EF4-FFF2-40B4-BE49-F238E27FC236}">
                    <a16:creationId xmlns:a16="http://schemas.microsoft.com/office/drawing/2014/main" id="{BC615298-DEF2-4A8C-8D92-60EF4FD3F4BF}"/>
                  </a:ext>
                </a:extLst>
              </p:cNvPr>
              <p:cNvSpPr>
                <a:spLocks noRot="1" noChangeAspect="1" noMove="1" noResize="1" noEditPoints="1" noAdjustHandles="1" noChangeArrowheads="1" noChangeShapeType="1" noTextEdit="1"/>
              </p:cNvSpPr>
              <p:nvPr/>
            </p:nvSpPr>
            <p:spPr>
              <a:xfrm>
                <a:off x="3740599" y="4578678"/>
                <a:ext cx="96269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396E7E71-8F69-46AA-8910-DD7FA34A5845}"/>
                  </a:ext>
                </a:extLst>
              </p:cNvPr>
              <p:cNvSpPr/>
              <p:nvPr/>
            </p:nvSpPr>
            <p:spPr>
              <a:xfrm>
                <a:off x="8707935" y="4699653"/>
                <a:ext cx="2556854" cy="1100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m:t>
                      </m:r>
                      <m:nary>
                        <m:naryPr>
                          <m:chr m:val="∑"/>
                          <m:ctrlPr>
                            <a:rPr lang="en-US" sz="2400" b="0" i="1" smtClean="0">
                              <a:solidFill>
                                <a:srgbClr val="FF0000"/>
                              </a:solidFill>
                              <a:latin typeface="Cambria Math" panose="02040503050406030204" pitchFamily="18" charset="0"/>
                            </a:rPr>
                          </m:ctrlPr>
                        </m:naryPr>
                        <m:sub>
                          <m:r>
                            <a:rPr lang="en-US" sz="2400" b="0" i="1" smtClean="0">
                              <a:solidFill>
                                <a:srgbClr val="FF0000"/>
                              </a:solidFill>
                              <a:latin typeface="Cambria Math" panose="02040503050406030204" pitchFamily="18" charset="0"/>
                            </a:rPr>
                            <m:t>𝑖</m:t>
                          </m:r>
                          <m:r>
                            <a:rPr lang="en-US" sz="2400" b="0" i="1" smtClean="0">
                              <a:solidFill>
                                <a:srgbClr val="FF0000"/>
                              </a:solidFill>
                              <a:latin typeface="Cambria Math" panose="02040503050406030204" pitchFamily="18" charset="0"/>
                            </a:rPr>
                            <m:t>=0</m:t>
                          </m:r>
                        </m:sub>
                        <m:sup>
                          <m:r>
                            <a:rPr lang="en-US" sz="2400" b="0" i="1" smtClean="0">
                              <a:solidFill>
                                <a:srgbClr val="FF0000"/>
                              </a:solidFill>
                              <a:latin typeface="Cambria Math" panose="02040503050406030204" pitchFamily="18" charset="0"/>
                            </a:rPr>
                            <m:t>𝑚</m:t>
                          </m:r>
                        </m:sup>
                        <m:e>
                          <m:sSup>
                            <m:sSupPr>
                              <m:ctrlPr>
                                <a:rPr lang="en-US" sz="2400" b="0" i="1" smtClean="0">
                                  <a:solidFill>
                                    <a:srgbClr val="FF0000"/>
                                  </a:solidFill>
                                  <a:latin typeface="Cambria Math" panose="02040503050406030204" pitchFamily="18" charset="0"/>
                                </a:rPr>
                              </m:ctrlPr>
                            </m:sSupPr>
                            <m:e>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𝑦</m:t>
                                          </m:r>
                                        </m:e>
                                      </m:acc>
                                    </m:e>
                                    <m:sub>
                                      <m:r>
                                        <a:rPr lang="en-US" sz="2400" b="0" i="1" smtClean="0">
                                          <a:solidFill>
                                            <a:srgbClr val="FF0000"/>
                                          </a:solidFill>
                                          <a:latin typeface="Cambria Math" panose="02040503050406030204" pitchFamily="18" charset="0"/>
                                        </a:rPr>
                                        <m:t>𝑖</m:t>
                                      </m:r>
                                    </m:sub>
                                  </m:sSub>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𝑦</m:t>
                                      </m:r>
                                    </m:e>
                                    <m:sub>
                                      <m:r>
                                        <a:rPr lang="en-US" sz="2400" b="0" i="1" smtClean="0">
                                          <a:solidFill>
                                            <a:srgbClr val="FF0000"/>
                                          </a:solidFill>
                                          <a:latin typeface="Cambria Math" panose="02040503050406030204" pitchFamily="18" charset="0"/>
                                        </a:rPr>
                                        <m:t>𝑖</m:t>
                                      </m:r>
                                    </m:sub>
                                  </m:sSub>
                                </m:e>
                              </m:d>
                            </m:e>
                            <m:sup>
                              <m:r>
                                <a:rPr lang="en-US" sz="2400" b="0" i="1" smtClean="0">
                                  <a:solidFill>
                                    <a:srgbClr val="FF0000"/>
                                  </a:solidFill>
                                  <a:latin typeface="Cambria Math" panose="02040503050406030204" pitchFamily="18" charset="0"/>
                                </a:rPr>
                                <m:t>2</m:t>
                              </m:r>
                            </m:sup>
                          </m:sSup>
                        </m:e>
                      </m:nary>
                    </m:oMath>
                  </m:oMathPara>
                </a14:m>
                <a:endParaRPr lang="en-US" sz="2400" dirty="0"/>
              </a:p>
            </p:txBody>
          </p:sp>
        </mc:Choice>
        <mc:Fallback xmlns="">
          <p:sp>
            <p:nvSpPr>
              <p:cNvPr id="39" name="Rectangle 38">
                <a:extLst>
                  <a:ext uri="{FF2B5EF4-FFF2-40B4-BE49-F238E27FC236}">
                    <a16:creationId xmlns:a16="http://schemas.microsoft.com/office/drawing/2014/main" id="{396E7E71-8F69-46AA-8910-DD7FA34A5845}"/>
                  </a:ext>
                </a:extLst>
              </p:cNvPr>
              <p:cNvSpPr>
                <a:spLocks noRot="1" noChangeAspect="1" noMove="1" noResize="1" noEditPoints="1" noAdjustHandles="1" noChangeArrowheads="1" noChangeShapeType="1" noTextEdit="1"/>
              </p:cNvSpPr>
              <p:nvPr/>
            </p:nvSpPr>
            <p:spPr>
              <a:xfrm>
                <a:off x="8707935" y="4699653"/>
                <a:ext cx="2556854" cy="1100879"/>
              </a:xfrm>
              <a:prstGeom prst="rect">
                <a:avLst/>
              </a:prstGeom>
              <a:blipFill>
                <a:blip r:embed="rId5"/>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F2BE5B15-5227-4150-9A00-5B2694808D16}"/>
              </a:ext>
            </a:extLst>
          </p:cNvPr>
          <p:cNvSpPr txBox="1"/>
          <p:nvPr/>
        </p:nvSpPr>
        <p:spPr>
          <a:xfrm>
            <a:off x="7870309" y="4308044"/>
            <a:ext cx="2116053" cy="461665"/>
          </a:xfrm>
          <a:prstGeom prst="rect">
            <a:avLst/>
          </a:prstGeom>
          <a:noFill/>
        </p:spPr>
        <p:txBody>
          <a:bodyPr wrap="square" rtlCol="0">
            <a:spAutoFit/>
          </a:bodyPr>
          <a:lstStyle/>
          <a:p>
            <a:r>
              <a:rPr lang="en-US" sz="2400" dirty="0"/>
              <a:t>Solution:</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D8514D-27F4-4320-8607-C351B2909A4F}"/>
                  </a:ext>
                </a:extLst>
              </p:cNvPr>
              <p:cNvSpPr/>
              <p:nvPr/>
            </p:nvSpPr>
            <p:spPr>
              <a:xfrm>
                <a:off x="8307697" y="1959632"/>
                <a:ext cx="194796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solidFill>
                            <a:srgbClr val="FF0000"/>
                          </a:solidFill>
                          <a:latin typeface="Cambria Math" panose="02040503050406030204" pitchFamily="18" charset="0"/>
                        </a:rPr>
                        <m:t>  ∝  </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b>
                          <m:r>
                            <a:rPr lang="en-US" sz="2400" i="1">
                              <a:solidFill>
                                <a:srgbClr val="FF0000"/>
                              </a:solidFill>
                              <a:latin typeface="Cambria Math" panose="02040503050406030204" pitchFamily="18" charset="0"/>
                            </a:rPr>
                            <m:t>𝑖</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oMath>
                  </m:oMathPara>
                </a14:m>
                <a:endParaRPr lang="en-US" sz="2400" dirty="0"/>
              </a:p>
            </p:txBody>
          </p:sp>
        </mc:Choice>
        <mc:Fallback xmlns="">
          <p:sp>
            <p:nvSpPr>
              <p:cNvPr id="19" name="Rectangle 18">
                <a:extLst>
                  <a:ext uri="{FF2B5EF4-FFF2-40B4-BE49-F238E27FC236}">
                    <a16:creationId xmlns:a16="http://schemas.microsoft.com/office/drawing/2014/main" id="{A0D8514D-27F4-4320-8607-C351B2909A4F}"/>
                  </a:ext>
                </a:extLst>
              </p:cNvPr>
              <p:cNvSpPr>
                <a:spLocks noRot="1" noChangeAspect="1" noMove="1" noResize="1" noEditPoints="1" noAdjustHandles="1" noChangeArrowheads="1" noChangeShapeType="1" noTextEdit="1"/>
              </p:cNvSpPr>
              <p:nvPr/>
            </p:nvSpPr>
            <p:spPr>
              <a:xfrm>
                <a:off x="8307697" y="1959632"/>
                <a:ext cx="1947969" cy="461665"/>
              </a:xfrm>
              <a:prstGeom prst="rect">
                <a:avLst/>
              </a:prstGeom>
              <a:blipFill>
                <a:blip r:embed="rId6"/>
                <a:stretch>
                  <a:fillRect t="-3947"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21B6CD5-90F4-4AF7-B508-C0256F0A2DA5}"/>
                  </a:ext>
                </a:extLst>
              </p:cNvPr>
              <p:cNvSpPr txBox="1"/>
              <p:nvPr/>
            </p:nvSpPr>
            <p:spPr>
              <a:xfrm>
                <a:off x="9198133" y="2455916"/>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panose="02040503050406030204" pitchFamily="18" charset="0"/>
                        </a:rPr>
                        <m:t>𝜀</m:t>
                      </m:r>
                      <m:r>
                        <a:rPr lang="en-US" sz="2400" b="0" i="1" smtClean="0">
                          <a:solidFill>
                            <a:srgbClr val="00B050"/>
                          </a:solidFill>
                          <a:latin typeface="Cambria Math" panose="02040503050406030204" pitchFamily="18" charset="0"/>
                        </a:rPr>
                        <m:t>=0</m:t>
                      </m:r>
                    </m:oMath>
                  </m:oMathPara>
                </a14:m>
                <a:endParaRPr lang="en-US" sz="2400" dirty="0">
                  <a:solidFill>
                    <a:srgbClr val="00B050"/>
                  </a:solidFill>
                </a:endParaRPr>
              </a:p>
            </p:txBody>
          </p:sp>
        </mc:Choice>
        <mc:Fallback xmlns="">
          <p:sp>
            <p:nvSpPr>
              <p:cNvPr id="20" name="TextBox 19">
                <a:extLst>
                  <a:ext uri="{FF2B5EF4-FFF2-40B4-BE49-F238E27FC236}">
                    <a16:creationId xmlns:a16="http://schemas.microsoft.com/office/drawing/2014/main" id="{E21B6CD5-90F4-4AF7-B508-C0256F0A2DA5}"/>
                  </a:ext>
                </a:extLst>
              </p:cNvPr>
              <p:cNvSpPr txBox="1">
                <a:spLocks noRot="1" noChangeAspect="1" noMove="1" noResize="1" noEditPoints="1" noAdjustHandles="1" noChangeArrowheads="1" noChangeShapeType="1" noTextEdit="1"/>
              </p:cNvSpPr>
              <p:nvPr/>
            </p:nvSpPr>
            <p:spPr>
              <a:xfrm>
                <a:off x="9198133" y="2455916"/>
                <a:ext cx="788229" cy="369332"/>
              </a:xfrm>
              <a:prstGeom prst="rect">
                <a:avLst/>
              </a:prstGeom>
              <a:blipFill>
                <a:blip r:embed="rId7"/>
                <a:stretch>
                  <a:fillRect l="-5426" r="-852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C8AD7A2-99B5-431F-8550-820467C3E66A}"/>
                  </a:ext>
                </a:extLst>
              </p:cNvPr>
              <p:cNvSpPr txBox="1"/>
              <p:nvPr/>
            </p:nvSpPr>
            <p:spPr>
              <a:xfrm>
                <a:off x="9198133" y="2808949"/>
                <a:ext cx="7882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𝜀</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xmlns="">
          <p:sp>
            <p:nvSpPr>
              <p:cNvPr id="21" name="TextBox 20">
                <a:extLst>
                  <a:ext uri="{FF2B5EF4-FFF2-40B4-BE49-F238E27FC236}">
                    <a16:creationId xmlns:a16="http://schemas.microsoft.com/office/drawing/2014/main" id="{FC8AD7A2-99B5-431F-8550-820467C3E66A}"/>
                  </a:ext>
                </a:extLst>
              </p:cNvPr>
              <p:cNvSpPr txBox="1">
                <a:spLocks noRot="1" noChangeAspect="1" noMove="1" noResize="1" noEditPoints="1" noAdjustHandles="1" noChangeArrowheads="1" noChangeShapeType="1" noTextEdit="1"/>
              </p:cNvSpPr>
              <p:nvPr/>
            </p:nvSpPr>
            <p:spPr>
              <a:xfrm>
                <a:off x="9198133" y="2808949"/>
                <a:ext cx="788229" cy="369332"/>
              </a:xfrm>
              <a:prstGeom prst="rect">
                <a:avLst/>
              </a:prstGeom>
              <a:blipFill>
                <a:blip r:embed="rId8"/>
                <a:stretch>
                  <a:fillRect l="-5426" r="-8527" b="-6667"/>
                </a:stretch>
              </a:blipFill>
            </p:spPr>
            <p:txBody>
              <a:bodyPr/>
              <a:lstStyle/>
              <a:p>
                <a:r>
                  <a:rPr lang="en-US">
                    <a:noFill/>
                  </a:rPr>
                  <a:t> </a:t>
                </a:r>
              </a:p>
            </p:txBody>
          </p:sp>
        </mc:Fallback>
      </mc:AlternateContent>
    </p:spTree>
    <p:extLst>
      <p:ext uri="{BB962C8B-B14F-4D97-AF65-F5344CB8AC3E}">
        <p14:creationId xmlns:p14="http://schemas.microsoft.com/office/powerpoint/2010/main" val="204119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AC5340-85BD-43A4-A66F-846668C8E35C}"/>
                  </a:ext>
                </a:extLst>
              </p:cNvPr>
              <p:cNvSpPr txBox="1"/>
              <p:nvPr/>
            </p:nvSpPr>
            <p:spPr>
              <a:xfrm>
                <a:off x="5548463" y="93126"/>
                <a:ext cx="10113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BCAC5340-85BD-43A4-A66F-846668C8E35C}"/>
                  </a:ext>
                </a:extLst>
              </p:cNvPr>
              <p:cNvSpPr txBox="1">
                <a:spLocks noRot="1" noChangeAspect="1" noMove="1" noResize="1" noEditPoints="1" noAdjustHandles="1" noChangeArrowheads="1" noChangeShapeType="1" noTextEdit="1"/>
              </p:cNvSpPr>
              <p:nvPr/>
            </p:nvSpPr>
            <p:spPr>
              <a:xfrm>
                <a:off x="5548463" y="93126"/>
                <a:ext cx="1011348" cy="461665"/>
              </a:xfrm>
              <a:prstGeom prst="rect">
                <a:avLst/>
              </a:prstGeom>
              <a:blipFill>
                <a:blip r:embed="rId3"/>
                <a:stretch>
                  <a:fillRect/>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EDCA2FF-3D5A-4580-B5F9-D3E5F6DE31E7}"/>
                  </a:ext>
                </a:extLst>
              </p:cNvPr>
              <p:cNvSpPr/>
              <p:nvPr/>
            </p:nvSpPr>
            <p:spPr>
              <a:xfrm>
                <a:off x="968214" y="199999"/>
                <a:ext cx="2163028"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i="1" smtClean="0">
                          <a:solidFill>
                            <a:srgbClr val="0070C0"/>
                          </a:solidFill>
                          <a:latin typeface="Cambria Math" panose="02040503050406030204" pitchFamily="18" charset="0"/>
                        </a:rPr>
                        <m:t>𝑚𝑥</m:t>
                      </m:r>
                    </m:oMath>
                  </m:oMathPara>
                </a14:m>
                <a:endParaRPr lang="en-US" sz="4400" dirty="0">
                  <a:solidFill>
                    <a:srgbClr val="0070C0"/>
                  </a:solidFill>
                </a:endParaRPr>
              </a:p>
            </p:txBody>
          </p:sp>
        </mc:Choice>
        <mc:Fallback xmlns="">
          <p:sp>
            <p:nvSpPr>
              <p:cNvPr id="15" name="Rectangle 14">
                <a:extLst>
                  <a:ext uri="{FF2B5EF4-FFF2-40B4-BE49-F238E27FC236}">
                    <a16:creationId xmlns:a16="http://schemas.microsoft.com/office/drawing/2014/main" id="{FEDCA2FF-3D5A-4580-B5F9-D3E5F6DE31E7}"/>
                  </a:ext>
                </a:extLst>
              </p:cNvPr>
              <p:cNvSpPr>
                <a:spLocks noRot="1" noChangeAspect="1" noMove="1" noResize="1" noEditPoints="1" noAdjustHandles="1" noChangeArrowheads="1" noChangeShapeType="1" noTextEdit="1"/>
              </p:cNvSpPr>
              <p:nvPr/>
            </p:nvSpPr>
            <p:spPr>
              <a:xfrm>
                <a:off x="968214" y="199999"/>
                <a:ext cx="2163028" cy="76944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63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AC5340-85BD-43A4-A66F-846668C8E35C}"/>
                  </a:ext>
                </a:extLst>
              </p:cNvPr>
              <p:cNvSpPr txBox="1"/>
              <p:nvPr/>
            </p:nvSpPr>
            <p:spPr>
              <a:xfrm>
                <a:off x="5548463" y="93126"/>
                <a:ext cx="10113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BCAC5340-85BD-43A4-A66F-846668C8E35C}"/>
                  </a:ext>
                </a:extLst>
              </p:cNvPr>
              <p:cNvSpPr txBox="1">
                <a:spLocks noRot="1" noChangeAspect="1" noMove="1" noResize="1" noEditPoints="1" noAdjustHandles="1" noChangeArrowheads="1" noChangeShapeType="1" noTextEdit="1"/>
              </p:cNvSpPr>
              <p:nvPr/>
            </p:nvSpPr>
            <p:spPr>
              <a:xfrm>
                <a:off x="5548463" y="93126"/>
                <a:ext cx="1011348" cy="461665"/>
              </a:xfrm>
              <a:prstGeom prst="rect">
                <a:avLst/>
              </a:prstGeom>
              <a:blipFill>
                <a:blip r:embed="rId3"/>
                <a:stretch>
                  <a:fillRect/>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5"/>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76541" cy="461665"/>
              </a:xfrm>
              <a:prstGeom prst="rect">
                <a:avLst/>
              </a:prstGeom>
            </p:spPr>
            <p:txBody>
              <a:bodyPr wrap="none">
                <a:spAutoFit/>
              </a:bodyPr>
              <a:lstStyle/>
              <a:p>
                <a14:m>
                  <m:oMath xmlns:m="http://schemas.openxmlformats.org/officeDocument/2006/math">
                    <m:r>
                      <a:rPr lang="en-US" sz="2400" i="1">
                        <a:solidFill>
                          <a:srgbClr val="FF0000"/>
                        </a:solidFill>
                        <a:latin typeface="Cambria Math" panose="02040503050406030204" pitchFamily="18" charset="0"/>
                      </a:rPr>
                      <m:t>𝜀</m:t>
                    </m:r>
                  </m:oMath>
                </a14:m>
                <a:r>
                  <a:rPr lang="en-US" sz="2400" dirty="0">
                    <a:solidFill>
                      <a:srgbClr val="FF0000"/>
                    </a:solidFill>
                  </a:rPr>
                  <a:t>?</a:t>
                </a:r>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76541" cy="461665"/>
              </a:xfrm>
              <a:prstGeom prst="rect">
                <a:avLst/>
              </a:prstGeom>
              <a:blipFill>
                <a:blip r:embed="rId6"/>
                <a:stretch>
                  <a:fillRect t="-10667" r="-1794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2614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i="1" smtClean="0">
                          <a:solidFill>
                            <a:srgbClr val="0070C0"/>
                          </a:solidFill>
                          <a:latin typeface="Cambria Math" panose="02040503050406030204" pitchFamily="18" charset="0"/>
                        </a:rPr>
                        <m:t>𝑚𝑥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261436" cy="461665"/>
              </a:xfrm>
              <a:prstGeom prst="rect">
                <a:avLst/>
              </a:prstGeom>
              <a:blipFill>
                <a:blip r:embed="rId8"/>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D9EA56E-48F2-45D6-AEAE-8A301683B637}"/>
                  </a:ext>
                </a:extLst>
              </p:cNvPr>
              <p:cNvSpPr/>
              <p:nvPr/>
            </p:nvSpPr>
            <p:spPr>
              <a:xfrm>
                <a:off x="968214" y="199999"/>
                <a:ext cx="2163028"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i="1" smtClean="0">
                          <a:solidFill>
                            <a:srgbClr val="0070C0"/>
                          </a:solidFill>
                          <a:latin typeface="Cambria Math" panose="02040503050406030204" pitchFamily="18" charset="0"/>
                        </a:rPr>
                        <m:t>𝑚𝑥</m:t>
                      </m:r>
                    </m:oMath>
                  </m:oMathPara>
                </a14:m>
                <a:endParaRPr lang="en-US" sz="4400" dirty="0">
                  <a:solidFill>
                    <a:srgbClr val="0070C0"/>
                  </a:solidFill>
                </a:endParaRPr>
              </a:p>
            </p:txBody>
          </p:sp>
        </mc:Choice>
        <mc:Fallback xmlns="">
          <p:sp>
            <p:nvSpPr>
              <p:cNvPr id="18" name="Rectangle 17">
                <a:extLst>
                  <a:ext uri="{FF2B5EF4-FFF2-40B4-BE49-F238E27FC236}">
                    <a16:creationId xmlns:a16="http://schemas.microsoft.com/office/drawing/2014/main" id="{DD9EA56E-48F2-45D6-AEAE-8A301683B637}"/>
                  </a:ext>
                </a:extLst>
              </p:cNvPr>
              <p:cNvSpPr>
                <a:spLocks noRot="1" noChangeAspect="1" noMove="1" noResize="1" noEditPoints="1" noAdjustHandles="1" noChangeArrowheads="1" noChangeShapeType="1" noTextEdit="1"/>
              </p:cNvSpPr>
              <p:nvPr/>
            </p:nvSpPr>
            <p:spPr>
              <a:xfrm>
                <a:off x="968214" y="199999"/>
                <a:ext cx="2163028" cy="76944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1224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38ABF513-E6D5-4322-9CBC-E6AA7A7B0D4B}"/>
              </a:ext>
            </a:extLst>
          </p:cNvPr>
          <p:cNvCxnSpPr>
            <a:cxnSpLocks/>
          </p:cNvCxnSpPr>
          <p:nvPr/>
        </p:nvCxnSpPr>
        <p:spPr>
          <a:xfrm flipV="1">
            <a:off x="2479839" y="3432890"/>
            <a:ext cx="2574121" cy="15475"/>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4F63038-C826-4261-8A7F-0984E627206D}"/>
              </a:ext>
            </a:extLst>
          </p:cNvPr>
          <p:cNvCxnSpPr>
            <a:cxnSpLocks/>
          </p:cNvCxnSpPr>
          <p:nvPr/>
        </p:nvCxnSpPr>
        <p:spPr>
          <a:xfrm flipV="1">
            <a:off x="2479839" y="4795443"/>
            <a:ext cx="2574121" cy="14068"/>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C3F1BF3-13CD-4D35-8FE9-D711A233AC90}"/>
              </a:ext>
            </a:extLst>
          </p:cNvPr>
          <p:cNvCxnSpPr>
            <a:cxnSpLocks/>
          </p:cNvCxnSpPr>
          <p:nvPr/>
        </p:nvCxnSpPr>
        <p:spPr>
          <a:xfrm>
            <a:off x="4211015" y="3235569"/>
            <a:ext cx="0" cy="2255407"/>
          </a:xfrm>
          <a:prstGeom prst="line">
            <a:avLst/>
          </a:prstGeom>
          <a:ln w="381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AC5340-85BD-43A4-A66F-846668C8E35C}"/>
                  </a:ext>
                </a:extLst>
              </p:cNvPr>
              <p:cNvSpPr txBox="1"/>
              <p:nvPr/>
            </p:nvSpPr>
            <p:spPr>
              <a:xfrm>
                <a:off x="5548463" y="93126"/>
                <a:ext cx="10113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BCAC5340-85BD-43A4-A66F-846668C8E35C}"/>
                  </a:ext>
                </a:extLst>
              </p:cNvPr>
              <p:cNvSpPr txBox="1">
                <a:spLocks noRot="1" noChangeAspect="1" noMove="1" noResize="1" noEditPoints="1" noAdjustHandles="1" noChangeArrowheads="1" noChangeShapeType="1" noTextEdit="1"/>
              </p:cNvSpPr>
              <p:nvPr/>
            </p:nvSpPr>
            <p:spPr>
              <a:xfrm>
                <a:off x="5548463" y="93126"/>
                <a:ext cx="1011348"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4C86C60-2B22-4780-B506-ACB3614AF141}"/>
                  </a:ext>
                </a:extLst>
              </p:cNvPr>
              <p:cNvSpPr txBox="1"/>
              <p:nvPr/>
            </p:nvSpPr>
            <p:spPr>
              <a:xfrm>
                <a:off x="7576649" y="1398378"/>
                <a:ext cx="2479667"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   −4 </m:t>
                              </m:r>
                            </m:e>
                          </m:d>
                        </m:e>
                        <m:sup>
                          <m:r>
                            <a:rPr lang="en-US" sz="2400" b="0" i="1" smtClean="0">
                              <a:latin typeface="Cambria Math" panose="02040503050406030204" pitchFamily="18" charset="0"/>
                            </a:rPr>
                            <m:t>2</m:t>
                          </m:r>
                        </m:sup>
                      </m:sSup>
                    </m:oMath>
                  </m:oMathPara>
                </a14:m>
                <a:endParaRPr lang="en-US" sz="2400" dirty="0"/>
              </a:p>
            </p:txBody>
          </p:sp>
        </mc:Choice>
        <mc:Fallback xmlns="">
          <p:sp>
            <p:nvSpPr>
              <p:cNvPr id="20" name="TextBox 19">
                <a:extLst>
                  <a:ext uri="{FF2B5EF4-FFF2-40B4-BE49-F238E27FC236}">
                    <a16:creationId xmlns:a16="http://schemas.microsoft.com/office/drawing/2014/main" id="{C4C86C60-2B22-4780-B506-ACB3614AF141}"/>
                  </a:ext>
                </a:extLst>
              </p:cNvPr>
              <p:cNvSpPr txBox="1">
                <a:spLocks noRot="1" noChangeAspect="1" noMove="1" noResize="1" noEditPoints="1" noAdjustHandles="1" noChangeArrowheads="1" noChangeShapeType="1" noTextEdit="1"/>
              </p:cNvSpPr>
              <p:nvPr/>
            </p:nvSpPr>
            <p:spPr>
              <a:xfrm>
                <a:off x="7576649" y="1398378"/>
                <a:ext cx="2479667" cy="461665"/>
              </a:xfrm>
              <a:prstGeom prst="rect">
                <a:avLst/>
              </a:prstGeom>
              <a:blipFill>
                <a:blip r:embed="rId4"/>
                <a:stretch>
                  <a:fillRect b="-10526"/>
                </a:stretch>
              </a:blipFill>
              <a:ln>
                <a:noFill/>
              </a:ln>
            </p:spPr>
            <p:txBody>
              <a:bodyPr/>
              <a:lstStyle/>
              <a:p>
                <a:r>
                  <a:rPr lang="en-US">
                    <a:noFill/>
                  </a:rPr>
                  <a:t> </a:t>
                </a:r>
              </a:p>
            </p:txBody>
          </p:sp>
        </mc:Fallback>
      </mc:AlternateContent>
      <p:sp>
        <p:nvSpPr>
          <p:cNvPr id="9" name="Right Brace 8">
            <a:extLst>
              <a:ext uri="{FF2B5EF4-FFF2-40B4-BE49-F238E27FC236}">
                <a16:creationId xmlns:a16="http://schemas.microsoft.com/office/drawing/2014/main" id="{668938F1-30D3-47B2-BB27-EEB8EAD5D699}"/>
              </a:ext>
            </a:extLst>
          </p:cNvPr>
          <p:cNvSpPr/>
          <p:nvPr/>
        </p:nvSpPr>
        <p:spPr>
          <a:xfrm>
            <a:off x="5114938" y="3428999"/>
            <a:ext cx="410229" cy="1365035"/>
          </a:xfrm>
          <a:prstGeom prst="rightBrace">
            <a:avLst>
              <a:gd name="adj1" fmla="val 32338"/>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305567DB-1647-4E3C-92F2-5FC6E52E5568}"/>
              </a:ext>
            </a:extLst>
          </p:cNvPr>
          <p:cNvCxnSpPr/>
          <p:nvPr/>
        </p:nvCxnSpPr>
        <p:spPr>
          <a:xfrm flipV="1">
            <a:off x="2654067" y="2287077"/>
            <a:ext cx="0" cy="365760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4FE4F9-3873-43FC-9609-CEB15564BCCE}"/>
              </a:ext>
            </a:extLst>
          </p:cNvPr>
          <p:cNvCxnSpPr>
            <a:cxnSpLocks/>
          </p:cNvCxnSpPr>
          <p:nvPr/>
        </p:nvCxnSpPr>
        <p:spPr>
          <a:xfrm>
            <a:off x="2075236" y="5308224"/>
            <a:ext cx="3657600"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6009695-B93E-4134-B8FD-97350DBF1C0A}"/>
              </a:ext>
            </a:extLst>
          </p:cNvPr>
          <p:cNvSpPr>
            <a:spLocks noChangeAspect="1"/>
          </p:cNvSpPr>
          <p:nvPr/>
        </p:nvSpPr>
        <p:spPr>
          <a:xfrm>
            <a:off x="4124221" y="471807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53386E5C-A7B8-4725-BADE-0BC457BD7E4D}"/>
              </a:ext>
            </a:extLst>
          </p:cNvPr>
          <p:cNvCxnSpPr>
            <a:cxnSpLocks/>
          </p:cNvCxnSpPr>
          <p:nvPr/>
        </p:nvCxnSpPr>
        <p:spPr>
          <a:xfrm flipV="1">
            <a:off x="1828800" y="2693620"/>
            <a:ext cx="3010486" cy="36087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48B841-03E5-4C15-82E6-BE352B722FC5}"/>
              </a:ext>
            </a:extLst>
          </p:cNvPr>
          <p:cNvSpPr>
            <a:spLocks noChangeAspect="1"/>
          </p:cNvSpPr>
          <p:nvPr/>
        </p:nvSpPr>
        <p:spPr>
          <a:xfrm>
            <a:off x="4125659" y="3352347"/>
            <a:ext cx="181442" cy="181442"/>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EE2C41E-D49B-49C0-8286-0697D1EAC130}"/>
                  </a:ext>
                </a:extLst>
              </p:cNvPr>
              <p:cNvSpPr/>
              <p:nvPr/>
            </p:nvSpPr>
            <p:spPr>
              <a:xfrm>
                <a:off x="7883477" y="1806595"/>
                <a:ext cx="21728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12</m:t>
                              </m:r>
                              <m:r>
                                <a:rPr lang="en-US" sz="2400" i="1" smtClean="0">
                                  <a:solidFill>
                                    <a:srgbClr val="0070C0"/>
                                  </a:solidFill>
                                  <a:latin typeface="Cambria Math" panose="02040503050406030204" pitchFamily="18" charset="0"/>
                                </a:rPr>
                                <m:t>𝑚</m:t>
                              </m:r>
                              <m:r>
                                <a:rPr lang="en-US" sz="2400" i="1">
                                  <a:latin typeface="Cambria Math" panose="02040503050406030204" pitchFamily="18" charset="0"/>
                                </a:rPr>
                                <m:t> −</m:t>
                              </m:r>
                              <m:r>
                                <a:rPr lang="en-US" sz="2400" b="0" i="1" smtClean="0">
                                  <a:latin typeface="Cambria Math" panose="02040503050406030204" pitchFamily="18" charset="0"/>
                                </a:rPr>
                                <m:t>4</m:t>
                              </m:r>
                            </m:e>
                          </m:d>
                        </m:e>
                        <m:sup>
                          <m:r>
                            <a:rPr lang="en-US" sz="2400" i="1">
                              <a:latin typeface="Cambria Math" panose="02040503050406030204" pitchFamily="18" charset="0"/>
                            </a:rPr>
                            <m:t>2</m:t>
                          </m:r>
                        </m:sup>
                      </m:sSup>
                    </m:oMath>
                  </m:oMathPara>
                </a14:m>
                <a:endParaRPr lang="en-US" sz="2400" dirty="0"/>
              </a:p>
            </p:txBody>
          </p:sp>
        </mc:Choice>
        <mc:Fallback xmlns="">
          <p:sp>
            <p:nvSpPr>
              <p:cNvPr id="22" name="Rectangle 21">
                <a:extLst>
                  <a:ext uri="{FF2B5EF4-FFF2-40B4-BE49-F238E27FC236}">
                    <a16:creationId xmlns:a16="http://schemas.microsoft.com/office/drawing/2014/main" id="{8EE2C41E-D49B-49C0-8286-0697D1EAC130}"/>
                  </a:ext>
                </a:extLst>
              </p:cNvPr>
              <p:cNvSpPr>
                <a:spLocks noRot="1" noChangeAspect="1" noMove="1" noResize="1" noEditPoints="1" noAdjustHandles="1" noChangeArrowheads="1" noChangeShapeType="1" noTextEdit="1"/>
              </p:cNvSpPr>
              <p:nvPr/>
            </p:nvSpPr>
            <p:spPr>
              <a:xfrm>
                <a:off x="7883477" y="1806595"/>
                <a:ext cx="217283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9BB6BF8A-3CD4-41C1-9B40-ADCC022AB1E5}"/>
                  </a:ext>
                </a:extLst>
              </p:cNvPr>
              <p:cNvSpPr/>
              <p:nvPr/>
            </p:nvSpPr>
            <p:spPr>
              <a:xfrm>
                <a:off x="7288757" y="5529178"/>
                <a:ext cx="1526700"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solidFill>
                                <a:srgbClr val="0070C0"/>
                              </a:solidFill>
                              <a:latin typeface="Cambria Math" panose="02040503050406030204" pitchFamily="18" charset="0"/>
                            </a:rPr>
                            <m:t>𝑚</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𝜀</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23" name="Rectangle 22">
                <a:extLst>
                  <a:ext uri="{FF2B5EF4-FFF2-40B4-BE49-F238E27FC236}">
                    <a16:creationId xmlns:a16="http://schemas.microsoft.com/office/drawing/2014/main" id="{9BB6BF8A-3CD4-41C1-9B40-ADCC022AB1E5}"/>
                  </a:ext>
                </a:extLst>
              </p:cNvPr>
              <p:cNvSpPr>
                <a:spLocks noRot="1" noChangeAspect="1" noMove="1" noResize="1" noEditPoints="1" noAdjustHandles="1" noChangeArrowheads="1" noChangeShapeType="1" noTextEdit="1"/>
              </p:cNvSpPr>
              <p:nvPr/>
            </p:nvSpPr>
            <p:spPr>
              <a:xfrm>
                <a:off x="7288757" y="5529178"/>
                <a:ext cx="1526700" cy="830997"/>
              </a:xfrm>
              <a:prstGeom prst="rect">
                <a:avLst/>
              </a:prstGeom>
              <a:blipFill>
                <a:blip r:embed="rId6"/>
                <a:stretch>
                  <a:fillRect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AD20521-2F9B-4453-A35B-F276618D34A4}"/>
                  </a:ext>
                </a:extLst>
              </p:cNvPr>
              <p:cNvSpPr/>
              <p:nvPr/>
            </p:nvSpPr>
            <p:spPr>
              <a:xfrm>
                <a:off x="1994243" y="4516702"/>
                <a:ext cx="5148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𝑦</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4" name="Rectangle 23">
                <a:extLst>
                  <a:ext uri="{FF2B5EF4-FFF2-40B4-BE49-F238E27FC236}">
                    <a16:creationId xmlns:a16="http://schemas.microsoft.com/office/drawing/2014/main" id="{2AD20521-2F9B-4453-A35B-F276618D34A4}"/>
                  </a:ext>
                </a:extLst>
              </p:cNvPr>
              <p:cNvSpPr>
                <a:spLocks noRot="1" noChangeAspect="1" noMove="1" noResize="1" noEditPoints="1" noAdjustHandles="1" noChangeArrowheads="1" noChangeShapeType="1" noTextEdit="1"/>
              </p:cNvSpPr>
              <p:nvPr/>
            </p:nvSpPr>
            <p:spPr>
              <a:xfrm>
                <a:off x="1994243" y="4516702"/>
                <a:ext cx="514821" cy="461665"/>
              </a:xfrm>
              <a:prstGeom prst="rect">
                <a:avLst/>
              </a:prstGeom>
              <a:blipFill>
                <a:blip r:embed="rId7"/>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2271722-D827-447C-B44E-941D0C9498C0}"/>
                  </a:ext>
                </a:extLst>
              </p:cNvPr>
              <p:cNvSpPr/>
              <p:nvPr/>
            </p:nvSpPr>
            <p:spPr>
              <a:xfrm>
                <a:off x="3954470" y="5440936"/>
                <a:ext cx="5130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p:txBody>
          </p:sp>
        </mc:Choice>
        <mc:Fallback xmlns="">
          <p:sp>
            <p:nvSpPr>
              <p:cNvPr id="25" name="Rectangle 24">
                <a:extLst>
                  <a:ext uri="{FF2B5EF4-FFF2-40B4-BE49-F238E27FC236}">
                    <a16:creationId xmlns:a16="http://schemas.microsoft.com/office/drawing/2014/main" id="{12271722-D827-447C-B44E-941D0C9498C0}"/>
                  </a:ext>
                </a:extLst>
              </p:cNvPr>
              <p:cNvSpPr>
                <a:spLocks noRot="1" noChangeAspect="1" noMove="1" noResize="1" noEditPoints="1" noAdjustHandles="1" noChangeArrowheads="1" noChangeShapeType="1" noTextEdit="1"/>
              </p:cNvSpPr>
              <p:nvPr/>
            </p:nvSpPr>
            <p:spPr>
              <a:xfrm>
                <a:off x="3954470" y="5440936"/>
                <a:ext cx="513089" cy="461665"/>
              </a:xfrm>
              <a:prstGeom prst="rect">
                <a:avLst/>
              </a:prstGeom>
              <a:blipFill>
                <a:blip r:embed="rId8"/>
                <a:stretch>
                  <a:fillRect b="-2667"/>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B24EBD37-658F-49C2-AB1A-C84DE87C6DDA}"/>
              </a:ext>
            </a:extLst>
          </p:cNvPr>
          <p:cNvCxnSpPr>
            <a:cxnSpLocks/>
            <a:stCxn id="9" idx="1"/>
            <a:endCxn id="9" idx="1"/>
          </p:cNvCxnSpPr>
          <p:nvPr/>
        </p:nvCxnSpPr>
        <p:spPr>
          <a:xfrm>
            <a:off x="5525167" y="4111517"/>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A346481-654C-410A-9A6E-369FD8B3A94B}"/>
                  </a:ext>
                </a:extLst>
              </p:cNvPr>
              <p:cNvSpPr txBox="1"/>
              <p:nvPr/>
            </p:nvSpPr>
            <p:spPr>
              <a:xfrm>
                <a:off x="7288757" y="3155375"/>
                <a:ext cx="3623083" cy="624273"/>
              </a:xfrm>
              <a:prstGeom prst="rect">
                <a:avLst/>
              </a:prstGeom>
              <a:noFill/>
            </p:spPr>
            <p:txBody>
              <a:bodyPr wrap="square" rtlCol="0">
                <a:spAutoFit/>
              </a:bodyPr>
              <a:lstStyle/>
              <a:p>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solidFill>
                              <a:srgbClr val="FF0000"/>
                            </a:solidFill>
                            <a:latin typeface="Cambria Math" panose="02040503050406030204" pitchFamily="18" charset="0"/>
                          </a:rPr>
                          <m:t>𝜀</m:t>
                        </m:r>
                      </m:num>
                      <m:den>
                        <m:r>
                          <a:rPr lang="en-US" sz="2400" b="0" i="1" smtClean="0">
                            <a:latin typeface="Cambria Math" panose="02040503050406030204" pitchFamily="18" charset="0"/>
                          </a:rPr>
                          <m:t>𝑑</m:t>
                        </m:r>
                        <m:r>
                          <a:rPr lang="en-US" sz="2400" b="0" i="1" smtClean="0">
                            <a:solidFill>
                              <a:srgbClr val="0070C0"/>
                            </a:solidFill>
                            <a:latin typeface="Cambria Math" panose="02040503050406030204" pitchFamily="18" charset="0"/>
                          </a:rPr>
                          <m:t>𝑚</m:t>
                        </m:r>
                      </m:den>
                    </m:f>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a:t>
                </a:r>
                <a14:m>
                  <m:oMath xmlns:m="http://schemas.openxmlformats.org/officeDocument/2006/math">
                    <m:r>
                      <a:rPr lang="en-US" sz="2400" b="0" i="1" dirty="0" smtClean="0">
                        <a:solidFill>
                          <a:srgbClr val="0070C0"/>
                        </a:solidFill>
                        <a:latin typeface="Cambria Math" panose="02040503050406030204" pitchFamily="18" charset="0"/>
                      </a:rPr>
                      <m:t>𝑚</m:t>
                    </m:r>
                    <m:r>
                      <a:rPr lang="en-US" sz="2400" b="0" i="1" dirty="0" smtClean="0">
                        <a:latin typeface="Cambria Math" panose="02040503050406030204" pitchFamily="18" charset="0"/>
                      </a:rPr>
                      <m:t>=4/12</m:t>
                    </m:r>
                  </m:oMath>
                </a14:m>
                <a:endParaRPr lang="en-US" sz="2400" dirty="0"/>
              </a:p>
            </p:txBody>
          </p:sp>
        </mc:Choice>
        <mc:Fallback xmlns="">
          <p:sp>
            <p:nvSpPr>
              <p:cNvPr id="29" name="TextBox 28">
                <a:extLst>
                  <a:ext uri="{FF2B5EF4-FFF2-40B4-BE49-F238E27FC236}">
                    <a16:creationId xmlns:a16="http://schemas.microsoft.com/office/drawing/2014/main" id="{5A346481-654C-410A-9A6E-369FD8B3A94B}"/>
                  </a:ext>
                </a:extLst>
              </p:cNvPr>
              <p:cNvSpPr txBox="1">
                <a:spLocks noRot="1" noChangeAspect="1" noMove="1" noResize="1" noEditPoints="1" noAdjustHandles="1" noChangeArrowheads="1" noChangeShapeType="1" noTextEdit="1"/>
              </p:cNvSpPr>
              <p:nvPr/>
            </p:nvSpPr>
            <p:spPr>
              <a:xfrm>
                <a:off x="7288757" y="3155375"/>
                <a:ext cx="3623083" cy="62427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88932ED2-BED7-4E88-AE90-3AEA98B69A0B}"/>
                  </a:ext>
                </a:extLst>
              </p:cNvPr>
              <p:cNvSpPr/>
              <p:nvPr/>
            </p:nvSpPr>
            <p:spPr>
              <a:xfrm>
                <a:off x="8815457" y="5713843"/>
                <a:ext cx="1765676" cy="461665"/>
              </a:xfrm>
              <a:prstGeom prst="rect">
                <a:avLst/>
              </a:prstGeom>
            </p:spPr>
            <p:txBody>
              <a:bodyPr wrap="none">
                <a:spAutoFit/>
              </a:bodyPr>
              <a:lstStyle/>
              <a:p>
                <a14:m>
                  <m:oMath xmlns:m="http://schemas.openxmlformats.org/officeDocument/2006/math">
                    <m:r>
                      <a:rPr lang="en-US" sz="2400" i="1" dirty="0" smtClean="0">
                        <a:latin typeface="Cambria Math" panose="02040503050406030204" pitchFamily="18" charset="0"/>
                      </a:rPr>
                      <m:t>⇒</m:t>
                    </m:r>
                  </m:oMath>
                </a14:m>
                <a:r>
                  <a:rPr lang="en-US" sz="2400" dirty="0"/>
                  <a:t> </a:t>
                </a:r>
                <a14:m>
                  <m:oMath xmlns:m="http://schemas.openxmlformats.org/officeDocument/2006/math">
                    <m:r>
                      <a:rPr lang="en-US" sz="2400" i="1" dirty="0" smtClean="0">
                        <a:solidFill>
                          <a:srgbClr val="FF0000"/>
                        </a:solidFill>
                        <a:latin typeface="Cambria Math" panose="02040503050406030204" pitchFamily="18" charset="0"/>
                      </a:rPr>
                      <m:t>𝜀</m:t>
                    </m:r>
                    <m:r>
                      <a:rPr lang="en-US" sz="2400" i="1" dirty="0">
                        <a:latin typeface="Cambria Math" panose="02040503050406030204" pitchFamily="18" charset="0"/>
                      </a:rPr>
                      <m:t>=</m:t>
                    </m:r>
                    <m:r>
                      <a:rPr lang="en-US" sz="2400" i="1" dirty="0">
                        <a:latin typeface="Cambria Math" panose="02040503050406030204" pitchFamily="18" charset="0"/>
                      </a:rPr>
                      <m:t>h</m:t>
                    </m:r>
                    <m:r>
                      <a:rPr lang="en-US" sz="2400" i="1" dirty="0">
                        <a:latin typeface="Cambria Math" panose="02040503050406030204" pitchFamily="18" charset="0"/>
                      </a:rPr>
                      <m:t>(</m:t>
                    </m:r>
                    <m:r>
                      <a:rPr lang="en-US" sz="2400" i="1" dirty="0" smtClean="0">
                        <a:solidFill>
                          <a:srgbClr val="0070C0"/>
                        </a:solidFill>
                        <a:latin typeface="Cambria Math" panose="02040503050406030204" pitchFamily="18" charset="0"/>
                      </a:rPr>
                      <m:t>𝑚</m:t>
                    </m:r>
                    <m:r>
                      <a:rPr lang="en-US" sz="2400" i="1" dirty="0">
                        <a:latin typeface="Cambria Math" panose="02040503050406030204" pitchFamily="18" charset="0"/>
                      </a:rPr>
                      <m:t>)</m:t>
                    </m:r>
                  </m:oMath>
                </a14:m>
                <a:endParaRPr lang="en-US" sz="2400" dirty="0"/>
              </a:p>
            </p:txBody>
          </p:sp>
        </mc:Choice>
        <mc:Fallback xmlns="">
          <p:sp>
            <p:nvSpPr>
              <p:cNvPr id="31" name="Rectangle 30">
                <a:extLst>
                  <a:ext uri="{FF2B5EF4-FFF2-40B4-BE49-F238E27FC236}">
                    <a16:creationId xmlns:a16="http://schemas.microsoft.com/office/drawing/2014/main" id="{88932ED2-BED7-4E88-AE90-3AEA98B69A0B}"/>
                  </a:ext>
                </a:extLst>
              </p:cNvPr>
              <p:cNvSpPr>
                <a:spLocks noRot="1" noChangeAspect="1" noMove="1" noResize="1" noEditPoints="1" noAdjustHandles="1" noChangeArrowheads="1" noChangeShapeType="1" noTextEdit="1"/>
              </p:cNvSpPr>
              <p:nvPr/>
            </p:nvSpPr>
            <p:spPr>
              <a:xfrm>
                <a:off x="8815457" y="5713843"/>
                <a:ext cx="1765676" cy="461665"/>
              </a:xfrm>
              <a:prstGeom prst="rect">
                <a:avLst/>
              </a:prstGeom>
              <a:blipFill>
                <a:blip r:embed="rId10"/>
                <a:stretch>
                  <a:fillRect r="-2069"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EA16F79C-E810-43EF-949C-B471D01EFA32}"/>
                  </a:ext>
                </a:extLst>
              </p:cNvPr>
              <p:cNvSpPr/>
              <p:nvPr/>
            </p:nvSpPr>
            <p:spPr>
              <a:xfrm>
                <a:off x="5599417" y="3880683"/>
                <a:ext cx="4028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𝜀</m:t>
                      </m:r>
                    </m:oMath>
                  </m:oMathPara>
                </a14:m>
                <a:endParaRPr lang="en-US" sz="2400" dirty="0"/>
              </a:p>
            </p:txBody>
          </p:sp>
        </mc:Choice>
        <mc:Fallback xmlns="">
          <p:sp>
            <p:nvSpPr>
              <p:cNvPr id="66" name="Rectangle 65">
                <a:extLst>
                  <a:ext uri="{FF2B5EF4-FFF2-40B4-BE49-F238E27FC236}">
                    <a16:creationId xmlns:a16="http://schemas.microsoft.com/office/drawing/2014/main" id="{EA16F79C-E810-43EF-949C-B471D01EFA32}"/>
                  </a:ext>
                </a:extLst>
              </p:cNvPr>
              <p:cNvSpPr>
                <a:spLocks noRot="1" noChangeAspect="1" noMove="1" noResize="1" noEditPoints="1" noAdjustHandles="1" noChangeArrowheads="1" noChangeShapeType="1" noTextEdit="1"/>
              </p:cNvSpPr>
              <p:nvPr/>
            </p:nvSpPr>
            <p:spPr>
              <a:xfrm>
                <a:off x="5599417" y="3880683"/>
                <a:ext cx="402803"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2B73CDB0-F730-4339-8E17-277691259434}"/>
                  </a:ext>
                </a:extLst>
              </p:cNvPr>
              <p:cNvSpPr/>
              <p:nvPr/>
            </p:nvSpPr>
            <p:spPr>
              <a:xfrm>
                <a:off x="4192949" y="4297271"/>
                <a:ext cx="113261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12, 4</m:t>
                          </m:r>
                        </m:e>
                      </m:d>
                    </m:oMath>
                  </m:oMathPara>
                </a14:m>
                <a:endParaRPr lang="en-US" sz="2400" dirty="0"/>
              </a:p>
            </p:txBody>
          </p:sp>
        </mc:Choice>
        <mc:Fallback xmlns="">
          <p:sp>
            <p:nvSpPr>
              <p:cNvPr id="67" name="Rectangle 66">
                <a:extLst>
                  <a:ext uri="{FF2B5EF4-FFF2-40B4-BE49-F238E27FC236}">
                    <a16:creationId xmlns:a16="http://schemas.microsoft.com/office/drawing/2014/main" id="{2B73CDB0-F730-4339-8E17-277691259434}"/>
                  </a:ext>
                </a:extLst>
              </p:cNvPr>
              <p:cNvSpPr>
                <a:spLocks noRot="1" noChangeAspect="1" noMove="1" noResize="1" noEditPoints="1" noAdjustHandles="1" noChangeArrowheads="1" noChangeShapeType="1" noTextEdit="1"/>
              </p:cNvSpPr>
              <p:nvPr/>
            </p:nvSpPr>
            <p:spPr>
              <a:xfrm>
                <a:off x="4192949" y="4297271"/>
                <a:ext cx="11326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Rectangle 79">
                <a:extLst>
                  <a:ext uri="{FF2B5EF4-FFF2-40B4-BE49-F238E27FC236}">
                    <a16:creationId xmlns:a16="http://schemas.microsoft.com/office/drawing/2014/main" id="{8492098B-4442-4D52-B980-CAD187B0F109}"/>
                  </a:ext>
                </a:extLst>
              </p:cNvPr>
              <p:cNvSpPr/>
              <p:nvPr/>
            </p:nvSpPr>
            <p:spPr>
              <a:xfrm>
                <a:off x="4799574" y="2289268"/>
                <a:ext cx="12614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70C0"/>
                          </a:solidFill>
                          <a:latin typeface="Cambria Math" panose="02040503050406030204" pitchFamily="18" charset="0"/>
                        </a:rPr>
                        <m:t>𝑦</m:t>
                      </m:r>
                      <m:r>
                        <a:rPr lang="en-US" sz="2400" i="1" smtClean="0">
                          <a:solidFill>
                            <a:srgbClr val="0070C0"/>
                          </a:solidFill>
                          <a:latin typeface="Cambria Math" panose="02040503050406030204" pitchFamily="18" charset="0"/>
                        </a:rPr>
                        <m:t>=</m:t>
                      </m:r>
                      <m:r>
                        <a:rPr lang="en-US" sz="2400" i="1" smtClean="0">
                          <a:solidFill>
                            <a:srgbClr val="0070C0"/>
                          </a:solidFill>
                          <a:latin typeface="Cambria Math" panose="02040503050406030204" pitchFamily="18" charset="0"/>
                        </a:rPr>
                        <m:t>𝑚𝑥</m:t>
                      </m:r>
                    </m:oMath>
                  </m:oMathPara>
                </a14:m>
                <a:endParaRPr lang="en-US" sz="2400" dirty="0">
                  <a:solidFill>
                    <a:srgbClr val="0070C0"/>
                  </a:solidFill>
                </a:endParaRPr>
              </a:p>
            </p:txBody>
          </p:sp>
        </mc:Choice>
        <mc:Fallback xmlns="">
          <p:sp>
            <p:nvSpPr>
              <p:cNvPr id="80" name="Rectangle 79">
                <a:extLst>
                  <a:ext uri="{FF2B5EF4-FFF2-40B4-BE49-F238E27FC236}">
                    <a16:creationId xmlns:a16="http://schemas.microsoft.com/office/drawing/2014/main" id="{8492098B-4442-4D52-B980-CAD187B0F109}"/>
                  </a:ext>
                </a:extLst>
              </p:cNvPr>
              <p:cNvSpPr>
                <a:spLocks noRot="1" noChangeAspect="1" noMove="1" noResize="1" noEditPoints="1" noAdjustHandles="1" noChangeArrowheads="1" noChangeShapeType="1" noTextEdit="1"/>
              </p:cNvSpPr>
              <p:nvPr/>
            </p:nvSpPr>
            <p:spPr>
              <a:xfrm>
                <a:off x="4799574" y="2289268"/>
                <a:ext cx="1261436" cy="461665"/>
              </a:xfrm>
              <a:prstGeom prst="rect">
                <a:avLst/>
              </a:prstGeom>
              <a:blipFill>
                <a:blip r:embed="rId13"/>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8CA9BB0-A58D-4F90-86C0-43D34B6AF1BD}"/>
                  </a:ext>
                </a:extLst>
              </p:cNvPr>
              <p:cNvSpPr/>
              <p:nvPr/>
            </p:nvSpPr>
            <p:spPr>
              <a:xfrm>
                <a:off x="8207631" y="4365250"/>
                <a:ext cx="1490664" cy="613117"/>
              </a:xfrm>
              <a:prstGeom prst="rect">
                <a:avLst/>
              </a:prstGeom>
            </p:spPr>
            <p:txBody>
              <a:bodyPr wrap="none">
                <a:spAutoFit/>
              </a:bodyPr>
              <a:lstStyle/>
              <a:p>
                <a14:m>
                  <m:oMath xmlns:m="http://schemas.openxmlformats.org/officeDocument/2006/math">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rPr>
                  <a:t> </a:t>
                </a:r>
                <a14:m>
                  <m:oMath xmlns:m="http://schemas.openxmlformats.org/officeDocument/2006/math">
                    <m:r>
                      <a:rPr lang="en-US" sz="2400" b="0" i="1" dirty="0" smtClean="0">
                        <a:solidFill>
                          <a:srgbClr val="00B050"/>
                        </a:solidFill>
                        <a:latin typeface="Cambria Math" panose="02040503050406030204" pitchFamily="18" charset="0"/>
                      </a:rPr>
                      <m:t>𝑦</m:t>
                    </m:r>
                    <m:r>
                      <a:rPr lang="en-US" sz="2400" b="0" i="1" dirty="0" smtClean="0">
                        <a:solidFill>
                          <a:srgbClr val="00B050"/>
                        </a:solidFill>
                        <a:latin typeface="Cambria Math" panose="02040503050406030204" pitchFamily="18" charset="0"/>
                      </a:rPr>
                      <m:t>=</m:t>
                    </m:r>
                    <m:f>
                      <m:fPr>
                        <m:ctrlPr>
                          <a:rPr lang="en-US" sz="2400" b="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4</m:t>
                        </m:r>
                      </m:num>
                      <m:den>
                        <m:r>
                          <a:rPr lang="en-US" sz="2400" b="0" i="1" dirty="0" smtClean="0">
                            <a:solidFill>
                              <a:srgbClr val="00B050"/>
                            </a:solidFill>
                            <a:latin typeface="Cambria Math" panose="02040503050406030204" pitchFamily="18" charset="0"/>
                          </a:rPr>
                          <m:t>12</m:t>
                        </m:r>
                      </m:den>
                    </m:f>
                    <m:r>
                      <a:rPr lang="en-US" sz="2400" b="0" i="1" dirty="0" smtClean="0">
                        <a:solidFill>
                          <a:srgbClr val="00B050"/>
                        </a:solidFill>
                        <a:latin typeface="Cambria Math" panose="02040503050406030204" pitchFamily="18" charset="0"/>
                      </a:rPr>
                      <m:t>𝑥</m:t>
                    </m:r>
                  </m:oMath>
                </a14:m>
                <a:endParaRPr lang="en-US" sz="2400" dirty="0">
                  <a:solidFill>
                    <a:srgbClr val="00B050"/>
                  </a:solidFill>
                </a:endParaRPr>
              </a:p>
            </p:txBody>
          </p:sp>
        </mc:Choice>
        <mc:Fallback xmlns="">
          <p:sp>
            <p:nvSpPr>
              <p:cNvPr id="26" name="Rectangle 25">
                <a:extLst>
                  <a:ext uri="{FF2B5EF4-FFF2-40B4-BE49-F238E27FC236}">
                    <a16:creationId xmlns:a16="http://schemas.microsoft.com/office/drawing/2014/main" id="{18CA9BB0-A58D-4F90-86C0-43D34B6AF1BD}"/>
                  </a:ext>
                </a:extLst>
              </p:cNvPr>
              <p:cNvSpPr>
                <a:spLocks noRot="1" noChangeAspect="1" noMove="1" noResize="1" noEditPoints="1" noAdjustHandles="1" noChangeArrowheads="1" noChangeShapeType="1" noTextEdit="1"/>
              </p:cNvSpPr>
              <p:nvPr/>
            </p:nvSpPr>
            <p:spPr>
              <a:xfrm>
                <a:off x="8207631" y="4365250"/>
                <a:ext cx="1490664" cy="613117"/>
              </a:xfrm>
              <a:prstGeom prst="rect">
                <a:avLst/>
              </a:prstGeom>
              <a:blipFill>
                <a:blip r:embed="rId14"/>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AE33814-321F-47D9-B1B7-FDE4FAEEA721}"/>
              </a:ext>
            </a:extLst>
          </p:cNvPr>
          <p:cNvCxnSpPr>
            <a:cxnSpLocks/>
          </p:cNvCxnSpPr>
          <p:nvPr/>
        </p:nvCxnSpPr>
        <p:spPr>
          <a:xfrm flipV="1">
            <a:off x="1325880" y="4107068"/>
            <a:ext cx="5233931" cy="16067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AF25400-4C3C-430F-B898-002593ECC67C}"/>
                  </a:ext>
                </a:extLst>
              </p:cNvPr>
              <p:cNvSpPr/>
              <p:nvPr/>
            </p:nvSpPr>
            <p:spPr>
              <a:xfrm>
                <a:off x="10911840" y="3217532"/>
                <a:ext cx="123969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oMath>
                  </m:oMathPara>
                </a14:m>
                <a:endParaRPr lang="en-US" sz="2400" dirty="0"/>
              </a:p>
            </p:txBody>
          </p:sp>
        </mc:Choice>
        <mc:Fallback xmlns="">
          <p:sp>
            <p:nvSpPr>
              <p:cNvPr id="8" name="Rectangle 7">
                <a:extLst>
                  <a:ext uri="{FF2B5EF4-FFF2-40B4-BE49-F238E27FC236}">
                    <a16:creationId xmlns:a16="http://schemas.microsoft.com/office/drawing/2014/main" id="{BAF25400-4C3C-430F-B898-002593ECC67C}"/>
                  </a:ext>
                </a:extLst>
              </p:cNvPr>
              <p:cNvSpPr>
                <a:spLocks noRot="1" noChangeAspect="1" noMove="1" noResize="1" noEditPoints="1" noAdjustHandles="1" noChangeArrowheads="1" noChangeShapeType="1" noTextEdit="1"/>
              </p:cNvSpPr>
              <p:nvPr/>
            </p:nvSpPr>
            <p:spPr>
              <a:xfrm>
                <a:off x="10911840" y="3217532"/>
                <a:ext cx="1239698" cy="461665"/>
              </a:xfrm>
              <a:prstGeom prst="rect">
                <a:avLst/>
              </a:prstGeom>
              <a:blipFill>
                <a:blip r:embed="rId1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D194854-AC90-49BD-B1A4-81D078675E86}"/>
                  </a:ext>
                </a:extLst>
              </p:cNvPr>
              <p:cNvSpPr/>
              <p:nvPr/>
            </p:nvSpPr>
            <p:spPr>
              <a:xfrm>
                <a:off x="7883477" y="2214812"/>
                <a:ext cx="22511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b="0" i="1" dirty="0" smtClean="0">
                                  <a:solidFill>
                                    <a:srgbClr val="0070C0"/>
                                  </a:solidFill>
                                  <a:latin typeface="Cambria Math" panose="02040503050406030204" pitchFamily="18" charset="0"/>
                                </a:rPr>
                                <m:t>𝑚</m:t>
                              </m:r>
                              <m:r>
                                <a:rPr lang="en-US" sz="2400" b="0" i="1" dirty="0" smtClean="0">
                                  <a:solidFill>
                                    <a:srgbClr val="0070C0"/>
                                  </a:solidFill>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e>
                          </m:d>
                        </m:e>
                        <m:sup>
                          <m:r>
                            <a:rPr lang="en-US" sz="2400" b="0" i="0" dirty="0" smtClean="0">
                              <a:latin typeface="Cambria Math" panose="02040503050406030204" pitchFamily="18" charset="0"/>
                            </a:rPr>
                            <m:t>2</m:t>
                          </m:r>
                        </m:sup>
                      </m:sSup>
                    </m:oMath>
                  </m:oMathPara>
                </a14:m>
                <a:endParaRPr lang="en-US" sz="2400" dirty="0"/>
              </a:p>
            </p:txBody>
          </p:sp>
        </mc:Choice>
        <mc:Fallback xmlns="">
          <p:sp>
            <p:nvSpPr>
              <p:cNvPr id="30" name="Rectangle 29">
                <a:extLst>
                  <a:ext uri="{FF2B5EF4-FFF2-40B4-BE49-F238E27FC236}">
                    <a16:creationId xmlns:a16="http://schemas.microsoft.com/office/drawing/2014/main" id="{BD194854-AC90-49BD-B1A4-81D078675E86}"/>
                  </a:ext>
                </a:extLst>
              </p:cNvPr>
              <p:cNvSpPr>
                <a:spLocks noRot="1" noChangeAspect="1" noMove="1" noResize="1" noEditPoints="1" noAdjustHandles="1" noChangeArrowheads="1" noChangeShapeType="1" noTextEdit="1"/>
              </p:cNvSpPr>
              <p:nvPr/>
            </p:nvSpPr>
            <p:spPr>
              <a:xfrm>
                <a:off x="7883477" y="2214812"/>
                <a:ext cx="2251129" cy="461665"/>
              </a:xfrm>
              <a:prstGeom prst="rect">
                <a:avLst/>
              </a:prstGeom>
              <a:blipFill>
                <a:blip r:embed="rId16"/>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6AB4184-3172-4A29-8301-26671338EC0B}"/>
                  </a:ext>
                </a:extLst>
              </p:cNvPr>
              <p:cNvSpPr/>
              <p:nvPr/>
            </p:nvSpPr>
            <p:spPr>
              <a:xfrm>
                <a:off x="968214" y="199999"/>
                <a:ext cx="2163028"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0070C0"/>
                          </a:solidFill>
                          <a:latin typeface="Cambria Math" panose="02040503050406030204" pitchFamily="18" charset="0"/>
                        </a:rPr>
                        <m:t>𝑦</m:t>
                      </m:r>
                      <m:r>
                        <a:rPr lang="en-US" sz="4400" i="1" smtClean="0">
                          <a:solidFill>
                            <a:srgbClr val="0070C0"/>
                          </a:solidFill>
                          <a:latin typeface="Cambria Math" panose="02040503050406030204" pitchFamily="18" charset="0"/>
                        </a:rPr>
                        <m:t>=</m:t>
                      </m:r>
                      <m:r>
                        <a:rPr lang="en-US" sz="4400" i="1" smtClean="0">
                          <a:solidFill>
                            <a:srgbClr val="0070C0"/>
                          </a:solidFill>
                          <a:latin typeface="Cambria Math" panose="02040503050406030204" pitchFamily="18" charset="0"/>
                        </a:rPr>
                        <m:t>𝑚𝑥</m:t>
                      </m:r>
                    </m:oMath>
                  </m:oMathPara>
                </a14:m>
                <a:endParaRPr lang="en-US" sz="4400" dirty="0">
                  <a:solidFill>
                    <a:srgbClr val="0070C0"/>
                  </a:solidFill>
                </a:endParaRPr>
              </a:p>
            </p:txBody>
          </p:sp>
        </mc:Choice>
        <mc:Fallback xmlns="">
          <p:sp>
            <p:nvSpPr>
              <p:cNvPr id="28" name="Rectangle 27">
                <a:extLst>
                  <a:ext uri="{FF2B5EF4-FFF2-40B4-BE49-F238E27FC236}">
                    <a16:creationId xmlns:a16="http://schemas.microsoft.com/office/drawing/2014/main" id="{C6AB4184-3172-4A29-8301-26671338EC0B}"/>
                  </a:ext>
                </a:extLst>
              </p:cNvPr>
              <p:cNvSpPr>
                <a:spLocks noRot="1" noChangeAspect="1" noMove="1" noResize="1" noEditPoints="1" noAdjustHandles="1" noChangeArrowheads="1" noChangeShapeType="1" noTextEdit="1"/>
              </p:cNvSpPr>
              <p:nvPr/>
            </p:nvSpPr>
            <p:spPr>
              <a:xfrm>
                <a:off x="968214" y="199999"/>
                <a:ext cx="2163028" cy="769441"/>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6908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10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1" grpId="0"/>
      <p:bldP spid="2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1253</TotalTime>
  <Words>743</Words>
  <Application>Microsoft Office PowerPoint</Application>
  <PresentationFormat>Widescreen</PresentationFormat>
  <Paragraphs>149</Paragraphs>
  <Slides>16</Slides>
  <Notes>8</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Consolas</vt:lpstr>
      <vt:lpstr>Office Theme</vt:lpstr>
      <vt:lpstr>Linea models</vt:lpstr>
      <vt:lpstr>Content</vt:lpstr>
      <vt:lpstr>Notation</vt:lpstr>
      <vt:lpstr>Linear regression</vt:lpstr>
      <vt:lpstr>Error definition</vt:lpstr>
      <vt:lpstr>Error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Your turn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Francisco Mendoza Torres</dc:creator>
  <cp:lastModifiedBy>Francisco Mendoza Torres</cp:lastModifiedBy>
  <cp:revision>136</cp:revision>
  <dcterms:created xsi:type="dcterms:W3CDTF">2017-10-24T03:48:17Z</dcterms:created>
  <dcterms:modified xsi:type="dcterms:W3CDTF">2020-02-10T12:00:01Z</dcterms:modified>
</cp:coreProperties>
</file>