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85" r:id="rId4"/>
    <p:sldId id="286" r:id="rId5"/>
    <p:sldId id="266" r:id="rId6"/>
    <p:sldId id="277" r:id="rId7"/>
    <p:sldId id="278" r:id="rId8"/>
    <p:sldId id="279" r:id="rId9"/>
    <p:sldId id="272" r:id="rId10"/>
    <p:sldId id="270" r:id="rId11"/>
    <p:sldId id="271" r:id="rId12"/>
    <p:sldId id="262" r:id="rId13"/>
    <p:sldId id="263" r:id="rId14"/>
    <p:sldId id="264" r:id="rId15"/>
    <p:sldId id="282" r:id="rId16"/>
    <p:sldId id="257" r:id="rId17"/>
    <p:sldId id="273" r:id="rId18"/>
    <p:sldId id="268" r:id="rId19"/>
    <p:sldId id="280" r:id="rId20"/>
    <p:sldId id="281" r:id="rId21"/>
    <p:sldId id="28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81" autoAdjust="0"/>
    <p:restoredTop sz="77365" autoAdjust="0"/>
  </p:normalViewPr>
  <p:slideViewPr>
    <p:cSldViewPr snapToGrid="0">
      <p:cViewPr varScale="1">
        <p:scale>
          <a:sx n="56" d="100"/>
          <a:sy n="56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B991-7762-4FD0-8B75-FBCEED4C176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5526F-F2BE-4FED-81ED-976F88FFE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%matplotlib inline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 seaborn as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iris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sns.load_dataset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('iris')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iris.plot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(kind = 'scatter', x = 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petal_length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y = 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petal_width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sns.pairplot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(iris)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39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9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8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9EA5-E05B-4D51-9126-EB4D3056E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30303-D4BC-4CD6-804D-ACFEB2DC9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1CB5-81B3-40A4-8C32-9899BBDB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66AB-0E71-435C-A3A7-27EE27A8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E70F-20DE-489B-BD0D-FC9B450A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2873-4B23-4A1D-9134-FC948D3E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58014-90B2-4C0E-BCAE-B6EDF48E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A0A2-18FA-4E74-A6D9-DC496386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7423-A95F-4E00-961E-8333AC57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8E50-B95F-4FE4-9BFB-924D9BDB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7CC8F-B628-4F72-879F-A4A641B65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FCD02-70A4-43DA-A907-192F79CFF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8423-7F5A-4010-8E79-3A0DD710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3C88-9077-40FC-8008-9A166C92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CDAF-579A-4AD8-A9CB-A93E7AA0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7327-3B02-4E1C-AA31-A784B20C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EC63-2E5E-4275-8676-008ECD46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1CEC-461D-4539-A2C7-199C2667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37DE-4706-4F19-AF07-2D4C9E07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7DBF-EAB5-438B-AAFC-183E3824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7DB6-34FA-4A89-91DA-ED6152AF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EE7B2-C03A-4594-9DF3-219EACF90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5300-D384-49B5-B501-F421E955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E9CE-88C9-4E0D-ACC3-28BCEC70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5E3A-DB9A-4EA2-8F1B-99F7FB87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3AF6-C16C-47E2-894B-0A8F0C05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262F-A2AA-4D88-9A53-6E4809A0B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FD05F-1F9A-42E9-84BF-5B1BDF8FC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01940-4144-4FB0-9607-8D613C05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01CFF-A471-4FA3-98D0-63775435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C39ED-C627-4199-ADA5-738507F4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A5C5-E280-4A08-B778-3543BD28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0FD02-DE59-4E70-973C-1F732512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0B544-8506-4BEC-9D7E-0156B00B0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00E2A-3C04-4953-8897-4ABBA2FB9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C31B0-4884-4258-A722-366DD0639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52D78-3660-46CF-A0E6-F8D18149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4F275-4522-4033-ABAA-59DC2576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C89B2-944A-496B-BB9B-E7C06D2D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5683-32F9-48BE-BFF4-45384122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D03F-11A8-43BB-81AA-28E31592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9A7A3-4B71-488E-9E17-85EC479E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B4868-4AC3-45F0-A656-4E0636D3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54844-1D34-4F87-8FB9-185F2B62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882B0-2D23-466E-8569-155DF571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961C-1126-4849-81BD-2EAB1296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9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BF35-C976-40EE-926F-EF88E73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212B-479A-4F27-82BD-C459164E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7E801-B6D0-4AED-A6D0-AEE3D989C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B5D2-CDBD-4DB5-99C9-580CDA29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2C9F0-B627-4577-95CA-041A7A87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F9779-07F7-4B1A-B53E-32D9425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2B8F-C4D6-40A7-89DE-F2CC70CB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A07E4-B603-4946-93DA-771AED3DD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B724-B3B1-4C08-BBD7-BB948149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A74B-B59A-4637-9287-57D945A5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07343-BAEA-45FE-B597-DC682175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66D3-0981-4AAE-A015-4F7A7EEF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CCF80-47F2-4CD5-9AF8-EDD59BDA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D431D-35FF-4EB7-BFD9-FA488F99C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7010-2A37-428F-AC6C-B31DE39C2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F67BE-FA4E-4E0B-ADD2-E9EACB8A83D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4A02-F0F0-4ABE-95F8-DD7628552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69938-CD7C-4C80-8CCE-679135A94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9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itiobigdata.com/2018/08/27/los-tres-nucleos-de-data-science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statsGu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search?search-within=Journal&amp;facet-journal-id=10596&amp;query=tensorflow&amp;sortOrder=newestFirst" TargetMode="External"/><Relationship Id="rId3" Type="http://schemas.openxmlformats.org/officeDocument/2006/relationships/hyperlink" Target="https://link.springer.com/search?query=Machine+learning&amp;facet-journal-id=11004&amp;search-within=Journal&amp;sortOrder=newestFirst" TargetMode="External"/><Relationship Id="rId7" Type="http://schemas.openxmlformats.org/officeDocument/2006/relationships/hyperlink" Target="https://link.springer.com/search?query=neural+networks&amp;facet-journal-id=10596&amp;search-within=Journal&amp;sortOrder=newestFirst" TargetMode="External"/><Relationship Id="rId2" Type="http://schemas.openxmlformats.org/officeDocument/2006/relationships/hyperlink" Target="https://link.springer.com/search?search-within=Journal&amp;facet-journal-id=11004&amp;query=neural+networks&amp;sortOrder=newestFir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earch/advanced?qs=machine%20learning&amp;pub=Computers%20%26%20Geosciences&amp;cid=271720&amp;sortBy=date" TargetMode="External"/><Relationship Id="rId5" Type="http://schemas.openxmlformats.org/officeDocument/2006/relationships/hyperlink" Target="https://www.sciencedirect.com/search/advanced?qs=tensorflow&amp;pub=Computers%20%26%20Geosciences&amp;cid=271720&amp;sortBy=date" TargetMode="External"/><Relationship Id="rId4" Type="http://schemas.openxmlformats.org/officeDocument/2006/relationships/hyperlink" Target="https://www.sciencedirect.com/search/advanced?qs=neural%20networks&amp;pub=Computers%20%26%20Geosciences&amp;cid=271720&amp;sortBy=date" TargetMode="External"/><Relationship Id="rId9" Type="http://schemas.openxmlformats.org/officeDocument/2006/relationships/hyperlink" Target="https://link.springer.com/search?query=machine+learning&amp;facet-journal-id=10596&amp;search-within=Journal&amp;sortOrder=newestFirs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OUM_AnI1DQ&amp;list=PLG19vXLQHvSC2ZKFIkgVpI9fCjkN38kwf&amp;index=11&amp;t=0s" TargetMode="External"/><Relationship Id="rId2" Type="http://schemas.openxmlformats.org/officeDocument/2006/relationships/hyperlink" Target="https://www.youtube.com/watch?v=5kBS5ThMHcU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8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5FB6-F51B-4023-9BA5-B049BB89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dirty="0"/>
              <a:t>What is 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192DA7-EBFE-4A33-BD33-75F41AE61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838" y="1662552"/>
            <a:ext cx="9821790" cy="43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2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2DAA-F9F1-4892-958D-109D4A7B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areas.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CD0D-A931-4D24-AFE0-8C80FC6F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 (50 – 80 %)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Deep learning</a:t>
            </a:r>
          </a:p>
          <a:p>
            <a:endParaRPr lang="en-US" dirty="0"/>
          </a:p>
        </p:txBody>
      </p:sp>
      <p:pic>
        <p:nvPicPr>
          <p:cNvPr id="4" name="Picture 4" descr="Image result for data science">
            <a:extLst>
              <a:ext uri="{FF2B5EF4-FFF2-40B4-BE49-F238E27FC236}">
                <a16:creationId xmlns:a16="http://schemas.microsoft.com/office/drawing/2014/main" id="{DD996324-7BDF-4FF1-BB2D-2438CA76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1233" y="1270846"/>
            <a:ext cx="6156643" cy="558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A4AC6F-1852-4035-904C-777609F7CB83}"/>
              </a:ext>
            </a:extLst>
          </p:cNvPr>
          <p:cNvSpPr/>
          <p:nvPr/>
        </p:nvSpPr>
        <p:spPr>
          <a:xfrm>
            <a:off x="1026942" y="6488668"/>
            <a:ext cx="7807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http://sitiobigdata.com/2018/08/27/los-tres-nucleos-de-data-science/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3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CCD5-5065-4690-BA0E-DD305944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1053-500D-4C4F-B590-42B61D42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Hydrology, geothermal, radioactive waste disposal, oil and gas, CO2 sequestration, mining</a:t>
            </a:r>
          </a:p>
          <a:p>
            <a:pPr lvl="1"/>
            <a:r>
              <a:rPr lang="en-US" dirty="0"/>
              <a:t>Fluid volume production from a well</a:t>
            </a:r>
          </a:p>
          <a:p>
            <a:pPr lvl="1"/>
            <a:r>
              <a:rPr lang="en-US" dirty="0"/>
              <a:t>Porosity from depth (</a:t>
            </a:r>
            <a:r>
              <a:rPr lang="en-US" dirty="0" err="1"/>
              <a:t>Pyrcz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Mostly based on</a:t>
            </a:r>
          </a:p>
          <a:p>
            <a:r>
              <a:rPr lang="en-US" dirty="0">
                <a:hlinkClick r:id="rId2"/>
              </a:rPr>
              <a:t>https://github.com/GeostatsGuy</a:t>
            </a:r>
            <a:endParaRPr lang="en-US" dirty="0"/>
          </a:p>
          <a:p>
            <a:r>
              <a:rPr lang="en-US" dirty="0" err="1"/>
              <a:t>Guangren</a:t>
            </a:r>
            <a:r>
              <a:rPr lang="en-US" dirty="0"/>
              <a:t> Shi, 2014. Data Mining and Knowledge Discovery for Geoscientists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7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38C-05DA-424D-86B4-E8342E4E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C530-4C95-4FEC-8134-7F0DA907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Supervised</a:t>
            </a:r>
          </a:p>
          <a:p>
            <a:pPr marL="457200" lvl="1" indent="0">
              <a:buNone/>
            </a:pPr>
            <a:r>
              <a:rPr lang="en-US" dirty="0"/>
              <a:t>• k-Nearest Neighbors</a:t>
            </a:r>
          </a:p>
          <a:p>
            <a:pPr marL="457200" lvl="1" indent="0">
              <a:buNone/>
            </a:pPr>
            <a:r>
              <a:rPr lang="en-US" dirty="0"/>
              <a:t>• Linear Regression</a:t>
            </a:r>
          </a:p>
          <a:p>
            <a:pPr marL="457200" lvl="1" indent="0">
              <a:buNone/>
            </a:pPr>
            <a:r>
              <a:rPr lang="en-US" dirty="0"/>
              <a:t>• Logistic Regression</a:t>
            </a:r>
          </a:p>
          <a:p>
            <a:pPr marL="457200" lvl="1" indent="0">
              <a:buNone/>
            </a:pPr>
            <a:r>
              <a:rPr lang="en-US" dirty="0"/>
              <a:t>• Support Vector Machines (SVMs)</a:t>
            </a:r>
          </a:p>
          <a:p>
            <a:pPr marL="457200" lvl="1" indent="0">
              <a:buNone/>
            </a:pPr>
            <a:r>
              <a:rPr lang="en-US" dirty="0"/>
              <a:t>• Decision Trees, Ensemble methods</a:t>
            </a:r>
          </a:p>
          <a:p>
            <a:pPr marL="457200" lvl="1" indent="0">
              <a:buNone/>
            </a:pPr>
            <a:r>
              <a:rPr lang="en-US" dirty="0"/>
              <a:t>• Neural networks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Clustering: K-means, Hierarchical Cluster Analysis (HCA)</a:t>
            </a:r>
          </a:p>
          <a:p>
            <a:pPr lvl="1"/>
            <a:r>
              <a:rPr lang="en-US" dirty="0"/>
              <a:t>Visualization and dimensionality reduction (Kernel)? PCA, t-distributed Stochastic Neighbor Embedding (t-SNE)</a:t>
            </a:r>
          </a:p>
          <a:p>
            <a:r>
              <a:rPr lang="en-US" dirty="0"/>
              <a:t>Reinforcement learning</a:t>
            </a:r>
          </a:p>
          <a:p>
            <a:endParaRPr lang="en-US" dirty="0"/>
          </a:p>
          <a:p>
            <a:r>
              <a:rPr lang="en-US" dirty="0"/>
              <a:t>Batch and Online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FBE9D-BFFE-4D2A-851C-3C465FE8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01" y="1474742"/>
            <a:ext cx="3684746" cy="1410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4360B0-DC3B-4E7D-BCF7-D3B3C9173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931" y="2696219"/>
            <a:ext cx="2634655" cy="14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35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237B-3CF2-4A0B-8CB6-13A57D8B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44A6-B3FA-40A1-80F8-CFBF0F71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20%  Theoretical </a:t>
            </a:r>
          </a:p>
          <a:p>
            <a:r>
              <a:rPr lang="en-US" dirty="0"/>
              <a:t>20%  Computational exercises</a:t>
            </a:r>
          </a:p>
          <a:p>
            <a:r>
              <a:rPr lang="en-US" dirty="0"/>
              <a:t>20%  Exams</a:t>
            </a:r>
          </a:p>
          <a:p>
            <a:r>
              <a:rPr lang="en-US" dirty="0"/>
              <a:t>20%  Oral presentation of application of ML in Geosciences</a:t>
            </a:r>
          </a:p>
          <a:p>
            <a:r>
              <a:rPr lang="en-US" dirty="0"/>
              <a:t>20%  MOOC (Coursera, Udemy, …)</a:t>
            </a:r>
          </a:p>
        </p:txBody>
      </p:sp>
    </p:spTree>
    <p:extLst>
      <p:ext uri="{BB962C8B-B14F-4D97-AF65-F5344CB8AC3E}">
        <p14:creationId xmlns:p14="http://schemas.microsoft.com/office/powerpoint/2010/main" val="3606441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9C58-F1C0-4C4B-8581-2ED740E7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research (Journals)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3E48-E678-4657-BD9F-92109E12A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Mathematical Geosciences</a:t>
            </a:r>
          </a:p>
          <a:p>
            <a:pPr lvl="1"/>
            <a:r>
              <a:rPr lang="en-US" dirty="0">
                <a:hlinkClick r:id="rId2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Machine learning</a:t>
            </a:r>
            <a:endParaRPr lang="en-US" dirty="0"/>
          </a:p>
          <a:p>
            <a:r>
              <a:rPr lang="en-US" dirty="0"/>
              <a:t>Computer and Geosciences</a:t>
            </a:r>
          </a:p>
          <a:p>
            <a:pPr lvl="1"/>
            <a:r>
              <a:rPr lang="en-US" dirty="0">
                <a:hlinkClick r:id="rId4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TensorFlow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Machine learning</a:t>
            </a:r>
            <a:endParaRPr lang="en-US" dirty="0"/>
          </a:p>
          <a:p>
            <a:r>
              <a:rPr lang="en-US" dirty="0"/>
              <a:t>Computational Geosciences</a:t>
            </a:r>
          </a:p>
          <a:p>
            <a:pPr lvl="1"/>
            <a:r>
              <a:rPr lang="en-US" dirty="0">
                <a:hlinkClick r:id="rId7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TensorFlow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7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7617-336A-4C54-B895-1E28F918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 (TOC)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3E3A-DE93-4D2C-8F11-0B7A5F8BD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2742F-A5AC-484B-88ED-3588B7B39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1480865"/>
            <a:ext cx="1058375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0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371D-7691-444E-92CD-7087EAE5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D744-937B-4040-8EAD-D6A54763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47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53ED-EA9D-4124-A0BE-B6FDB80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C380-D54A-4586-8612-F662B488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big companies + </a:t>
            </a:r>
          </a:p>
          <a:p>
            <a:endParaRPr lang="en-US" dirty="0"/>
          </a:p>
          <a:p>
            <a:r>
              <a:rPr lang="en-US" dirty="0"/>
              <a:t>Well spacing</a:t>
            </a:r>
          </a:p>
          <a:p>
            <a:r>
              <a:rPr lang="en-US" dirty="0"/>
              <a:t>Earth models</a:t>
            </a:r>
          </a:p>
          <a:p>
            <a:r>
              <a:rPr lang="en-US" dirty="0"/>
              <a:t>Seismic horizons interpretation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A4BD19-3604-4175-9EBD-575BD64B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40" y="121614"/>
            <a:ext cx="4240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B46631-774E-4E83-B658-0FB21ADAE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18" y="230188"/>
            <a:ext cx="2610214" cy="762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9D4771-5FE5-4F86-84F9-858ACAC29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26" y="5650819"/>
            <a:ext cx="2029108" cy="85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935C20-CD9D-4A78-9E05-93E0DC238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01700"/>
            <a:ext cx="2353561" cy="857369"/>
          </a:xfrm>
          <a:prstGeom prst="rect">
            <a:avLst/>
          </a:prstGeom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46B6DF96-091A-4E13-8FE9-CAF884D6DD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625DA4-643A-463D-B3B8-1B0A0E31F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987" y="5252909"/>
            <a:ext cx="1514686" cy="924054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B8E19A7-EE89-4122-8FF6-2558297A0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297486"/>
            <a:ext cx="512445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30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BCEB786-E74F-45D4-9D77-23C285E32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2" t="21381" r="11571" b="15349"/>
          <a:stretch/>
        </p:blipFill>
        <p:spPr>
          <a:xfrm>
            <a:off x="7363062" y="3158644"/>
            <a:ext cx="4190075" cy="3638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F5D7E-54BE-4B3A-A650-9E19F318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97984643"/>
                  </p:ext>
                </p:extLst>
              </p:nvPr>
            </p:nvGraphicFramePr>
            <p:xfrm>
              <a:off x="1011506" y="4415583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97984643"/>
                  </p:ext>
                </p:extLst>
              </p:nvPr>
            </p:nvGraphicFramePr>
            <p:xfrm>
              <a:off x="1011506" y="4415583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9" t="-1333" r="-202793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33" r="-101667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1333" r="-2235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74921FA-1A78-4032-81C0-2ACFEFD63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131" y="80372"/>
            <a:ext cx="4542006" cy="34275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F8E070-A927-4AF9-9EB3-3F1D4B98426C}"/>
              </a:ext>
            </a:extLst>
          </p:cNvPr>
          <p:cNvSpPr/>
          <p:nvPr/>
        </p:nvSpPr>
        <p:spPr>
          <a:xfrm>
            <a:off x="1822641" y="2811528"/>
            <a:ext cx="1664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Training 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CB21C-800C-444E-9340-DC78043839B7}"/>
              </a:ext>
            </a:extLst>
          </p:cNvPr>
          <p:cNvSpPr/>
          <p:nvPr/>
        </p:nvSpPr>
        <p:spPr>
          <a:xfrm>
            <a:off x="2162020" y="3574033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Labels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/>
              <p:nvPr/>
            </p:nvSpPr>
            <p:spPr>
              <a:xfrm>
                <a:off x="8323353" y="2613721"/>
                <a:ext cx="31183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Feature or predictor,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353" y="2613721"/>
                <a:ext cx="3118354" cy="461665"/>
              </a:xfrm>
              <a:prstGeom prst="rect">
                <a:avLst/>
              </a:prstGeom>
              <a:blipFill>
                <a:blip r:embed="rId5"/>
                <a:stretch>
                  <a:fillRect l="-293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77CDB0A1-1B59-4DA0-A9BB-CD45A2DFC778}"/>
              </a:ext>
            </a:extLst>
          </p:cNvPr>
          <p:cNvSpPr/>
          <p:nvPr/>
        </p:nvSpPr>
        <p:spPr>
          <a:xfrm>
            <a:off x="3367600" y="3581934"/>
            <a:ext cx="823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DC40BD-BB14-407B-A240-82E80109224F}"/>
              </a:ext>
            </a:extLst>
          </p:cNvPr>
          <p:cNvSpPr/>
          <p:nvPr/>
        </p:nvSpPr>
        <p:spPr>
          <a:xfrm>
            <a:off x="867788" y="3574033"/>
            <a:ext cx="1283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/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Error,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  <a:blipFill>
                <a:blip r:embed="rId6"/>
                <a:stretch>
                  <a:fillRect l="-777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FEA87170-74A9-419B-AC51-3A6021C57E3A}"/>
              </a:ext>
            </a:extLst>
          </p:cNvPr>
          <p:cNvSpPr/>
          <p:nvPr/>
        </p:nvSpPr>
        <p:spPr>
          <a:xfrm>
            <a:off x="6811794" y="365125"/>
            <a:ext cx="36272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/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Labels,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  <a:blipFill>
                <a:blip r:embed="rId7"/>
                <a:stretch>
                  <a:fillRect l="-6912" t="-10667" r="-46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74FE9A8-77C0-4AEE-ACCF-9ED87232CA1A}"/>
              </a:ext>
            </a:extLst>
          </p:cNvPr>
          <p:cNvSpPr txBox="1"/>
          <p:nvPr/>
        </p:nvSpPr>
        <p:spPr>
          <a:xfrm>
            <a:off x="867788" y="1489571"/>
            <a:ext cx="3043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previous concepts used in statistics such as (in)?dependent variable, input/output variables,…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B5EC5B-6F43-4F15-A08C-874FC105A3EA}"/>
              </a:ext>
            </a:extLst>
          </p:cNvPr>
          <p:cNvSpPr/>
          <p:nvPr/>
        </p:nvSpPr>
        <p:spPr>
          <a:xfrm>
            <a:off x="1274660" y="4919831"/>
            <a:ext cx="1380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D479CF-E73E-439D-ADE9-EACAD2041CC1}"/>
              </a:ext>
            </a:extLst>
          </p:cNvPr>
          <p:cNvSpPr/>
          <p:nvPr/>
        </p:nvSpPr>
        <p:spPr>
          <a:xfrm>
            <a:off x="7537415" y="281867"/>
            <a:ext cx="1380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47229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3C6E-AF9B-4950-8AAD-4EFE2BA0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Software </a:t>
            </a:r>
            <a:r>
              <a:rPr lang="es-419" dirty="0" err="1"/>
              <a:t>stack</a:t>
            </a:r>
            <a:endParaRPr lang="en-US" dirty="0"/>
          </a:p>
        </p:txBody>
      </p:sp>
      <p:pic>
        <p:nvPicPr>
          <p:cNvPr id="1036" name="Picture 12" descr="Image result for jupyter logo">
            <a:extLst>
              <a:ext uri="{FF2B5EF4-FFF2-40B4-BE49-F238E27FC236}">
                <a16:creationId xmlns:a16="http://schemas.microsoft.com/office/drawing/2014/main" id="{8838B425-5057-4B15-AED7-B36D31E88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4" t="7408" r="57807" b="7936"/>
          <a:stretch/>
        </p:blipFill>
        <p:spPr bwMode="auto">
          <a:xfrm>
            <a:off x="5170050" y="3192187"/>
            <a:ext cx="1961020" cy="2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92190897-F738-43EE-A2DA-912D3615E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7601468" y="2891969"/>
            <a:ext cx="2571556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python scikit learn logo">
            <a:extLst>
              <a:ext uri="{FF2B5EF4-FFF2-40B4-BE49-F238E27FC236}">
                <a16:creationId xmlns:a16="http://schemas.microsoft.com/office/drawing/2014/main" id="{DE3F0948-A4EA-4356-89E7-D6A1C639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010" y="1719690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D78BF9F-BEB6-4FDB-8F1B-41BBAEAEC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98738" y="4690975"/>
            <a:ext cx="3393262" cy="1344170"/>
          </a:xfrm>
          <a:prstGeom prst="rect">
            <a:avLst/>
          </a:prstGeom>
        </p:spPr>
      </p:pic>
      <p:pic>
        <p:nvPicPr>
          <p:cNvPr id="7" name="Picture 34">
            <a:extLst>
              <a:ext uri="{FF2B5EF4-FFF2-40B4-BE49-F238E27FC236}">
                <a16:creationId xmlns:a16="http://schemas.microsoft.com/office/drawing/2014/main" id="{8C71CCE9-492C-4718-97A6-55C88138F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 t="9526" r="33183" b="30928"/>
          <a:stretch/>
        </p:blipFill>
        <p:spPr bwMode="auto">
          <a:xfrm>
            <a:off x="1396007" y="1722255"/>
            <a:ext cx="1617784" cy="14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tensorflow logo">
            <a:extLst>
              <a:ext uri="{FF2B5EF4-FFF2-40B4-BE49-F238E27FC236}">
                <a16:creationId xmlns:a16="http://schemas.microsoft.com/office/drawing/2014/main" id="{7E00372F-01E4-44F9-909E-78A0E9F54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799" y="1921448"/>
            <a:ext cx="3723462" cy="108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4CDE740-0B55-42DD-926F-372F16DC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647" y="4026818"/>
            <a:ext cx="3718199" cy="12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4">
            <a:extLst>
              <a:ext uri="{FF2B5EF4-FFF2-40B4-BE49-F238E27FC236}">
                <a16:creationId xmlns:a16="http://schemas.microsoft.com/office/drawing/2014/main" id="{FC08A40F-01BF-4BCC-B28A-F40D10264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t="68417" r="6182" b="6197"/>
          <a:stretch/>
        </p:blipFill>
        <p:spPr bwMode="auto">
          <a:xfrm>
            <a:off x="412307" y="3216100"/>
            <a:ext cx="4161635" cy="5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9E6631C-4ADF-427A-9037-213A0D91C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7391149" y="113992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8E60622-0E8B-438C-9958-CBCADD01F1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80711" y="5211823"/>
            <a:ext cx="2813539" cy="675249"/>
          </a:xfrm>
          <a:prstGeom prst="rect">
            <a:avLst/>
          </a:prstGeom>
        </p:spPr>
      </p:pic>
      <p:pic>
        <p:nvPicPr>
          <p:cNvPr id="13" name="Picture 12" descr="Image result for github">
            <a:extLst>
              <a:ext uri="{FF2B5EF4-FFF2-40B4-BE49-F238E27FC236}">
                <a16:creationId xmlns:a16="http://schemas.microsoft.com/office/drawing/2014/main" id="{01F4C453-9B20-48ED-ABD6-7BC44D939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782" y="5211823"/>
            <a:ext cx="2754569" cy="154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Image result for tensorflow">
            <a:extLst>
              <a:ext uri="{FF2B5EF4-FFF2-40B4-BE49-F238E27FC236}">
                <a16:creationId xmlns:a16="http://schemas.microsoft.com/office/drawing/2014/main" id="{C50F92B8-E261-4133-95E1-C3C47C43C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1394" y="368896"/>
            <a:ext cx="2110556" cy="140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python 3">
            <a:extLst>
              <a:ext uri="{FF2B5EF4-FFF2-40B4-BE49-F238E27FC236}">
                <a16:creationId xmlns:a16="http://schemas.microsoft.com/office/drawing/2014/main" id="{9525EAD9-6422-4B1E-8212-B608ACD23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98954" y="211062"/>
            <a:ext cx="1796055" cy="165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224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72E0-2F12-4083-9458-A6529A9E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also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3402-4712-4EE7-B31E-01BE2C3E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YouTube Michael </a:t>
            </a:r>
            <a:r>
              <a:rPr lang="en-US" dirty="0" err="1">
                <a:hlinkClick r:id="rId2"/>
              </a:rPr>
              <a:t>Pyrcz</a:t>
            </a:r>
            <a:r>
              <a:rPr lang="en-US" dirty="0">
                <a:hlinkClick r:id="rId2"/>
              </a:rPr>
              <a:t> 00 Machine Learning: Introduction</a:t>
            </a:r>
            <a:endParaRPr lang="en-US" dirty="0"/>
          </a:p>
          <a:p>
            <a:r>
              <a:rPr lang="en-US" dirty="0">
                <a:hlinkClick r:id="rId3"/>
              </a:rPr>
              <a:t>YouTube Michael </a:t>
            </a:r>
            <a:r>
              <a:rPr lang="en-US" dirty="0" err="1">
                <a:hlinkClick r:id="rId3"/>
              </a:rPr>
              <a:t>Pyrcz</a:t>
            </a:r>
            <a:r>
              <a:rPr lang="en-US" dirty="0">
                <a:hlinkClick r:id="rId3"/>
              </a:rPr>
              <a:t> 06 Machine Learning: Intro to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18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76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3F2D-40F9-401D-9834-87FCC796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4B3A007-2C2E-4F1F-A8BE-5071F3EED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2562" y="939750"/>
            <a:ext cx="8708280" cy="5918249"/>
          </a:xfrm>
        </p:spPr>
      </p:pic>
    </p:spTree>
    <p:extLst>
      <p:ext uri="{BB962C8B-B14F-4D97-AF65-F5344CB8AC3E}">
        <p14:creationId xmlns:p14="http://schemas.microsoft.com/office/powerpoint/2010/main" val="424261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760E-C8A5-4A3D-BB20-7591A23B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51B902-ED6A-43A7-B825-FB481CC8F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491" y="382394"/>
            <a:ext cx="8662358" cy="6475606"/>
          </a:xfrm>
        </p:spPr>
      </p:pic>
    </p:spTree>
    <p:extLst>
      <p:ext uri="{BB962C8B-B14F-4D97-AF65-F5344CB8AC3E}">
        <p14:creationId xmlns:p14="http://schemas.microsoft.com/office/powerpoint/2010/main" val="106499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522EE2-FA04-425F-B5E2-7C98C41F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632" y="1913206"/>
            <a:ext cx="6308669" cy="481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71036A-83A7-41B8-83C0-FBD8588B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5203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E5A32-36E6-4751-AD8A-CD35823A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12173"/>
            <a:ext cx="7427280" cy="5405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A3DB13-6A18-4DF6-AFF3-0634008CB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647" y="3392120"/>
            <a:ext cx="4144353" cy="3153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1C1FDA-0D98-4D10-9539-0D5CDDEA6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549" y="801859"/>
            <a:ext cx="3390547" cy="2558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7329F-5C48-42F5-B0F3-56E1C5E9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2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94F233-C94F-4B63-9E50-E7310A479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1439" y="786889"/>
            <a:ext cx="7726810" cy="3081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F5D9E9-FB91-4FF8-B379-E9285601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A029FC-8E74-49F0-B04D-81C1EEE59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439" y="4121567"/>
            <a:ext cx="7811175" cy="29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1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4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4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6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7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8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9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537</Words>
  <Application>Microsoft Office PowerPoint</Application>
  <PresentationFormat>Widescreen</PresentationFormat>
  <Paragraphs>137</Paragraphs>
  <Slides>22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Machine Learning for Geosciences</vt:lpstr>
      <vt:lpstr>Basic concepts</vt:lpstr>
      <vt:lpstr>PowerPoint Presentation</vt:lpstr>
      <vt:lpstr>PowerPoint Presentation</vt:lpstr>
      <vt:lpstr>Machine learning. Introduction</vt:lpstr>
      <vt:lpstr>Model selection</vt:lpstr>
      <vt:lpstr>Over-fitting?</vt:lpstr>
      <vt:lpstr>Concepts review</vt:lpstr>
      <vt:lpstr>Type of problems, data types</vt:lpstr>
      <vt:lpstr>What is ML</vt:lpstr>
      <vt:lpstr>Related areas. Data Science</vt:lpstr>
      <vt:lpstr>Applications in this course</vt:lpstr>
      <vt:lpstr>Types of Machine learning algorithms</vt:lpstr>
      <vt:lpstr>Grading</vt:lpstr>
      <vt:lpstr>Current research (Journals)</vt:lpstr>
      <vt:lpstr>Table of Content (TOC)</vt:lpstr>
      <vt:lpstr>Bibliography</vt:lpstr>
      <vt:lpstr>Companies</vt:lpstr>
      <vt:lpstr>Concepts review</vt:lpstr>
      <vt:lpstr>Software stack</vt:lpstr>
      <vt:lpstr>See also</vt:lpstr>
      <vt:lpstr>Machine Learning for Geosciences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Learning?</dc:title>
  <dc:creator>Francisco Mendoza Torres</dc:creator>
  <cp:lastModifiedBy>Francisco Mendoza Torres</cp:lastModifiedBy>
  <cp:revision>101</cp:revision>
  <dcterms:created xsi:type="dcterms:W3CDTF">2020-01-26T21:38:20Z</dcterms:created>
  <dcterms:modified xsi:type="dcterms:W3CDTF">2020-02-05T12:16:03Z</dcterms:modified>
</cp:coreProperties>
</file>