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89" r:id="rId2"/>
    <p:sldId id="294" r:id="rId3"/>
    <p:sldId id="257" r:id="rId4"/>
    <p:sldId id="281" r:id="rId5"/>
    <p:sldId id="269" r:id="rId6"/>
    <p:sldId id="282" r:id="rId7"/>
    <p:sldId id="270" r:id="rId8"/>
    <p:sldId id="295" r:id="rId9"/>
    <p:sldId id="259" r:id="rId10"/>
    <p:sldId id="260" r:id="rId11"/>
    <p:sldId id="258" r:id="rId12"/>
    <p:sldId id="262" r:id="rId13"/>
    <p:sldId id="274" r:id="rId14"/>
    <p:sldId id="264" r:id="rId15"/>
    <p:sldId id="265" r:id="rId16"/>
    <p:sldId id="266" r:id="rId17"/>
    <p:sldId id="283" r:id="rId18"/>
    <p:sldId id="267" r:id="rId19"/>
    <p:sldId id="271" r:id="rId20"/>
    <p:sldId id="268" r:id="rId21"/>
    <p:sldId id="296" r:id="rId22"/>
    <p:sldId id="272" r:id="rId23"/>
    <p:sldId id="275" r:id="rId24"/>
    <p:sldId id="284" r:id="rId25"/>
    <p:sldId id="285" r:id="rId26"/>
    <p:sldId id="286" r:id="rId27"/>
    <p:sldId id="276" r:id="rId28"/>
    <p:sldId id="287" r:id="rId29"/>
    <p:sldId id="288" r:id="rId30"/>
    <p:sldId id="278" r:id="rId31"/>
    <p:sldId id="279" r:id="rId32"/>
    <p:sldId id="280" r:id="rId33"/>
    <p:sldId id="291" r:id="rId34"/>
    <p:sldId id="297" r:id="rId35"/>
    <p:sldId id="290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y Khanh(KhanhND)" initials="N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/>
    <p:restoredTop sz="94835"/>
  </p:normalViewPr>
  <p:slideViewPr>
    <p:cSldViewPr snapToGrid="0" snapToObjects="1">
      <p:cViewPr>
        <p:scale>
          <a:sx n="125" d="100"/>
          <a:sy n="125" d="100"/>
        </p:scale>
        <p:origin x="6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6EF3-91ED-504E-A38C-76FBC8E99000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B4384-DFF6-EB4C-A9BF-93CEC325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D9AB-7C5B-8046-BA25-4B909427E92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37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5" Type="http://schemas.openxmlformats.org/officeDocument/2006/relationships/image" Target="../media/image43.jpeg"/><Relationship Id="rId6" Type="http://schemas.openxmlformats.org/officeDocument/2006/relationships/image" Target="../media/image4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Relationship Id="rId3" Type="http://schemas.openxmlformats.org/officeDocument/2006/relationships/hyperlink" Target="https://www.cs.cornell.edu/courses/cs4740/2014sp/lectures/smoothing+backoff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f"/><Relationship Id="rId3" Type="http://schemas.openxmlformats.org/officeDocument/2006/relationships/hyperlink" Target="https://towardsdatascience.com/holy-grail-for-bias-variance-tradeoff-overfitting-underfitting-7fad64ab5d7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trainW</a:t>
            </a:r>
            <a:r>
              <a:rPr lang="en-US" dirty="0" smtClean="0"/>
              <a:t> =&gt; </a:t>
            </a:r>
            <a:r>
              <a:rPr lang="en-US" dirty="0" err="1" smtClean="0"/>
              <a:t>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5" t="6509" r="8986"/>
          <a:stretch/>
        </p:blipFill>
        <p:spPr>
          <a:xfrm>
            <a:off x="838200" y="2051444"/>
            <a:ext cx="5474044" cy="3799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105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05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83292" y="2433355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a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aahed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zwitterionic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3292" y="2064023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trainW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6199" y="5850911"/>
            <a:ext cx="368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day|the</a:t>
            </a:r>
            <a:r>
              <a:rPr lang="en-US" dirty="0" smtClean="0">
                <a:solidFill>
                  <a:srgbClr val="C00000"/>
                </a:solidFill>
              </a:rPr>
              <a:t>) = n(the day) / n(the) = 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200400" y="5040103"/>
            <a:ext cx="374822" cy="810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30819" y="2820823"/>
            <a:ext cx="3440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Interpolating with uniform model improves the model performance on the test set !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043436" y="3757738"/>
            <a:ext cx="176309" cy="893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75223" y="3757738"/>
            <a:ext cx="204297" cy="8913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2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</a:t>
            </a:r>
            <a:r>
              <a:rPr lang="en-US" dirty="0" err="1" smtClean="0"/>
              <a:t>trainT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" r="46750"/>
          <a:stretch/>
        </p:blipFill>
        <p:spPr>
          <a:xfrm>
            <a:off x="254000" y="2233970"/>
            <a:ext cx="6492240" cy="3815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0013" y="5653640"/>
            <a:ext cx="385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more interpolation with uniform, the worse the model is on the training set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56366" y="4598769"/>
            <a:ext cx="636548" cy="11055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105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5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863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</a:t>
            </a:r>
            <a:r>
              <a:rPr lang="en-US" dirty="0" err="1" smtClean="0"/>
              <a:t>trainW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0" t="6125" r="7999"/>
          <a:stretch/>
        </p:blipFill>
        <p:spPr>
          <a:xfrm>
            <a:off x="685800" y="1818640"/>
            <a:ext cx="5638800" cy="3815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3719" y="5515631"/>
            <a:ext cx="1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) = 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07920" y="4704823"/>
            <a:ext cx="374822" cy="810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0688" y="5515631"/>
            <a:ext cx="322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aaa|aa</a:t>
            </a:r>
            <a:r>
              <a:rPr lang="en-US" dirty="0" smtClean="0">
                <a:solidFill>
                  <a:srgbClr val="C00000"/>
                </a:solidFill>
              </a:rPr>
              <a:t>) = n(aa 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) / n(aa) 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8144" y="198389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58144" y="161456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30892" y="1996475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a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aahed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zwitterionic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0892" y="1627143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trainW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87936" y="4704823"/>
            <a:ext cx="1098" cy="810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3081" y="5988717"/>
            <a:ext cx="524764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Choice of dataset matters a lot! 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7920" y="2394663"/>
            <a:ext cx="3440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Interpolating with uniform model improves the model performance on the test set !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82742" y="3303736"/>
            <a:ext cx="234159" cy="8677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255443" y="3303736"/>
            <a:ext cx="223173" cy="849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85206" y="5783259"/>
            <a:ext cx="6213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“Statistical models are likely to be useless as predictors if the training sets and the test sets are as different as Shakespeare and The Wall Street Journal” </a:t>
            </a:r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Jurafsky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&amp; Martin (2019)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46500"/>
          <a:stretch/>
        </p:blipFill>
        <p:spPr>
          <a:xfrm>
            <a:off x="0" y="1966781"/>
            <a:ext cx="6522720" cy="3770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159" y="5737093"/>
            <a:ext cx="286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Bigram model is slightly better than unigram model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87600" y="3678663"/>
            <a:ext cx="455242" cy="2058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105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night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play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105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721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21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77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46500"/>
          <a:stretch/>
        </p:blipFill>
        <p:spPr>
          <a:xfrm>
            <a:off x="0" y="1966781"/>
            <a:ext cx="6522720" cy="3770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159" y="5737093"/>
            <a:ext cx="286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Bigram model is slightly better than unigram model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87600" y="3678663"/>
            <a:ext cx="455242" cy="2058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83" y="1966781"/>
            <a:ext cx="1380490" cy="26254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44385" y="1972682"/>
            <a:ext cx="2304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Example: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P(</a:t>
            </a:r>
            <a:r>
              <a:rPr lang="en-US" dirty="0" err="1" smtClean="0"/>
              <a:t>yarwyck</a:t>
            </a:r>
            <a:r>
              <a:rPr lang="en-US" dirty="0" smtClean="0"/>
              <a:t>) = </a:t>
            </a:r>
            <a:r>
              <a:rPr lang="nb-NO" dirty="0" smtClean="0"/>
              <a:t>0.000003</a:t>
            </a:r>
          </a:p>
          <a:p>
            <a:r>
              <a:rPr lang="nb-NO" dirty="0" smtClean="0">
                <a:solidFill>
                  <a:schemeClr val="bg2">
                    <a:lumMod val="25000"/>
                  </a:schemeClr>
                </a:solidFill>
              </a:rPr>
              <a:t>P(</a:t>
            </a:r>
            <a:r>
              <a:rPr lang="nb-NO" dirty="0" err="1" smtClean="0">
                <a:solidFill>
                  <a:schemeClr val="bg2">
                    <a:lumMod val="25000"/>
                  </a:schemeClr>
                </a:solidFill>
              </a:rPr>
              <a:t>yarwyck|othell</a:t>
            </a:r>
            <a:r>
              <a:rPr lang="nb-NO" dirty="0" smtClean="0">
                <a:solidFill>
                  <a:schemeClr val="bg2">
                    <a:lumMod val="25000"/>
                  </a:schemeClr>
                </a:solidFill>
              </a:rPr>
              <a:t>) =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3148" y="4592253"/>
            <a:ext cx="163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Othell</a:t>
            </a:r>
            <a:r>
              <a:rPr lang="en-US" dirty="0" smtClean="0"/>
              <a:t> </a:t>
            </a:r>
            <a:r>
              <a:rPr lang="en-US" dirty="0" err="1" smtClean="0"/>
              <a:t>Yarwyck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5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46500"/>
          <a:stretch/>
        </p:blipFill>
        <p:spPr>
          <a:xfrm>
            <a:off x="0" y="1966781"/>
            <a:ext cx="6522720" cy="3770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1159" y="5879333"/>
            <a:ext cx="286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Higher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models perform terribly!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72881" y="4144068"/>
            <a:ext cx="191710" cy="17352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15505" y="2082682"/>
            <a:ext cx="52139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Many new trigrams, 4-gram, 5-gram in test1 that have never appeared in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trainT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=&gt; P(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ngram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= 0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</a:rPr>
              <a:t>Out of 370104 tokens in test1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4788 new unigrams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113861 new bigram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246254 new trigrams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299264 new 4-grams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310940 new 5-grams</a:t>
            </a:r>
            <a:endParaRPr lang="is-I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69360" y="4467234"/>
            <a:ext cx="373338" cy="1412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56029" y="4512231"/>
            <a:ext cx="847381" cy="136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22720" y="5460094"/>
            <a:ext cx="5247640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Complex != better</a:t>
            </a:r>
            <a:br>
              <a:rPr lang="en-US" sz="3000" dirty="0" smtClean="0"/>
            </a:br>
            <a:r>
              <a:rPr lang="en-US" sz="3000" dirty="0" smtClean="0"/>
              <a:t>(especially when data is small)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369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6876"/>
          <a:stretch/>
        </p:blipFill>
        <p:spPr>
          <a:xfrm>
            <a:off x="0" y="1966781"/>
            <a:ext cx="11353800" cy="37703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88439" y="6092693"/>
            <a:ext cx="525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Performance on test2 is slightly worse than on test1 (for same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and interpolation with uniform)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14001" y="4550468"/>
            <a:ext cx="662239" cy="14627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869680" y="4629975"/>
            <a:ext cx="1473200" cy="14627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0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model worse on test2 than test1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1095"/>
          </a:xfrm>
        </p:spPr>
        <p:txBody>
          <a:bodyPr/>
          <a:lstStyle/>
          <a:p>
            <a:r>
              <a:rPr lang="en-US" b="1" dirty="0" err="1" smtClean="0"/>
              <a:t>Ngram</a:t>
            </a:r>
            <a:r>
              <a:rPr lang="en-US" b="1" dirty="0" smtClean="0"/>
              <a:t> distribution different effect:</a:t>
            </a:r>
            <a:r>
              <a:rPr lang="en-US" dirty="0" smtClean="0"/>
              <a:t> test2 has different </a:t>
            </a:r>
            <a:r>
              <a:rPr lang="en-US" dirty="0" err="1" smtClean="0"/>
              <a:t>ngram</a:t>
            </a:r>
            <a:r>
              <a:rPr lang="en-US" dirty="0" smtClean="0"/>
              <a:t> distribution to </a:t>
            </a:r>
            <a:r>
              <a:rPr lang="en-US" dirty="0" err="1" smtClean="0"/>
              <a:t>trainT</a:t>
            </a:r>
            <a:r>
              <a:rPr lang="en-US" dirty="0" smtClean="0"/>
              <a:t> than train1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84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model worse on test2 than test1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99614"/>
              </p:ext>
            </p:extLst>
          </p:nvPr>
        </p:nvGraphicFramePr>
        <p:xfrm>
          <a:off x="2570480" y="3560128"/>
          <a:ext cx="638556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2936"/>
                <a:gridCol w="1676312"/>
                <a:gridCol w="16763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New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ngram</a:t>
                      </a:r>
                      <a:r>
                        <a:rPr lang="en-US" b="1" baseline="0" dirty="0" smtClean="0"/>
                        <a:t/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(</a:t>
                      </a:r>
                      <a:r>
                        <a:rPr lang="en-US" b="1" baseline="0" dirty="0" err="1" smtClean="0"/>
                        <a:t>ouf</a:t>
                      </a:r>
                      <a:r>
                        <a:rPr lang="en-US" b="1" baseline="0" dirty="0" smtClean="0"/>
                        <a:t> of 370104 </a:t>
                      </a:r>
                      <a:r>
                        <a:rPr lang="en-US" b="1" baseline="0" dirty="0" err="1" smtClean="0"/>
                        <a:t>ngrams</a:t>
                      </a:r>
                      <a:r>
                        <a:rPr lang="en-US" b="1" baseline="0" dirty="0" smtClean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4788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9331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113861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163999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246254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285432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4-gram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299264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326694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5-gram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310940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333143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ontent Placeholder 3"/>
          <p:cNvSpPr txBox="1">
            <a:spLocks/>
          </p:cNvSpPr>
          <p:nvPr/>
        </p:nvSpPr>
        <p:spPr>
          <a:xfrm>
            <a:off x="838200" y="1825625"/>
            <a:ext cx="10515600" cy="1141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Unknown </a:t>
            </a:r>
            <a:r>
              <a:rPr lang="en-US" b="1" dirty="0" err="1" smtClean="0"/>
              <a:t>ngram</a:t>
            </a:r>
            <a:r>
              <a:rPr lang="en-US" b="1" dirty="0" smtClean="0"/>
              <a:t> effect:</a:t>
            </a:r>
            <a:r>
              <a:rPr lang="en-US" dirty="0" smtClean="0"/>
              <a:t> test2 has much more new </a:t>
            </a:r>
            <a:r>
              <a:rPr lang="en-US" dirty="0" err="1" smtClean="0"/>
              <a:t>ngrams</a:t>
            </a:r>
            <a:r>
              <a:rPr lang="en-US" dirty="0" smtClean="0"/>
              <a:t> than train1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1371600"/>
            <a:ext cx="4470400" cy="410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model worse on test2 than test1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5465" y="5788486"/>
            <a:ext cx="856107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Choose training sets that are similar to your NLP task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420679" y="1507808"/>
            <a:ext cx="223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Ngram</a:t>
            </a:r>
            <a:r>
              <a:rPr lang="en-US" b="1" dirty="0" smtClean="0">
                <a:solidFill>
                  <a:srgbClr val="C00000"/>
                </a:solidFill>
              </a:rPr>
              <a:t> distribution difference effect </a:t>
            </a:r>
            <a:r>
              <a:rPr lang="en-US" dirty="0" smtClean="0">
                <a:solidFill>
                  <a:srgbClr val="C00000"/>
                </a:solidFill>
              </a:rPr>
              <a:t>dominates for lower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models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4399" y="4066858"/>
            <a:ext cx="223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Unknown </a:t>
            </a:r>
            <a:r>
              <a:rPr lang="en-US" b="1" dirty="0" err="1" smtClean="0">
                <a:solidFill>
                  <a:srgbClr val="C00000"/>
                </a:solidFill>
              </a:rPr>
              <a:t>ngram</a:t>
            </a:r>
            <a:r>
              <a:rPr lang="en-US" b="1" dirty="0" smtClean="0">
                <a:solidFill>
                  <a:srgbClr val="C00000"/>
                </a:solidFill>
              </a:rPr>
              <a:t> effect </a:t>
            </a:r>
            <a:r>
              <a:rPr lang="en-US" dirty="0" smtClean="0">
                <a:solidFill>
                  <a:srgbClr val="C00000"/>
                </a:solidFill>
              </a:rPr>
              <a:t>dominates for higher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models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32781" y="4186789"/>
            <a:ext cx="1101618" cy="1312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29280" y="1790646"/>
            <a:ext cx="1357101" cy="2148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7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most cases, interpolating with the uniform model improves the model performance on test set 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6876"/>
          <a:stretch/>
        </p:blipFill>
        <p:spPr>
          <a:xfrm>
            <a:off x="1654220" y="4229765"/>
            <a:ext cx="7338628" cy="2436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" r="6500"/>
          <a:stretch/>
        </p:blipFill>
        <p:spPr>
          <a:xfrm>
            <a:off x="1725990" y="1690688"/>
            <a:ext cx="7266858" cy="2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2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0" y="1460778"/>
            <a:ext cx="4699000" cy="527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b="1" dirty="0" smtClean="0"/>
              <a:t>What</a:t>
            </a:r>
            <a:r>
              <a:rPr lang="en-US" dirty="0" smtClean="0"/>
              <a:t> to interpolate: which models to include?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4219" y="4035068"/>
            <a:ext cx="343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Higher n-gram models do not help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81559" y="3447701"/>
            <a:ext cx="1481521" cy="1700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40660" y="3313835"/>
            <a:ext cx="2032702" cy="18343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2999" y="5124938"/>
            <a:ext cx="22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Unigram and </a:t>
            </a:r>
            <a:r>
              <a:rPr lang="en-US" smtClean="0">
                <a:solidFill>
                  <a:srgbClr val="C00000"/>
                </a:solidFill>
              </a:rPr>
              <a:t>bigram models help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01410" y="3372672"/>
            <a:ext cx="1956016" cy="6623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1128" y="3343740"/>
            <a:ext cx="2403192" cy="6913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34941" y="3394540"/>
            <a:ext cx="1407044" cy="640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b="1" dirty="0" smtClean="0"/>
              <a:t>How</a:t>
            </a:r>
            <a:r>
              <a:rPr lang="en-US" dirty="0" smtClean="0"/>
              <a:t> to interpolate: how to weight model contributions?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4623952"/>
            <a:ext cx="2743200" cy="279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3703757"/>
            <a:ext cx="8991600" cy="647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1140" y="1924943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Average weighting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1140" y="2881591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Custom weighting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1140" y="3836176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Objective function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2843183"/>
            <a:ext cx="8877300" cy="393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1823107"/>
            <a:ext cx="8559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</a:t>
            </a:r>
            <a:r>
              <a:rPr lang="en-US" dirty="0" smtClean="0"/>
              <a:t> to interpolate: how to weight model contributions?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3102346"/>
            <a:ext cx="6515100" cy="265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20" y="2199667"/>
            <a:ext cx="8877300" cy="39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2240" y="5080000"/>
            <a:ext cx="321056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90420" y="5759096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Phuc</a:t>
            </a:r>
            <a:r>
              <a:rPr lang="en-US" sz="1400" dirty="0" smtClean="0"/>
              <a:t> &amp; </a:t>
            </a:r>
            <a:r>
              <a:rPr lang="en-US" sz="1400" dirty="0" err="1" smtClean="0"/>
              <a:t>Huy</a:t>
            </a:r>
            <a:r>
              <a:rPr lang="en-US" sz="1400" dirty="0" smtClean="0"/>
              <a:t> 2019 “Gaussian Mixture Model”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49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maximize objective function?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20" y="2146957"/>
            <a:ext cx="27432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20" y="1366838"/>
            <a:ext cx="8991600" cy="647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1499257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Objective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633389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Approaches:</a:t>
            </a:r>
          </a:p>
          <a:p>
            <a:pPr marL="342900" indent="-342900">
              <a:buAutoNum type="arabicPeriod"/>
            </a:pPr>
            <a:r>
              <a:rPr lang="en-US" dirty="0" smtClean="0"/>
              <a:t>Gradient descent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333199"/>
            <a:ext cx="4218940" cy="3065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257300" y="6398865"/>
            <a:ext cx="39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 2019 “Expectation Maximization”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99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EM work?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4879"/>
            <a:ext cx="5029200" cy="427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2169160"/>
            <a:ext cx="36830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3015932"/>
            <a:ext cx="1066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dirty="0" smtClean="0"/>
              <a:t>Step 1: Expectation (E-step)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06022"/>
            <a:ext cx="679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lower bound to objective function at some point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480"/>
            <a:ext cx="35433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480"/>
            <a:ext cx="3543300" cy="452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dirty="0" smtClean="0"/>
              <a:t>Step 2: Expectation (M-step)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06022"/>
            <a:ext cx="679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Maximize the lower bound of the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480"/>
            <a:ext cx="3543300" cy="452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Step 3: Repeat E-step &amp; </a:t>
            </a:r>
            <a:r>
              <a:rPr lang="en-US" smtClean="0"/>
              <a:t>M-step until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smoothing as interpolation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320" y="1799084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Unigram probability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320" y="2339151"/>
            <a:ext cx="22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Unigram probability</a:t>
            </a:r>
          </a:p>
          <a:p>
            <a:r>
              <a:rPr lang="en-US" dirty="0" smtClean="0"/>
              <a:t>(Laplace smoothing):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21300" y="1995043"/>
            <a:ext cx="285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# of words in training text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530" y="3128978"/>
            <a:ext cx="2418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unigram vocabulary 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(# of unique unigrams) 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in training text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3290" y="3070680"/>
            <a:ext cx="162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unknown unigram 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</p:cNvCxnSpPr>
          <p:nvPr/>
        </p:nvCxnSpPr>
        <p:spPr>
          <a:xfrm flipH="1" flipV="1">
            <a:off x="4752340" y="2148931"/>
            <a:ext cx="56896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396740" y="3119316"/>
            <a:ext cx="924560" cy="1558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665470" y="3120802"/>
            <a:ext cx="370840" cy="978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8320" y="6142706"/>
            <a:ext cx="582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interpolate with the uniform?</a:t>
            </a:r>
          </a:p>
          <a:p>
            <a:r>
              <a:rPr lang="en-US" dirty="0" smtClean="0"/>
              <a:t>Assign small probabilities to unknown words in test set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5621772"/>
            <a:ext cx="3086100" cy="584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4962844"/>
            <a:ext cx="5816600" cy="584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4307998"/>
            <a:ext cx="4114800" cy="584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3617255"/>
            <a:ext cx="2628900" cy="584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10" y="2503065"/>
            <a:ext cx="3416300" cy="584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10" y="1673261"/>
            <a:ext cx="2552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EM algorithm</a:t>
            </a:r>
            <a:endParaRPr lang="en-US" dirty="0"/>
          </a:p>
        </p:txBody>
      </p:sp>
      <p:pic>
        <p:nvPicPr>
          <p:cNvPr id="5" name="EM_actual_dat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EM algorithm?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4754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Ensure mixture weights add up to 1</a:t>
            </a:r>
          </a:p>
          <a:p>
            <a:endParaRPr lang="en-US" dirty="0" smtClean="0"/>
          </a:p>
          <a:p>
            <a:r>
              <a:rPr lang="en-US" dirty="0" smtClean="0"/>
              <a:t>Do not need to set learning rate (unlike gradient descent) 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Disadvantage</a:t>
            </a:r>
            <a:r>
              <a:rPr lang="en-US" dirty="0" smtClean="0"/>
              <a:t>: often converges to local max (not a problem here)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71322"/>
            <a:ext cx="3789681" cy="6786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665117"/>
            <a:ext cx="2743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 all </a:t>
            </a:r>
            <a:r>
              <a:rPr lang="en-US" dirty="0" err="1" smtClean="0"/>
              <a:t>ngram</a:t>
            </a:r>
            <a:r>
              <a:rPr lang="en-US" dirty="0" smtClean="0"/>
              <a:t> models with 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503679"/>
            <a:ext cx="3543300" cy="53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45" y="1690688"/>
            <a:ext cx="4711700" cy="414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benchmark of EM algorithm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26" y="4108896"/>
            <a:ext cx="540000" cy="8507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45" y="1982788"/>
            <a:ext cx="540000" cy="8886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45" y="2959828"/>
            <a:ext cx="540000" cy="8886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03" y="5134088"/>
            <a:ext cx="5400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82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4560" y="1459855"/>
            <a:ext cx="795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Alternative to interpolation of </a:t>
            </a:r>
            <a:r>
              <a:rPr lang="en-US" sz="2400" u="sng" dirty="0" err="1" smtClean="0"/>
              <a:t>ngram</a:t>
            </a:r>
            <a:r>
              <a:rPr lang="en-US" sz="2400" u="sng" dirty="0" smtClean="0"/>
              <a:t> models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backoff</a:t>
            </a:r>
            <a:r>
              <a:rPr lang="en-US" sz="2400" dirty="0" smtClean="0"/>
              <a:t> </a:t>
            </a:r>
            <a:r>
              <a:rPr lang="en-US" sz="2400" b="1" dirty="0" smtClean="0"/>
              <a:t>models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921520"/>
            <a:ext cx="5657687" cy="1854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365260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hlinkClick r:id="rId3"/>
              </a:rPr>
              <a:t>https://www.cs.cornell.edu/courses/cs4740/2014sp/lectures/smoothing+backoff.pdf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838200" y="4006552"/>
            <a:ext cx="2992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Selection of </a:t>
            </a:r>
            <a:r>
              <a:rPr lang="en-US" u="sng" dirty="0" err="1" smtClean="0"/>
              <a:t>ngram</a:t>
            </a:r>
            <a:r>
              <a:rPr lang="en-US" u="sng" dirty="0" smtClean="0"/>
              <a:t> models: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Good-Turing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Jelinek</a:t>
            </a:r>
            <a:r>
              <a:rPr lang="en-US" dirty="0" smtClean="0"/>
              <a:t>-Mercer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Church-Gale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Witten-Bell smoothing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53403" y="4006552"/>
            <a:ext cx="2992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Katz </a:t>
            </a:r>
            <a:r>
              <a:rPr lang="en-US" dirty="0" err="1" smtClean="0"/>
              <a:t>backoff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Good-Turing </a:t>
            </a:r>
            <a:r>
              <a:rPr lang="en-US" dirty="0" err="1" smtClean="0"/>
              <a:t>backoff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34042" y="4006552"/>
            <a:ext cx="5019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Interpolated </a:t>
            </a: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Modified </a:t>
            </a: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Modified interpolated </a:t>
            </a: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language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45922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Disadvantage of </a:t>
            </a:r>
            <a:r>
              <a:rPr lang="en-US" u="sng" dirty="0" err="1" smtClean="0"/>
              <a:t>ngram</a:t>
            </a:r>
            <a:r>
              <a:rPr lang="en-US" u="sng" dirty="0" smtClean="0"/>
              <a:t> language models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They are big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They are dumb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 smtClean="0"/>
              <a:t>Current SOTA (state-of-the-art) models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 learned by neural networks (RNNs, transformers)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20" y="3016666"/>
            <a:ext cx="2724092" cy="339344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534400" y="2181810"/>
            <a:ext cx="3352800" cy="754429"/>
          </a:xfrm>
          <a:prstGeom prst="wedgeRoundRectCallout">
            <a:avLst>
              <a:gd name="adj1" fmla="val -36893"/>
              <a:gd name="adj2" fmla="val 7145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73160" y="2262237"/>
            <a:ext cx="287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know ”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Hulk Smash</a:t>
            </a:r>
            <a:r>
              <a:rPr lang="en-US" dirty="0" smtClean="0"/>
              <a:t>”, but what is “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Hulk Crash</a:t>
            </a:r>
            <a:r>
              <a:rPr lang="en-US" dirty="0" smtClean="0"/>
              <a:t>”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Choice of dataset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complex != better (especially when data is small)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Interpolate </a:t>
            </a:r>
            <a:r>
              <a:rPr lang="en-US" dirty="0" err="1" smtClean="0"/>
              <a:t>ngram</a:t>
            </a:r>
            <a:r>
              <a:rPr lang="en-US" dirty="0" smtClean="0"/>
              <a:t> models with uniform model to improve model performance on test set (less </a:t>
            </a:r>
            <a:r>
              <a:rPr lang="en-US" dirty="0" err="1" smtClean="0"/>
              <a:t>overfit</a:t>
            </a:r>
            <a:r>
              <a:rPr lang="en-US" dirty="0" smtClean="0"/>
              <a:t>, lower variance)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EM to best determine interpolation weights between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want to build a language model in 2020, look to neural networks, not </a:t>
            </a:r>
            <a:r>
              <a:rPr lang="en-US" dirty="0" err="1" smtClean="0"/>
              <a:t>ngram</a:t>
            </a:r>
            <a:r>
              <a:rPr lang="en-US" dirty="0" smtClean="0"/>
              <a:t>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</a:t>
            </a:r>
            <a:r>
              <a:rPr lang="en-US" dirty="0" err="1" smtClean="0"/>
              <a:t>overfit</a:t>
            </a:r>
            <a:r>
              <a:rPr lang="en-US" dirty="0" smtClean="0"/>
              <a:t> of </a:t>
            </a:r>
            <a:r>
              <a:rPr lang="en-US" dirty="0" err="1" smtClean="0"/>
              <a:t>ngram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20" y="3029634"/>
            <a:ext cx="4191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0" y="3728720"/>
            <a:ext cx="4152900" cy="647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9270" y="4876800"/>
            <a:ext cx="6612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 more similar the unigram distribution between train and test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The higher the average test log-likelihood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Up-Down Arrow 11"/>
          <p:cNvSpPr/>
          <p:nvPr/>
        </p:nvSpPr>
        <p:spPr>
          <a:xfrm>
            <a:off x="5937885" y="5240020"/>
            <a:ext cx="158115" cy="4368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54880" y="4236720"/>
            <a:ext cx="1087120" cy="7213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4230846"/>
            <a:ext cx="364490" cy="7272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0" y="2297821"/>
            <a:ext cx="4673600" cy="698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" y="1599321"/>
            <a:ext cx="5524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</a:t>
            </a:r>
            <a:r>
              <a:rPr lang="en-US" dirty="0" err="1" smtClean="0"/>
              <a:t>overfit</a:t>
            </a:r>
            <a:r>
              <a:rPr lang="en-US" dirty="0" smtClean="0"/>
              <a:t> of </a:t>
            </a:r>
            <a:r>
              <a:rPr lang="en-US" dirty="0" err="1" smtClean="0"/>
              <a:t>ngram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variance of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30" y="2127249"/>
            <a:ext cx="5027930" cy="35590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88387" y="1942583"/>
            <a:ext cx="160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Uniform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08067" y="1706462"/>
            <a:ext cx="163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Unigram model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(unsmoothed)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71313" y="57479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hlinkClick r:id="rId3"/>
              </a:rPr>
              <a:t>https://towardsdatascience.com/holy-grail-for-bias-variance-tradeoff-overfitting-underfitting-7fad64ab5d76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86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variance of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20" y="1690688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5930" y="3872914"/>
            <a:ext cx="15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Low bias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High variance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380" y="3653522"/>
            <a:ext cx="15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High bias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Low variance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39110" y="4021454"/>
            <a:ext cx="78105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7914640" y="2844800"/>
            <a:ext cx="161290" cy="270256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39110" y="6167555"/>
            <a:ext cx="15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100</a:t>
            </a:r>
            <a:r>
              <a:rPr lang="en-US" smtClean="0">
                <a:solidFill>
                  <a:srgbClr val="C00000"/>
                </a:solidFill>
              </a:rPr>
              <a:t>% uniform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2555" y="6167555"/>
            <a:ext cx="15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100% unigram </a:t>
            </a:r>
            <a:r>
              <a:rPr lang="en-US" smtClean="0">
                <a:solidFill>
                  <a:srgbClr val="C00000"/>
                </a:solidFill>
              </a:rPr>
              <a:t>(unsmoothed)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4561840" y="6350000"/>
            <a:ext cx="1910715" cy="222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rainW</a:t>
            </a:r>
            <a:r>
              <a:rPr lang="en-US" dirty="0" smtClean="0"/>
              <a:t> =&gt; </a:t>
            </a:r>
            <a:r>
              <a:rPr lang="en-US" dirty="0" err="1" smtClean="0"/>
              <a:t>trainW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 r="46677"/>
          <a:stretch/>
        </p:blipFill>
        <p:spPr>
          <a:xfrm>
            <a:off x="0" y="2051445"/>
            <a:ext cx="6501161" cy="3799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7627" y="2407834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a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aahed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zwitterionic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7627" y="2038502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trainW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16551" y="5756470"/>
            <a:ext cx="385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more interpolation with uniform, the worse the model gets on the training set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22904" y="4701599"/>
            <a:ext cx="636548" cy="11055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1285</Words>
  <Application>Microsoft Macintosh PowerPoint</Application>
  <PresentationFormat>Widescreen</PresentationFormat>
  <Paragraphs>284</Paragraphs>
  <Slides>37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Mangal</vt:lpstr>
      <vt:lpstr>Arial</vt:lpstr>
      <vt:lpstr>Office Theme</vt:lpstr>
      <vt:lpstr>Outline</vt:lpstr>
      <vt:lpstr>Outline</vt:lpstr>
      <vt:lpstr>Laplace smoothing as interpolation</vt:lpstr>
      <vt:lpstr>Interpolating with uniform = reduce overfit of ngram model</vt:lpstr>
      <vt:lpstr>Interpolating with uniform = reduce overfit of ngram model</vt:lpstr>
      <vt:lpstr>Interpolating with uniform = reduce variance of model</vt:lpstr>
      <vt:lpstr>Interpolating with uniform = reduce variance of model</vt:lpstr>
      <vt:lpstr>Outline</vt:lpstr>
      <vt:lpstr>trainW =&gt; trainW</vt:lpstr>
      <vt:lpstr>trainW =&gt; trainT</vt:lpstr>
      <vt:lpstr>trainT =&gt; trainT</vt:lpstr>
      <vt:lpstr>trainT =&gt; trainW</vt:lpstr>
      <vt:lpstr>trainT =&gt; test1</vt:lpstr>
      <vt:lpstr>trainT =&gt; test1</vt:lpstr>
      <vt:lpstr>trainT =&gt; test1</vt:lpstr>
      <vt:lpstr>trainT =&gt; test2</vt:lpstr>
      <vt:lpstr>Why is model worse on test2 than test1 ?</vt:lpstr>
      <vt:lpstr>Why is model worse on test2 than test1 ?</vt:lpstr>
      <vt:lpstr>Why is model worse on test2 than test1 ?</vt:lpstr>
      <vt:lpstr>In most cases, interpolating with the uniform model improves the model performance on test set !</vt:lpstr>
      <vt:lpstr>Outline</vt:lpstr>
      <vt:lpstr>What to interpolate: which models to include?</vt:lpstr>
      <vt:lpstr>How to interpolate: how to weight model contributions?</vt:lpstr>
      <vt:lpstr>How to interpolate: how to weight model contributions?</vt:lpstr>
      <vt:lpstr>How to maximize objective function?</vt:lpstr>
      <vt:lpstr>How does EM work?</vt:lpstr>
      <vt:lpstr>Step 1: Expectation (E-step)</vt:lpstr>
      <vt:lpstr>Step 2: Expectation (M-step)</vt:lpstr>
      <vt:lpstr>Step 3: Repeat E-step &amp; M-step until convergence</vt:lpstr>
      <vt:lpstr>Visualize EM algorithm</vt:lpstr>
      <vt:lpstr>Why EM algorithm?</vt:lpstr>
      <vt:lpstr>Interpolate all ngram models with EM</vt:lpstr>
      <vt:lpstr>Final benchmark of EM algorithm</vt:lpstr>
      <vt:lpstr>Outline</vt:lpstr>
      <vt:lpstr>Current state of ngram models</vt:lpstr>
      <vt:lpstr>Current state of language models</vt:lpstr>
      <vt:lpstr>Summary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69</cp:revision>
  <dcterms:created xsi:type="dcterms:W3CDTF">2020-03-11T07:15:24Z</dcterms:created>
  <dcterms:modified xsi:type="dcterms:W3CDTF">2020-05-19T01:37:38Z</dcterms:modified>
</cp:coreProperties>
</file>