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jpg" ContentType="image/jpeg"/>
  <Default Extension="vml" ContentType="application/vnd.openxmlformats-officedocument.vmlDrawing"/>
  <Default Extension="wdp" ContentType="image/vnd.ms-photo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737"/>
    <a:srgbClr val="3985BB"/>
    <a:srgbClr val="2CA02C"/>
    <a:srgbClr val="3DA63C"/>
    <a:srgbClr val="2E9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/>
    <p:restoredTop sz="94643"/>
  </p:normalViewPr>
  <p:slideViewPr>
    <p:cSldViewPr snapToGrid="0" snapToObjects="1">
      <p:cViewPr>
        <p:scale>
          <a:sx n="94" d="100"/>
          <a:sy n="94" d="100"/>
        </p:scale>
        <p:origin x="93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F67A-92FA-F745-A6F5-E05B74F10186}" type="datetimeFigureOut"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E29C-05D0-7049-8448-29A2F6E75A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package" Target="../embeddings/Microsoft_Excel_Worksheet1.xlsx"/><Relationship Id="rId6" Type="http://schemas.openxmlformats.org/officeDocument/2006/relationships/image" Target="../media/image7.emf"/><Relationship Id="rId7" Type="http://schemas.openxmlformats.org/officeDocument/2006/relationships/package" Target="../embeddings/Microsoft_Excel_Worksheet2.xlsx"/><Relationship Id="rId8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8" y="1266645"/>
            <a:ext cx="78232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9" y="657045"/>
            <a:ext cx="787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5" y="694872"/>
            <a:ext cx="9956800" cy="1346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985077" y="18066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2500612"/>
            <a:ext cx="397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proportion of un-smoothed unigram model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9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79692"/>
              </p:ext>
            </p:extLst>
          </p:nvPr>
        </p:nvGraphicFramePr>
        <p:xfrm>
          <a:off x="5172654" y="2832834"/>
          <a:ext cx="4163786" cy="3099754"/>
        </p:xfrm>
        <a:graphic>
          <a:graphicData uri="http://schemas.openxmlformats.org/drawingml/2006/table">
            <a:tbl>
              <a:tblPr/>
              <a:tblGrid>
                <a:gridCol w="2081893"/>
                <a:gridCol w="2081893"/>
              </a:tblGrid>
              <a:tr h="679198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k-SK" sz="2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0767" marR="10767" marT="10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26" y="2723976"/>
            <a:ext cx="1498600" cy="660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97" y="2818318"/>
            <a:ext cx="330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97" y="3359277"/>
            <a:ext cx="482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67" y="1697327"/>
            <a:ext cx="6935865" cy="9377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902" y="1617989"/>
            <a:ext cx="302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interpolation weight of un-smoothed unigram model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90810" y="2232589"/>
            <a:ext cx="4426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1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295400"/>
            <a:ext cx="4914900" cy="425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200" y="660737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0314" y="649069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100%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unigram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9536" y="3947883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Underfit</a:t>
            </a:r>
          </a:p>
          <a:p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9222" y="2337038"/>
            <a:ext cx="164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solidFill>
                  <a:srgbClr val="C00000"/>
                </a:solidFill>
              </a:rPr>
              <a:t>Overfit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Low</a:t>
            </a:r>
            <a:r>
              <a:rPr lang="en-US">
                <a:solidFill>
                  <a:srgbClr val="C00000"/>
                </a:solidFill>
              </a:rPr>
              <a:t> bias</a:t>
            </a:r>
          </a:p>
          <a:p>
            <a:pPr algn="r"/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variance</a:t>
            </a:r>
          </a:p>
          <a:p>
            <a:pPr algn="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4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3DA6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2" y="611414"/>
            <a:ext cx="3043348" cy="464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3985B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7590"/>
          <a:stretch/>
        </p:blipFill>
        <p:spPr>
          <a:xfrm>
            <a:off x="4596774" y="611414"/>
            <a:ext cx="3033486" cy="464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611414"/>
            <a:ext cx="3044934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282" y="5279571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D83737"/>
                </a:solidFill>
              </a:rPr>
              <a:t>train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574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985BB"/>
                </a:solidFill>
              </a:rPr>
              <a:t>dev1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0073" y="5279570"/>
            <a:ext cx="242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3DA63C"/>
                </a:solidFill>
              </a:rPr>
              <a:t>dev2</a:t>
            </a:r>
          </a:p>
        </p:txBody>
      </p:sp>
    </p:spTree>
    <p:extLst>
      <p:ext uri="{BB962C8B-B14F-4D97-AF65-F5344CB8AC3E}">
        <p14:creationId xmlns:p14="http://schemas.microsoft.com/office/powerpoint/2010/main" val="9280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96649"/>
              </p:ext>
            </p:extLst>
          </p:nvPr>
        </p:nvGraphicFramePr>
        <p:xfrm>
          <a:off x="1445624" y="2145437"/>
          <a:ext cx="10290436" cy="330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33"/>
                <a:gridCol w="844732"/>
                <a:gridCol w="966651"/>
                <a:gridCol w="1628503"/>
                <a:gridCol w="1733006"/>
                <a:gridCol w="2185851"/>
                <a:gridCol w="2287260"/>
              </a:tblGrid>
              <a:tr h="275059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</a:tr>
              <a:tr h="5582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0966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1775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4962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53122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  <a:tr h="41190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84945" marR="84945" marT="42472" marB="42472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44" y="1835799"/>
            <a:ext cx="10617745" cy="3180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413085" y="3587932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Token position in sentence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0453" y="1466467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N-gram 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1896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14902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750" y="2508068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4902" y="3002372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0750" y="3002372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00750" y="3515155"/>
            <a:ext cx="2960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effectLst>
                  <a:glow rad="139700">
                    <a:schemeClr val="bg1"/>
                  </a:glow>
                </a:effectLst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1881" y="5072905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365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630382"/>
            <a:ext cx="78740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9" y="1239982"/>
            <a:ext cx="8559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794000"/>
            <a:ext cx="7810500" cy="127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064000"/>
            <a:ext cx="1008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2483387"/>
            <a:ext cx="9633857" cy="11778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661229"/>
            <a:ext cx="10667247" cy="10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83039"/>
              </p:ext>
            </p:extLst>
          </p:nvPr>
        </p:nvGraphicFramePr>
        <p:xfrm>
          <a:off x="1612900" y="2451100"/>
          <a:ext cx="8837386" cy="1943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7386"/>
              </a:tblGrid>
              <a:tr h="732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2110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3" y="2543875"/>
            <a:ext cx="8966200" cy="17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87975"/>
              </p:ext>
            </p:extLst>
          </p:nvPr>
        </p:nvGraphicFramePr>
        <p:xfrm>
          <a:off x="121556" y="2767381"/>
          <a:ext cx="11732987" cy="2113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2987"/>
              </a:tblGrid>
              <a:tr h="449348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>
                    <a:solidFill>
                      <a:schemeClr val="bg2"/>
                    </a:solidFill>
                  </a:tcPr>
                </a:tc>
              </a:tr>
              <a:tr h="839296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/>
                </a:tc>
              </a:tr>
              <a:tr h="82491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997" marR="87997" marT="43999" marB="43999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6" y="2767380"/>
            <a:ext cx="11732987" cy="20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21" y="2168342"/>
            <a:ext cx="9663262" cy="1244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60785" y="2501659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260785" y="2497345"/>
            <a:ext cx="1673524" cy="69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64213" y="3482766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1053" y="4190945"/>
            <a:ext cx="4166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training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4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618689"/>
            <a:ext cx="12087172" cy="215540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5608"/>
              </p:ext>
            </p:extLst>
          </p:nvPr>
        </p:nvGraphicFramePr>
        <p:xfrm>
          <a:off x="54592" y="1634016"/>
          <a:ext cx="12064621" cy="2099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964"/>
                <a:gridCol w="3612621"/>
                <a:gridCol w="1001251"/>
                <a:gridCol w="1055373"/>
                <a:gridCol w="1407163"/>
                <a:gridCol w="3892249"/>
              </a:tblGrid>
              <a:tr h="359546">
                <a:tc>
                  <a:txBody>
                    <a:bodyPr/>
                    <a:lstStyle/>
                    <a:p>
                      <a:r>
                        <a:rPr lang="en-US" sz="1800" b="1"/>
                        <a:t>Model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Probability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Estimate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# n-gram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#</a:t>
                      </a:r>
                      <a:r>
                        <a:rPr lang="en-US" sz="1800" b="1" baseline="0"/>
                        <a:t> "n-1"-gram</a:t>
                      </a:r>
                      <a:endParaRPr lang="en-US" sz="1800" b="1"/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Other n-grams with same context</a:t>
                      </a:r>
                    </a:p>
                  </a:txBody>
                  <a:tcPr marL="87584" marR="87584" marT="43792" marB="43792">
                    <a:solidFill>
                      <a:schemeClr val="bg2"/>
                    </a:solidFill>
                  </a:tcPr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  <a:tr h="34760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87584" marR="87584" marT="43792" marB="4379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1" y="977711"/>
            <a:ext cx="3439236" cy="859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1" y="183752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93713"/>
              </p:ext>
            </p:extLst>
          </p:nvPr>
        </p:nvGraphicFramePr>
        <p:xfrm>
          <a:off x="1310186" y="719666"/>
          <a:ext cx="94442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972"/>
                <a:gridCol w="4007639"/>
                <a:gridCol w="400763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Number of unknown</a:t>
                      </a:r>
                      <a:r>
                        <a:rPr lang="en-US" sz="2400" b="1" baseline="0"/>
                        <a:t> n-grams</a:t>
                      </a:r>
                      <a:endParaRPr lang="en-US" sz="2400" b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Percent</a:t>
                      </a:r>
                      <a:r>
                        <a:rPr lang="en-US" sz="2400" b="1" baseline="0"/>
                        <a:t> </a:t>
                      </a:r>
                      <a:r>
                        <a:rPr lang="en-US" sz="2400" b="1"/>
                        <a:t>of unknown</a:t>
                      </a:r>
                      <a:r>
                        <a:rPr lang="en-US" sz="2400" b="1" baseline="0"/>
                        <a:t> n-grams</a:t>
                      </a:r>
                      <a:endParaRPr lang="en-US" sz="2400" b="1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108509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30.7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233681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66.2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284413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/>
                        <a:t>296048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83.8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58755"/>
            <a:ext cx="11785600" cy="425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8373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12406"/>
          <a:stretch/>
        </p:blipFill>
        <p:spPr>
          <a:xfrm>
            <a:off x="1241946" y="614243"/>
            <a:ext cx="668740" cy="88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25" y="2634172"/>
            <a:ext cx="6598728" cy="124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07021" y="387877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7092" y="4548518"/>
            <a:ext cx="4459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unigram vocabulary size</a:t>
            </a:r>
          </a:p>
          <a:p>
            <a:pPr algn="ctr"/>
            <a:r>
              <a:rPr lang="en-US">
                <a:solidFill>
                  <a:srgbClr val="C00000"/>
                </a:solidFill>
              </a:rPr>
              <a:t>(number of unique unigrams in training text)</a:t>
            </a:r>
          </a:p>
        </p:txBody>
      </p:sp>
    </p:spTree>
    <p:extLst>
      <p:ext uri="{BB962C8B-B14F-4D97-AF65-F5344CB8AC3E}">
        <p14:creationId xmlns:p14="http://schemas.microsoft.com/office/powerpoint/2010/main" val="13049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806700"/>
            <a:ext cx="8255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3" y="646022"/>
            <a:ext cx="10236200" cy="40132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8880655" y="4622412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0726" y="5292158"/>
            <a:ext cx="445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total number of words in evaluation text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3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975483"/>
            <a:ext cx="7433733" cy="23757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36" y="4312937"/>
            <a:ext cx="7433730" cy="23757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9716" y="458370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Similar unigram distributions between training and evaluation texts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715" y="3796618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Different unigram distributions between training and evaluation texts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535"/>
              </p:ext>
            </p:extLst>
          </p:nvPr>
        </p:nvGraphicFramePr>
        <p:xfrm>
          <a:off x="1119715" y="1145211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r:id="rId5" imgW="1892300" imgH="1193800" progId="Excel.Sheet.12">
                  <p:embed/>
                </p:oleObj>
              </mc:Choice>
              <mc:Fallback>
                <p:oleObj name="Worksheet" r:id="rId5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9715" y="1145211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12050"/>
              </p:ext>
            </p:extLst>
          </p:nvPr>
        </p:nvGraphicFramePr>
        <p:xfrm>
          <a:off x="1119715" y="4483459"/>
          <a:ext cx="18923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7" imgW="1892300" imgH="1193800" progId="Excel.Sheet.12">
                  <p:embed/>
                </p:oleObj>
              </mc:Choice>
              <mc:Fallback>
                <p:oleObj name="Worksheet" r:id="rId7" imgW="1892300" imgH="119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9715" y="4483459"/>
                        <a:ext cx="18923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3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95400"/>
            <a:ext cx="11658600" cy="425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985B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321222" y="3422650"/>
            <a:ext cx="1906893" cy="10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9" y="1358900"/>
            <a:ext cx="11310582" cy="412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3028" y="4572000"/>
            <a:ext cx="4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599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971" y="3885808"/>
            <a:ext cx="52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2E9F2B"/>
                </a:solidFill>
              </a:rPr>
              <a:t>she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2CA02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6" r="23043"/>
          <a:stretch/>
        </p:blipFill>
        <p:spPr>
          <a:xfrm>
            <a:off x="1865809" y="2640188"/>
            <a:ext cx="836023" cy="11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9" y="806580"/>
            <a:ext cx="7939314" cy="340256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819627" y="4245041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49619" y="4880955"/>
            <a:ext cx="274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un-smoothed unigram probability</a:t>
            </a:r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574157" y="4209143"/>
            <a:ext cx="0" cy="655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20460" y="4880954"/>
            <a:ext cx="250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uniform probability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143</Words>
  <Application>Microsoft Macintosh PowerPoint</Application>
  <PresentationFormat>Widescreen</PresentationFormat>
  <Paragraphs>71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Khanh(KhanhND)</dc:creator>
  <cp:lastModifiedBy>Nguyen Duy Khanh(KhanhND)</cp:lastModifiedBy>
  <cp:revision>40</cp:revision>
  <dcterms:created xsi:type="dcterms:W3CDTF">2020-05-17T07:42:01Z</dcterms:created>
  <dcterms:modified xsi:type="dcterms:W3CDTF">2020-05-24T04:44:43Z</dcterms:modified>
</cp:coreProperties>
</file>