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9" r:id="rId2"/>
    <p:sldId id="294" r:id="rId3"/>
    <p:sldId id="257" r:id="rId4"/>
    <p:sldId id="281" r:id="rId5"/>
    <p:sldId id="269" r:id="rId6"/>
    <p:sldId id="282" r:id="rId7"/>
    <p:sldId id="270" r:id="rId8"/>
    <p:sldId id="295" r:id="rId9"/>
    <p:sldId id="259" r:id="rId10"/>
    <p:sldId id="260" r:id="rId11"/>
    <p:sldId id="258" r:id="rId12"/>
    <p:sldId id="261" r:id="rId13"/>
    <p:sldId id="262" r:id="rId14"/>
    <p:sldId id="274" r:id="rId15"/>
    <p:sldId id="264" r:id="rId16"/>
    <p:sldId id="265" r:id="rId17"/>
    <p:sldId id="266" r:id="rId18"/>
    <p:sldId id="283" r:id="rId19"/>
    <p:sldId id="267" r:id="rId20"/>
    <p:sldId id="271" r:id="rId21"/>
    <p:sldId id="268" r:id="rId22"/>
    <p:sldId id="296" r:id="rId23"/>
    <p:sldId id="272" r:id="rId24"/>
    <p:sldId id="275" r:id="rId25"/>
    <p:sldId id="284" r:id="rId26"/>
    <p:sldId id="285" r:id="rId27"/>
    <p:sldId id="286" r:id="rId28"/>
    <p:sldId id="276" r:id="rId29"/>
    <p:sldId id="287" r:id="rId30"/>
    <p:sldId id="288" r:id="rId31"/>
    <p:sldId id="278" r:id="rId32"/>
    <p:sldId id="279" r:id="rId33"/>
    <p:sldId id="280" r:id="rId34"/>
    <p:sldId id="291" r:id="rId35"/>
    <p:sldId id="297" r:id="rId36"/>
    <p:sldId id="290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y Khanh(KhanhND)" initials="NDK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3"/>
    <p:restoredTop sz="94835"/>
  </p:normalViewPr>
  <p:slideViewPr>
    <p:cSldViewPr snapToGrid="0" snapToObjects="1">
      <p:cViewPr>
        <p:scale>
          <a:sx n="125" d="100"/>
          <a:sy n="125" d="100"/>
        </p:scale>
        <p:origin x="7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6EF3-91ED-504E-A38C-76FBC8E9900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4384-DFF6-EB4C-A9BF-93CEC325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D9AB-7C5B-8046-BA25-4B909427E92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D0B-6A99-3646-94BE-0C29FEC8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image" Target="../media/image41.jpeg"/><Relationship Id="rId5" Type="http://schemas.openxmlformats.org/officeDocument/2006/relationships/image" Target="../media/image42.jpeg"/><Relationship Id="rId6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3" Type="http://schemas.openxmlformats.org/officeDocument/2006/relationships/hyperlink" Target="https://www.cs.cornell.edu/courses/cs4740/2014sp/lectures/smoothing+backoff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f"/><Relationship Id="rId3" Type="http://schemas.openxmlformats.org/officeDocument/2006/relationships/hyperlink" Target="https://towardsdatascience.com/holy-grail-for-bias-variance-tradeoff-overfitting-underfitting-7fad64ab5d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trainW</a:t>
            </a:r>
            <a:r>
              <a:rPr lang="en-US" dirty="0" smtClean="0"/>
              <a:t> =&gt; </a:t>
            </a:r>
            <a:r>
              <a:rPr lang="en-US" dirty="0" err="1" smtClean="0"/>
              <a:t>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5" t="6509" r="8986"/>
          <a:stretch/>
        </p:blipFill>
        <p:spPr>
          <a:xfrm>
            <a:off x="838200" y="2051444"/>
            <a:ext cx="5474044" cy="3799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83292" y="2433355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</a:t>
            </a:r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3292" y="2064023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6199" y="5850911"/>
            <a:ext cx="368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day|the</a:t>
            </a:r>
            <a:r>
              <a:rPr lang="en-US" dirty="0" smtClean="0">
                <a:solidFill>
                  <a:srgbClr val="C00000"/>
                </a:solidFill>
              </a:rPr>
              <a:t>) = n(the day) / n(the) = 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200400" y="5040103"/>
            <a:ext cx="374822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04526" y="3111407"/>
            <a:ext cx="344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Interpolating with </a:t>
            </a:r>
            <a:r>
              <a:rPr lang="en-US" smtClean="0">
                <a:solidFill>
                  <a:srgbClr val="C00000"/>
                </a:solidFill>
              </a:rPr>
              <a:t>uniform model improves </a:t>
            </a:r>
            <a:r>
              <a:rPr lang="en-US" dirty="0" smtClean="0">
                <a:solidFill>
                  <a:srgbClr val="C00000"/>
                </a:solidFill>
              </a:rPr>
              <a:t>the model performance!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043436" y="3757738"/>
            <a:ext cx="176309" cy="893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75223" y="3757738"/>
            <a:ext cx="204297" cy="891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</a:t>
            </a:r>
            <a:r>
              <a:rPr lang="en-US" dirty="0" err="1" smtClean="0"/>
              <a:t>trainT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r="46750"/>
          <a:stretch/>
        </p:blipFill>
        <p:spPr>
          <a:xfrm>
            <a:off x="254000" y="2233970"/>
            <a:ext cx="6492240" cy="3815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5111" y="1690688"/>
            <a:ext cx="41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higher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, the better the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25111" y="2060020"/>
            <a:ext cx="349529" cy="621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0013" y="5653640"/>
            <a:ext cx="385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more interpolation with uniform (lower fraction of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model), the worse the model gets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56366" y="4598769"/>
            <a:ext cx="636548" cy="1105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63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higher </a:t>
            </a:r>
            <a:r>
              <a:rPr lang="en-US" dirty="0" err="1" smtClean="0"/>
              <a:t>ngram</a:t>
            </a:r>
            <a:r>
              <a:rPr lang="en-US" dirty="0" smtClean="0"/>
              <a:t> models better?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22655"/>
              </p:ext>
            </p:extLst>
          </p:nvPr>
        </p:nvGraphicFramePr>
        <p:xfrm>
          <a:off x="890270" y="2156314"/>
          <a:ext cx="922782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548"/>
                <a:gridCol w="3113872"/>
                <a:gridCol w="4470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Estimated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Other </a:t>
                      </a:r>
                      <a:r>
                        <a:rPr lang="en-US" sz="18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ngrams</a:t>
                      </a:r>
                      <a:r>
                        <a:rPr lang="en-US" sz="1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with same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P(and) = 0.028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Many</a:t>
                      </a:r>
                      <a:r>
                        <a:rPr lang="en-US" sz="1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others!</a:t>
                      </a:r>
                      <a:endParaRPr lang="en-US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Bigram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P(</a:t>
                      </a:r>
                      <a:r>
                        <a:rPr lang="en-US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and|grey</a:t>
                      </a:r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= </a:t>
                      </a:r>
                      <a:r>
                        <a:rPr lang="hr-HR" sz="1800" dirty="0" smtClean="0"/>
                        <a:t>0.13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“</a:t>
                      </a:r>
                      <a:r>
                        <a:rPr lang="en-US" sz="1800" i="1" dirty="0" smtClean="0"/>
                        <a:t>grey goose</a:t>
                      </a:r>
                      <a:r>
                        <a:rPr lang="en-US" sz="1800" dirty="0" smtClean="0"/>
                        <a:t> feathers”, “</a:t>
                      </a:r>
                      <a:r>
                        <a:rPr lang="en-US" sz="1800" i="1" dirty="0" smtClean="0"/>
                        <a:t>cold grey</a:t>
                      </a:r>
                      <a:r>
                        <a:rPr lang="en-US" sz="1800" dirty="0" smtClean="0"/>
                        <a:t> downpour”</a:t>
                      </a:r>
                      <a:endParaRPr lang="hr-HR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Trigram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P(</a:t>
                      </a:r>
                      <a:r>
                        <a:rPr lang="hr-HR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and|was</a:t>
                      </a: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hr-HR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gray</a:t>
                      </a: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= 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“The world </a:t>
                      </a:r>
                      <a:r>
                        <a:rPr lang="en-US" sz="1800" i="1" dirty="0" smtClean="0"/>
                        <a:t>was grey darkness</a:t>
                      </a:r>
                      <a:r>
                        <a:rPr lang="en-US" sz="1800" dirty="0" smtClean="0"/>
                        <a:t>, </a:t>
                      </a:r>
                      <a:r>
                        <a:rPr lang="mr-IN" sz="1800" dirty="0" smtClean="0"/>
                        <a:t>…</a:t>
                      </a:r>
                      <a:r>
                        <a:rPr lang="en-US" sz="1800" dirty="0" smtClean="0"/>
                        <a:t>”</a:t>
                      </a:r>
                    </a:p>
                    <a:p>
                      <a:r>
                        <a:rPr lang="en-US" sz="1800" dirty="0" smtClean="0"/>
                        <a:t>“The lower story </a:t>
                      </a:r>
                      <a:r>
                        <a:rPr lang="en-US" sz="1800" i="1" dirty="0" smtClean="0"/>
                        <a:t>was grey stone</a:t>
                      </a:r>
                      <a:r>
                        <a:rPr lang="en-US" sz="1800" dirty="0" smtClean="0"/>
                        <a:t>, </a:t>
                      </a:r>
                      <a:r>
                        <a:rPr lang="mr-IN" sz="1800" dirty="0" smtClean="0"/>
                        <a:t>…</a:t>
                      </a:r>
                      <a:r>
                        <a:rPr lang="en-US" sz="1800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4-gram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P(</a:t>
                      </a:r>
                      <a:r>
                        <a:rPr lang="hr-HR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and|day</a:t>
                      </a: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hr-HR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was</a:t>
                      </a: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hr-HR" sz="1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grey</a:t>
                      </a:r>
                      <a:r>
                        <a:rPr lang="hr-HR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5-gram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P(</a:t>
                      </a:r>
                      <a:r>
                        <a:rPr lang="en-US" sz="1800" dirty="0" err="1" smtClean="0"/>
                        <a:t>and|the</a:t>
                      </a:r>
                      <a:r>
                        <a:rPr lang="en-US" sz="1800" baseline="0" dirty="0" smtClean="0"/>
                        <a:t> day was grey) = 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90270" y="1690688"/>
            <a:ext cx="474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Goal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 estimate the probability of the word “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843634"/>
            <a:ext cx="72308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Why doesn’t 5-gram model have perfect performance (log likelihood = 0)?</a:t>
            </a:r>
          </a:p>
          <a:p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</a:rPr>
              <a:t>Author still repeats some 4-gram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“day was grey and 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bitter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“day was grey and 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overcast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“day was grey and 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rainy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</a:t>
            </a:r>
            <a:r>
              <a:rPr lang="en-US" dirty="0" err="1" smtClean="0"/>
              <a:t>trainW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0" t="6125" r="7999"/>
          <a:stretch/>
        </p:blipFill>
        <p:spPr>
          <a:xfrm>
            <a:off x="685800" y="1818640"/>
            <a:ext cx="5638800" cy="3815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3719" y="5515631"/>
            <a:ext cx="1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) = 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07920" y="4704823"/>
            <a:ext cx="374822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688" y="5515631"/>
            <a:ext cx="322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P(</a:t>
            </a:r>
            <a:r>
              <a:rPr lang="en-US" dirty="0" err="1" smtClean="0">
                <a:solidFill>
                  <a:srgbClr val="C00000"/>
                </a:solidFill>
              </a:rPr>
              <a:t>aaa|aa</a:t>
            </a:r>
            <a:r>
              <a:rPr lang="en-US" dirty="0" smtClean="0">
                <a:solidFill>
                  <a:srgbClr val="C00000"/>
                </a:solidFill>
              </a:rPr>
              <a:t>) = n(aa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) / n(aa) =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58144" y="198389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8144" y="161456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30892" y="1996475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0892" y="1627143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87936" y="4704823"/>
            <a:ext cx="1098" cy="810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3081" y="5988717"/>
            <a:ext cx="524764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Choice of dataset matters a lot! 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07920" y="2615400"/>
            <a:ext cx="344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Interpolating with uniform model improves the model performance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82742" y="3303736"/>
            <a:ext cx="234159" cy="867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255443" y="3303736"/>
            <a:ext cx="223173" cy="849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5206" y="5783259"/>
            <a:ext cx="6213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“Statistical models are likely to be useless as predictors if the training sets and the test sets are as different as Shakespeare and The Wall Street Journal” </a:t>
            </a:r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Jurafsky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&amp; Martin (2019)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159" y="573709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 is slightly better than unigram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87600" y="3678663"/>
            <a:ext cx="455242" cy="2058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105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night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play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105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72144" y="2420776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prologue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&lt;END&gt;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day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was</a:t>
            </a: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bright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&lt;END&gt;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2144" y="2051444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77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159" y="573709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 is slightly better than unigram model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87600" y="3678663"/>
            <a:ext cx="455242" cy="2058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83" y="1966781"/>
            <a:ext cx="1380490" cy="2625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44385" y="1972682"/>
            <a:ext cx="2304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Example: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P(</a:t>
            </a:r>
            <a:r>
              <a:rPr lang="en-US" dirty="0" err="1" smtClean="0"/>
              <a:t>yarwyck</a:t>
            </a:r>
            <a:r>
              <a:rPr lang="en-US" dirty="0" smtClean="0"/>
              <a:t>) = </a:t>
            </a:r>
            <a:r>
              <a:rPr lang="nb-NO" dirty="0" smtClean="0"/>
              <a:t>0.000003</a:t>
            </a:r>
          </a:p>
          <a:p>
            <a:r>
              <a:rPr lang="nb-NO" dirty="0" smtClean="0">
                <a:solidFill>
                  <a:schemeClr val="bg2">
                    <a:lumMod val="25000"/>
                  </a:schemeClr>
                </a:solidFill>
              </a:rPr>
              <a:t>P(</a:t>
            </a:r>
            <a:r>
              <a:rPr lang="nb-NO" dirty="0" err="1" smtClean="0">
                <a:solidFill>
                  <a:schemeClr val="bg2">
                    <a:lumMod val="25000"/>
                  </a:schemeClr>
                </a:solidFill>
              </a:rPr>
              <a:t>yarwyck|othell</a:t>
            </a:r>
            <a:r>
              <a:rPr lang="nb-NO" dirty="0" smtClean="0">
                <a:solidFill>
                  <a:schemeClr val="bg2">
                    <a:lumMod val="25000"/>
                  </a:schemeClr>
                </a:solidFill>
              </a:rPr>
              <a:t>) =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3148" y="4592253"/>
            <a:ext cx="163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Othell</a:t>
            </a:r>
            <a:r>
              <a:rPr lang="en-US" dirty="0" smtClean="0"/>
              <a:t> </a:t>
            </a:r>
            <a:r>
              <a:rPr lang="en-US" dirty="0" err="1" smtClean="0"/>
              <a:t>Yarwyck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46500"/>
          <a:stretch/>
        </p:blipFill>
        <p:spPr>
          <a:xfrm>
            <a:off x="0" y="1966781"/>
            <a:ext cx="6522720" cy="3770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1159" y="5879333"/>
            <a:ext cx="286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Higher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models perform terribly!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2881" y="4144068"/>
            <a:ext cx="191710" cy="1735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15505" y="2082682"/>
            <a:ext cx="52139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Many new trigrams, 4-gram, 5-gram in test1 that have never appeared 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trainT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=&gt; P(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ngram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 = 0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</a:rPr>
              <a:t>Out of 370104 tokens in test1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4788 new unigrams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113861 new bigram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246254 new trigrams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299264 new 4-grams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310940 new 5-grams</a:t>
            </a:r>
            <a:endParaRPr lang="is-I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69360" y="4467234"/>
            <a:ext cx="373338" cy="1412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6029" y="4512231"/>
            <a:ext cx="847381" cy="13671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2720" y="5460094"/>
            <a:ext cx="5247640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Complex != better</a:t>
            </a:r>
            <a:br>
              <a:rPr lang="en-US" sz="3000" dirty="0" smtClean="0"/>
            </a:br>
            <a:r>
              <a:rPr lang="en-US" sz="3000" dirty="0" smtClean="0"/>
              <a:t>(especially when data is small)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69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trainT</a:t>
            </a:r>
            <a:r>
              <a:rPr lang="en-US" dirty="0" smtClean="0"/>
              <a:t> =&gt; test2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6876"/>
          <a:stretch/>
        </p:blipFill>
        <p:spPr>
          <a:xfrm>
            <a:off x="0" y="1966781"/>
            <a:ext cx="11353800" cy="3770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8439" y="6092693"/>
            <a:ext cx="52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Performance on test2 is slightly worse than on test1 (for same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and interpolation with uniform)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14001" y="4550468"/>
            <a:ext cx="662239" cy="1462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869680" y="4629975"/>
            <a:ext cx="1473200" cy="1462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2120" cy="1325563"/>
          </a:xfrm>
        </p:spPr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08374"/>
              </p:ext>
            </p:extLst>
          </p:nvPr>
        </p:nvGraphicFramePr>
        <p:xfrm>
          <a:off x="2509520" y="2178368"/>
          <a:ext cx="638556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936"/>
                <a:gridCol w="1676312"/>
                <a:gridCol w="1676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ngram</a:t>
                      </a:r>
                      <a:r>
                        <a:rPr lang="en-US" b="1" baseline="0" dirty="0" smtClean="0"/>
                        <a:t/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(</a:t>
                      </a:r>
                      <a:r>
                        <a:rPr lang="en-US" b="1" baseline="0" dirty="0" err="1" smtClean="0"/>
                        <a:t>ouf</a:t>
                      </a:r>
                      <a:r>
                        <a:rPr lang="en-US" b="1" baseline="0" dirty="0" smtClean="0"/>
                        <a:t> of 370104 </a:t>
                      </a:r>
                      <a:r>
                        <a:rPr lang="en-US" b="1" baseline="0" dirty="0" err="1" smtClean="0"/>
                        <a:t>ngrams</a:t>
                      </a:r>
                      <a:r>
                        <a:rPr lang="en-US" b="1" baseline="0" dirty="0" smtClean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4788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9331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113861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163999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246254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285432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4-gram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299264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326694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5-gram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310940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333143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model worse on test2 than test1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465" y="5788486"/>
            <a:ext cx="8561070" cy="553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Choose training sets that are similar to your NLP task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0" y="1493520"/>
            <a:ext cx="4470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most cases, interpolating with the uniform model improves the model performance on test set 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r="6876"/>
          <a:stretch/>
        </p:blipFill>
        <p:spPr>
          <a:xfrm>
            <a:off x="1654220" y="4229765"/>
            <a:ext cx="7338628" cy="2436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r="6500"/>
          <a:stretch/>
        </p:blipFill>
        <p:spPr>
          <a:xfrm>
            <a:off x="1725990" y="1690688"/>
            <a:ext cx="7266858" cy="24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1460778"/>
            <a:ext cx="4699000" cy="527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to interpolate: which models to include?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4219" y="4035068"/>
            <a:ext cx="343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Higher n-gram models do not help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81559" y="3447701"/>
            <a:ext cx="1481521" cy="1700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40660" y="3313835"/>
            <a:ext cx="2032702" cy="18343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999" y="5124938"/>
            <a:ext cx="22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Unigram and </a:t>
            </a:r>
            <a:r>
              <a:rPr lang="en-US" smtClean="0">
                <a:solidFill>
                  <a:srgbClr val="C00000"/>
                </a:solidFill>
              </a:rPr>
              <a:t>bigram models help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01410" y="3372672"/>
            <a:ext cx="1956016" cy="6623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1128" y="3343740"/>
            <a:ext cx="2403192" cy="691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34941" y="3394540"/>
            <a:ext cx="1407044" cy="640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to interpolate: how to weight model contributions?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4623952"/>
            <a:ext cx="27432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3703757"/>
            <a:ext cx="8991600" cy="647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1140" y="1924943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Average weighting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1140" y="2881591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Custom weighting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140" y="3836176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Objective function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2843183"/>
            <a:ext cx="8877300" cy="393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1823107"/>
            <a:ext cx="8559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to interpolate: how to weight model contributions?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3102346"/>
            <a:ext cx="6515100" cy="265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20" y="2199667"/>
            <a:ext cx="8877300" cy="39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2240" y="5080000"/>
            <a:ext cx="321056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0420" y="5759096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Phuc</a:t>
            </a:r>
            <a:r>
              <a:rPr lang="en-US" sz="1400" dirty="0" smtClean="0"/>
              <a:t> &amp; </a:t>
            </a:r>
            <a:r>
              <a:rPr lang="en-US" sz="1400" dirty="0" err="1" smtClean="0"/>
              <a:t>Huy</a:t>
            </a:r>
            <a:r>
              <a:rPr lang="en-US" sz="1400" dirty="0" smtClean="0"/>
              <a:t> 2019 “Gaussian Mixture Model”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4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maximize objective function?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2146957"/>
            <a:ext cx="2743200" cy="27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0" y="1366838"/>
            <a:ext cx="8991600" cy="64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499257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Objective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633389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Approaches:</a:t>
            </a:r>
          </a:p>
          <a:p>
            <a:pPr marL="342900" indent="-342900">
              <a:buAutoNum type="arabicPeriod"/>
            </a:pPr>
            <a:r>
              <a:rPr lang="en-US" dirty="0" smtClean="0"/>
              <a:t>Gradient descent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333199"/>
            <a:ext cx="4218940" cy="3065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57300" y="6398865"/>
            <a:ext cx="39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 2019 “Expectation Maximization”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99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EM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879"/>
            <a:ext cx="5029200" cy="427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169160"/>
            <a:ext cx="36830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3015932"/>
            <a:ext cx="1066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dirty="0" smtClean="0"/>
              <a:t>Step 1: Expectation (E-step)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lower bound to objective function at some point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6760" cy="1325563"/>
          </a:xfrm>
        </p:spPr>
        <p:txBody>
          <a:bodyPr/>
          <a:lstStyle/>
          <a:p>
            <a:r>
              <a:rPr lang="en-US" dirty="0" smtClean="0"/>
              <a:t>Step 2: Expectation (M-step)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the lower bound of the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 as interpolation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1690688"/>
            <a:ext cx="19304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395617"/>
            <a:ext cx="28067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10" y="5212953"/>
            <a:ext cx="27432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60" y="3804681"/>
            <a:ext cx="377190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60" y="3099752"/>
            <a:ext cx="2387600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60" y="4508817"/>
            <a:ext cx="5473700" cy="533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320" y="179908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Unigram probability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0" y="2339151"/>
            <a:ext cx="224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Unigram probability</a:t>
            </a:r>
          </a:p>
          <a:p>
            <a:r>
              <a:rPr lang="en-US" dirty="0" smtClean="0"/>
              <a:t>(Laplace smoothing):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19040" y="1974631"/>
            <a:ext cx="285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# of unigrams in training text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6010" y="2965608"/>
            <a:ext cx="2418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unigram vocabulary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(# of unique unigrams)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in training text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1980" y="2878560"/>
            <a:ext cx="16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00000"/>
                </a:solidFill>
              </a:rPr>
              <a:t>unknown unigram 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</p:cNvCxnSpPr>
          <p:nvPr/>
        </p:nvCxnSpPr>
        <p:spPr>
          <a:xfrm flipH="1" flipV="1">
            <a:off x="4450080" y="2128519"/>
            <a:ext cx="56896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23360" y="2957249"/>
            <a:ext cx="924560" cy="1558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331460" y="2965608"/>
            <a:ext cx="370840" cy="97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8320" y="5930681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interpolate with the uniform?</a:t>
            </a:r>
          </a:p>
          <a:p>
            <a:r>
              <a:rPr lang="en-US" dirty="0" smtClean="0"/>
              <a:t>Assign small probabilities to unknown words in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480"/>
            <a:ext cx="3543300" cy="452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Step 3: Repeat E-step &amp; </a:t>
            </a:r>
            <a:r>
              <a:rPr lang="en-US" smtClean="0"/>
              <a:t>M-step until convergence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the lower bound of the objective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EM algorithm</a:t>
            </a:r>
            <a:endParaRPr lang="en-US" dirty="0"/>
          </a:p>
        </p:txBody>
      </p:sp>
      <p:pic>
        <p:nvPicPr>
          <p:cNvPr id="5" name="EM_actual_dat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 algorithm?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4754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Ensure mixture weights add up to 1</a:t>
            </a:r>
          </a:p>
          <a:p>
            <a:endParaRPr lang="en-US" dirty="0" smtClean="0"/>
          </a:p>
          <a:p>
            <a:r>
              <a:rPr lang="en-US" dirty="0" smtClean="0"/>
              <a:t>Do not need to set learning rate (unlike gradient descent) 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Disadvantage</a:t>
            </a:r>
            <a:r>
              <a:rPr lang="en-US" dirty="0" smtClean="0"/>
              <a:t>: often converges to local max (not a problem here)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71322"/>
            <a:ext cx="3789681" cy="678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665117"/>
            <a:ext cx="2743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 all </a:t>
            </a:r>
            <a:r>
              <a:rPr lang="en-US" dirty="0" err="1" smtClean="0"/>
              <a:t>ngram</a:t>
            </a:r>
            <a:r>
              <a:rPr lang="en-US" dirty="0" smtClean="0"/>
              <a:t> models with 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503679"/>
            <a:ext cx="3543300" cy="53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45" y="1690688"/>
            <a:ext cx="4711700" cy="414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benchmark of EM algorithm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26" y="4108896"/>
            <a:ext cx="540000" cy="8507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5" y="1982788"/>
            <a:ext cx="540000" cy="888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45" y="2959828"/>
            <a:ext cx="540000" cy="888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03" y="5134088"/>
            <a:ext cx="5400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2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4560" y="1459855"/>
            <a:ext cx="795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Alternative to interpolation of </a:t>
            </a:r>
            <a:r>
              <a:rPr lang="en-US" sz="2400" u="sng" dirty="0" err="1" smtClean="0"/>
              <a:t>ngram</a:t>
            </a:r>
            <a:r>
              <a:rPr lang="en-US" sz="2400" u="sng" dirty="0" smtClean="0"/>
              <a:t> models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backoff</a:t>
            </a:r>
            <a:r>
              <a:rPr lang="en-US" sz="2400" dirty="0" smtClean="0"/>
              <a:t> </a:t>
            </a:r>
            <a:r>
              <a:rPr lang="en-US" sz="2400" b="1" dirty="0" smtClean="0"/>
              <a:t>models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921520"/>
            <a:ext cx="5657687" cy="185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65260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https://www.cs.cornell.edu/courses/cs4740/2014sp/lectures/smoothing+backoff.pdf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38200" y="4006552"/>
            <a:ext cx="2992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Selections of </a:t>
            </a:r>
            <a:r>
              <a:rPr lang="en-US" u="sng" dirty="0" err="1" smtClean="0"/>
              <a:t>ngram</a:t>
            </a:r>
            <a:r>
              <a:rPr lang="en-US" u="sng" dirty="0" smtClean="0"/>
              <a:t> models: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Good-Turing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Jelinek</a:t>
            </a:r>
            <a:r>
              <a:rPr lang="en-US" dirty="0" smtClean="0"/>
              <a:t>-Mercer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Church-Gale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Witten-Bell smoothing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3403" y="4006552"/>
            <a:ext cx="2992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Katz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Good-Turing </a:t>
            </a:r>
            <a:r>
              <a:rPr lang="en-US" dirty="0" err="1" smtClean="0"/>
              <a:t>backoff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34042" y="4006552"/>
            <a:ext cx="5019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Interpolated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Modified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Modified interpolated </a:t>
            </a:r>
            <a:r>
              <a:rPr lang="en-US" dirty="0" err="1" smtClean="0"/>
              <a:t>Kneser</a:t>
            </a:r>
            <a:r>
              <a:rPr lang="en-US" dirty="0" smtClean="0"/>
              <a:t>-Ney smoothing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language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45922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Disadvantage of </a:t>
            </a:r>
            <a:r>
              <a:rPr lang="en-US" u="sng" dirty="0" err="1" smtClean="0"/>
              <a:t>ngram</a:t>
            </a:r>
            <a:r>
              <a:rPr lang="en-US" u="sng" dirty="0" smtClean="0"/>
              <a:t> language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They are big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They are dumb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Current SOTA (state-of-the-art)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learned by neural networks (RNNs, transformers)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20" y="3016666"/>
            <a:ext cx="2724092" cy="339344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534400" y="2181810"/>
            <a:ext cx="3352800" cy="754429"/>
          </a:xfrm>
          <a:prstGeom prst="wedgeRoundRectCallout">
            <a:avLst>
              <a:gd name="adj1" fmla="val -36893"/>
              <a:gd name="adj2" fmla="val 7145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73160" y="2262237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know ”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Hulk Smash</a:t>
            </a:r>
            <a:r>
              <a:rPr lang="en-US" dirty="0" smtClean="0"/>
              <a:t>”, but what is “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Hulk Crash</a:t>
            </a:r>
            <a:r>
              <a:rPr lang="en-US" dirty="0" smtClean="0"/>
              <a:t>”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Choice of dataset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!= better (especially when data is small)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Interpolate </a:t>
            </a:r>
            <a:r>
              <a:rPr lang="en-US" dirty="0" err="1" smtClean="0"/>
              <a:t>ngram</a:t>
            </a:r>
            <a:r>
              <a:rPr lang="en-US" dirty="0" smtClean="0"/>
              <a:t> models with uniform model to improve model performance on test set (less </a:t>
            </a:r>
            <a:r>
              <a:rPr lang="en-US" dirty="0" err="1" smtClean="0"/>
              <a:t>overfit</a:t>
            </a:r>
            <a:r>
              <a:rPr lang="en-US" dirty="0" smtClean="0"/>
              <a:t>, lower variance)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EM to best determine interpolation weights between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want to build a language model in 2020, look to neural networks, not </a:t>
            </a:r>
            <a:r>
              <a:rPr lang="en-US" dirty="0" err="1" smtClean="0"/>
              <a:t>ngrams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</a:t>
            </a:r>
            <a:r>
              <a:rPr lang="en-US" dirty="0" err="1" smtClean="0"/>
              <a:t>overfit</a:t>
            </a:r>
            <a:r>
              <a:rPr lang="en-US" dirty="0" smtClean="0"/>
              <a:t> of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2853214"/>
            <a:ext cx="419100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1990408"/>
            <a:ext cx="7353300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3728720"/>
            <a:ext cx="4152900" cy="64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9270" y="4876800"/>
            <a:ext cx="661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more similar the unigram distribution between train and test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The higher the average test log-likelihood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5937885" y="5240020"/>
            <a:ext cx="158115" cy="4368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54880" y="4236720"/>
            <a:ext cx="1087120" cy="7213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4230846"/>
            <a:ext cx="364490" cy="727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</a:t>
            </a:r>
            <a:r>
              <a:rPr lang="en-US" dirty="0" err="1" smtClean="0"/>
              <a:t>overfit</a:t>
            </a:r>
            <a:r>
              <a:rPr lang="en-US" dirty="0" smtClean="0"/>
              <a:t> of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83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variance of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30" y="2127249"/>
            <a:ext cx="5027930" cy="35590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88387" y="1942583"/>
            <a:ext cx="160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Uniform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08067" y="1706462"/>
            <a:ext cx="163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Unigram model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(unsmoothed)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1313" y="57479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hlinkClick r:id="rId3"/>
              </a:rPr>
              <a:t>https://towardsdatascience.com/holy-grail-for-bias-variance-tradeoff-overfitting-underfitting-7fad64ab5d76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86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Interpolating with uniform = reduce variance of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0" y="1690688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5930" y="3872914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Low bias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High variance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380" y="3653522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High bias</a:t>
            </a:r>
          </a:p>
          <a:p>
            <a:pPr algn="r"/>
            <a:r>
              <a:rPr lang="en-US" dirty="0" smtClean="0">
                <a:solidFill>
                  <a:srgbClr val="C00000"/>
                </a:solidFill>
              </a:rPr>
              <a:t>Low variance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110" y="4021454"/>
            <a:ext cx="78105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914640" y="2844800"/>
            <a:ext cx="161290" cy="27025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9110" y="6167555"/>
            <a:ext cx="15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100</a:t>
            </a:r>
            <a:r>
              <a:rPr lang="en-US" smtClean="0">
                <a:solidFill>
                  <a:srgbClr val="C00000"/>
                </a:solidFill>
              </a:rPr>
              <a:t>% uniform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2555" y="6167555"/>
            <a:ext cx="1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100% unigram </a:t>
            </a:r>
            <a:r>
              <a:rPr lang="en-US" smtClean="0">
                <a:solidFill>
                  <a:srgbClr val="C00000"/>
                </a:solidFill>
              </a:rPr>
              <a:t>(unsmoothed)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4561840" y="6350000"/>
            <a:ext cx="1910715" cy="222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Laplace smoothing as model 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Interpolation of individual n-gram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among several n-gram models</a:t>
            </a:r>
          </a:p>
          <a:p>
            <a:pPr lvl="1"/>
            <a:r>
              <a:rPr lang="en-US" dirty="0" smtClean="0"/>
              <a:t>What: which models to interpolate?</a:t>
            </a:r>
          </a:p>
          <a:p>
            <a:pPr lvl="1"/>
            <a:r>
              <a:rPr lang="en-US" dirty="0" smtClean="0"/>
              <a:t>How: how much to weigh each model during interpolation?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further: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 err="1" smtClean="0"/>
              <a:t>ngram</a:t>
            </a:r>
            <a:r>
              <a:rPr lang="en-US" dirty="0" smtClean="0"/>
              <a:t> language models</a:t>
            </a:r>
          </a:p>
          <a:p>
            <a:pPr lvl="1"/>
            <a:r>
              <a:rPr lang="en-US" dirty="0" smtClean="0"/>
              <a:t>Current state of language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rainW</a:t>
            </a:r>
            <a:r>
              <a:rPr lang="en-US" dirty="0" smtClean="0"/>
              <a:t> =&gt; </a:t>
            </a:r>
            <a:r>
              <a:rPr lang="en-US" dirty="0" err="1" smtClean="0"/>
              <a:t>trainW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 r="46677"/>
          <a:stretch/>
        </p:blipFill>
        <p:spPr>
          <a:xfrm>
            <a:off x="0" y="2051445"/>
            <a:ext cx="6501161" cy="3799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87" y="6033469"/>
            <a:ext cx="4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Unigram model on </a:t>
            </a:r>
            <a:r>
              <a:rPr lang="en-US" dirty="0" err="1" smtClean="0">
                <a:solidFill>
                  <a:srgbClr val="C00000"/>
                </a:solidFill>
              </a:rPr>
              <a:t>trainW</a:t>
            </a:r>
            <a:r>
              <a:rPr lang="en-US" dirty="0" smtClean="0">
                <a:solidFill>
                  <a:srgbClr val="C00000"/>
                </a:solidFill>
              </a:rPr>
              <a:t> = uniform model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P(word) = 1 / 370104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59366" y="4694663"/>
            <a:ext cx="1092820" cy="1338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7627" y="2407834"/>
            <a:ext cx="216333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1. a</a:t>
            </a: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aaa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aahed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nl-NL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370102.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370103.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</a:t>
            </a:r>
            <a:endParaRPr lang="nl-NL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dirty="0" smtClean="0">
                <a:solidFill>
                  <a:schemeClr val="bg2">
                    <a:lumMod val="25000"/>
                  </a:schemeClr>
                </a:solidFill>
              </a:rPr>
              <a:t>370104. </a:t>
            </a:r>
            <a:r>
              <a:rPr lang="nl-NL" dirty="0" err="1" smtClean="0">
                <a:solidFill>
                  <a:schemeClr val="bg2">
                    <a:lumMod val="25000"/>
                  </a:schemeClr>
                </a:solidFill>
              </a:rPr>
              <a:t>zwitterionic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7627" y="2038502"/>
            <a:ext cx="2163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trainW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8244" y="1459855"/>
            <a:ext cx="276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Bigram model: P(</a:t>
            </a:r>
            <a:r>
              <a:rPr lang="en-US" dirty="0" err="1" smtClean="0">
                <a:solidFill>
                  <a:srgbClr val="C00000"/>
                </a:solidFill>
              </a:rPr>
              <a:t>aa|a</a:t>
            </a:r>
            <a:r>
              <a:rPr lang="en-US" dirty="0" smtClean="0">
                <a:solidFill>
                  <a:srgbClr val="C00000"/>
                </a:solidFill>
              </a:rPr>
              <a:t>) =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330605" y="1829187"/>
            <a:ext cx="522249" cy="9562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16551" y="1459855"/>
            <a:ext cx="41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5-gram model: P(</a:t>
            </a:r>
            <a:r>
              <a:rPr lang="en-US" dirty="0" err="1" smtClean="0">
                <a:solidFill>
                  <a:srgbClr val="C00000"/>
                </a:solidFill>
              </a:rPr>
              <a:t>aahed|a,aa,aaa,aah</a:t>
            </a:r>
            <a:r>
              <a:rPr lang="en-US" dirty="0" smtClean="0">
                <a:solidFill>
                  <a:srgbClr val="C00000"/>
                </a:solidFill>
              </a:rPr>
              <a:t>) =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22904" y="1829187"/>
            <a:ext cx="1273096" cy="9163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6551" y="5756470"/>
            <a:ext cx="385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more interpolation with uniform (lower fraction of </a:t>
            </a:r>
            <a:r>
              <a:rPr lang="en-US" dirty="0" err="1" smtClean="0">
                <a:solidFill>
                  <a:srgbClr val="C00000"/>
                </a:solidFill>
              </a:rPr>
              <a:t>ngram</a:t>
            </a:r>
            <a:r>
              <a:rPr lang="en-US" dirty="0" smtClean="0">
                <a:solidFill>
                  <a:srgbClr val="C00000"/>
                </a:solidFill>
              </a:rPr>
              <a:t> model), the worse the model gets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22904" y="4701599"/>
            <a:ext cx="636548" cy="1105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1410</Words>
  <Application>Microsoft Macintosh PowerPoint</Application>
  <PresentationFormat>Widescreen</PresentationFormat>
  <Paragraphs>312</Paragraphs>
  <Slides>38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Mangal</vt:lpstr>
      <vt:lpstr>Arial</vt:lpstr>
      <vt:lpstr>Office Theme</vt:lpstr>
      <vt:lpstr>Outline</vt:lpstr>
      <vt:lpstr>Outline</vt:lpstr>
      <vt:lpstr>Laplace smoothing as interpolation</vt:lpstr>
      <vt:lpstr>Interpolating with uniform = reduce overfit of ngram model</vt:lpstr>
      <vt:lpstr>Interpolating with uniform = reduce overfit of ngram model</vt:lpstr>
      <vt:lpstr>Interpolating with uniform = reduce variance of model</vt:lpstr>
      <vt:lpstr>Interpolating with uniform = reduce variance of model</vt:lpstr>
      <vt:lpstr>Outline</vt:lpstr>
      <vt:lpstr>trainW =&gt; trainW</vt:lpstr>
      <vt:lpstr>trainW =&gt; trainT</vt:lpstr>
      <vt:lpstr>trainT =&gt; trainT</vt:lpstr>
      <vt:lpstr>Why are higher ngram models better?</vt:lpstr>
      <vt:lpstr>trainT =&gt; trainW</vt:lpstr>
      <vt:lpstr>trainT =&gt; test1</vt:lpstr>
      <vt:lpstr>trainT =&gt; test1</vt:lpstr>
      <vt:lpstr>trainT =&gt; test1</vt:lpstr>
      <vt:lpstr>trainT =&gt; test2</vt:lpstr>
      <vt:lpstr>Why is model worse on test2 than test1 ?</vt:lpstr>
      <vt:lpstr>Why is model worse on test2 than test1 ?</vt:lpstr>
      <vt:lpstr>Why is model worse on test2 than test1 ?</vt:lpstr>
      <vt:lpstr>In most cases, interpolating with the uniform model improves the model performance on test set !</vt:lpstr>
      <vt:lpstr>Outline</vt:lpstr>
      <vt:lpstr>What to interpolate: which models to include?</vt:lpstr>
      <vt:lpstr>How to interpolate: how to weight model contributions?</vt:lpstr>
      <vt:lpstr>How to interpolate: how to weight model contributions?</vt:lpstr>
      <vt:lpstr>How to maximize objective function?</vt:lpstr>
      <vt:lpstr>How does EM work?</vt:lpstr>
      <vt:lpstr>Step 1: Expectation (E-step)</vt:lpstr>
      <vt:lpstr>Step 2: Expectation (M-step)</vt:lpstr>
      <vt:lpstr>Step 3: Repeat E-step &amp; M-step until convergence</vt:lpstr>
      <vt:lpstr>Visualize EM algorithm</vt:lpstr>
      <vt:lpstr>Why EM algorithm?</vt:lpstr>
      <vt:lpstr>Interpolate all ngram models with EM</vt:lpstr>
      <vt:lpstr>Final benchmark of EM algorithm</vt:lpstr>
      <vt:lpstr>Outline</vt:lpstr>
      <vt:lpstr>Current state of ngram models</vt:lpstr>
      <vt:lpstr>Current state of language models</vt:lpstr>
      <vt:lpstr>Summary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63</cp:revision>
  <dcterms:created xsi:type="dcterms:W3CDTF">2020-03-11T07:15:24Z</dcterms:created>
  <dcterms:modified xsi:type="dcterms:W3CDTF">2020-03-12T10:29:09Z</dcterms:modified>
</cp:coreProperties>
</file>