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5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102" y="5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90BC-8A9B-469D-888A-4B4FA6ADF3DE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DB0EB-64E2-4ACE-8CD1-4253FB3D2C1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7681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90BC-8A9B-469D-888A-4B4FA6ADF3DE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DB0EB-64E2-4ACE-8CD1-4253FB3D2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976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90BC-8A9B-469D-888A-4B4FA6ADF3DE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DB0EB-64E2-4ACE-8CD1-4253FB3D2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639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90BC-8A9B-469D-888A-4B4FA6ADF3DE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DB0EB-64E2-4ACE-8CD1-4253FB3D2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0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90BC-8A9B-469D-888A-4B4FA6ADF3DE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DB0EB-64E2-4ACE-8CD1-4253FB3D2C1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3069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90BC-8A9B-469D-888A-4B4FA6ADF3DE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DB0EB-64E2-4ACE-8CD1-4253FB3D2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604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90BC-8A9B-469D-888A-4B4FA6ADF3DE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DB0EB-64E2-4ACE-8CD1-4253FB3D2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836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90BC-8A9B-469D-888A-4B4FA6ADF3DE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DB0EB-64E2-4ACE-8CD1-4253FB3D2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146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90BC-8A9B-469D-888A-4B4FA6ADF3DE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DB0EB-64E2-4ACE-8CD1-4253FB3D2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189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E2F90BC-8A9B-469D-888A-4B4FA6ADF3DE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9EDB0EB-64E2-4ACE-8CD1-4253FB3D2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197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90BC-8A9B-469D-888A-4B4FA6ADF3DE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DB0EB-64E2-4ACE-8CD1-4253FB3D2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627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E2F90BC-8A9B-469D-888A-4B4FA6ADF3DE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9EDB0EB-64E2-4ACE-8CD1-4253FB3D2C1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3883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://gamebanana.com/sprays/24380" TargetMode="External"/><Relationship Id="rId7" Type="http://schemas.openxmlformats.org/officeDocument/2006/relationships/hyperlink" Target="http://dan121314.deviantart.com/art/Invisible-man-164492892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11" Type="http://schemas.openxmlformats.org/officeDocument/2006/relationships/hyperlink" Target="https://martinhumanities.com/tag/assessments/" TargetMode="External"/><Relationship Id="rId5" Type="http://schemas.openxmlformats.org/officeDocument/2006/relationships/hyperlink" Target="http://mayantimegod.deviantart.com/art/Superman-png-580814752" TargetMode="External"/><Relationship Id="rId10" Type="http://schemas.openxmlformats.org/officeDocument/2006/relationships/image" Target="../media/image7.jpg"/><Relationship Id="rId4" Type="http://schemas.openxmlformats.org/officeDocument/2006/relationships/image" Target="../media/image4.png"/><Relationship Id="rId9" Type="http://schemas.openxmlformats.org/officeDocument/2006/relationships/hyperlink" Target="https://gamebanana.com/sprays/70024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AI/OpenAPI-Specification/blob/master/versions/3.0.0.md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stranme/swagger-ui-themes" TargetMode="External"/><Relationship Id="rId2" Type="http://schemas.openxmlformats.org/officeDocument/2006/relationships/hyperlink" Target="https://github.com/cdwaddell/DemoApi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://gamebanana.com/sprays/24380" TargetMode="External"/><Relationship Id="rId3" Type="http://schemas.openxmlformats.org/officeDocument/2006/relationships/hyperlink" Target="https://creativecommons.org/licenses/by-nd/3.0/" TargetMode="External"/><Relationship Id="rId7" Type="http://schemas.openxmlformats.org/officeDocument/2006/relationships/hyperlink" Target="https://creativecommons.org/licenses/by-nc-nd/4.0/" TargetMode="External"/><Relationship Id="rId12" Type="http://schemas.openxmlformats.org/officeDocument/2006/relationships/hyperlink" Target="https://en.wikipedia.org/wiki/User:J.J." TargetMode="External"/><Relationship Id="rId2" Type="http://schemas.openxmlformats.org/officeDocument/2006/relationships/hyperlink" Target="http://mayantimegod.deviantart.com/art/Superman-png-58081475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amebanana.com/sprays/70024" TargetMode="External"/><Relationship Id="rId11" Type="http://schemas.openxmlformats.org/officeDocument/2006/relationships/hyperlink" Target="https://en.wikipedia.org/wiki/Image:Piratey.jpg" TargetMode="External"/><Relationship Id="rId5" Type="http://schemas.openxmlformats.org/officeDocument/2006/relationships/hyperlink" Target="https://creativecommons.org/licenses/by/3.0/" TargetMode="External"/><Relationship Id="rId10" Type="http://schemas.openxmlformats.org/officeDocument/2006/relationships/hyperlink" Target="https://creativecommons.org/licenses/by-nc-sa/4.0/" TargetMode="External"/><Relationship Id="rId4" Type="http://schemas.openxmlformats.org/officeDocument/2006/relationships/hyperlink" Target="http://dan121314.deviantart.com/art/Invisible-man-164492892" TargetMode="External"/><Relationship Id="rId9" Type="http://schemas.openxmlformats.org/officeDocument/2006/relationships/hyperlink" Target="https://martinhumanities.com/tag/assessment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0E3EE3F-7247-4628-82C4-4831EB5B6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4000" b="1" dirty="0"/>
              <a:t>Give Your ASP.NET API Superpowers Using </a:t>
            </a:r>
            <a:r>
              <a:rPr lang="en-US" sz="4000" b="1" dirty="0" err="1"/>
              <a:t>Swashbuckle</a:t>
            </a:r>
            <a:r>
              <a:rPr lang="en-US" sz="4000" b="1" dirty="0"/>
              <a:t> </a:t>
            </a:r>
            <a:br>
              <a:rPr lang="en-US" b="1" dirty="0"/>
            </a:br>
            <a:r>
              <a:rPr lang="en-US" sz="3600" dirty="0"/>
              <a:t>(and make your front end </a:t>
            </a:r>
            <a:r>
              <a:rPr lang="en-US" sz="3600" dirty="0" err="1"/>
              <a:t>devs</a:t>
            </a:r>
            <a:r>
              <a:rPr lang="en-US" sz="3600" dirty="0"/>
              <a:t> happy)</a:t>
            </a:r>
            <a:endParaRPr lang="en-US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146454DF-A865-410E-B87B-539CB186E83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1096963" y="1982787"/>
            <a:ext cx="6238716" cy="3509278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2F6C3AA-6D9B-46F1-B5FF-86F3E082CB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552944" y="2029097"/>
            <a:ext cx="3800856" cy="414786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defTabSz="569913">
              <a:lnSpc>
                <a:spcPct val="100000"/>
              </a:lnSpc>
              <a:spcBef>
                <a:spcPts val="0"/>
              </a:spcBef>
              <a:buNone/>
              <a:tabLst>
                <a:tab pos="284163" algn="l"/>
              </a:tabLst>
            </a:pPr>
            <a:r>
              <a:rPr lang="en-US" dirty="0">
                <a:latin typeface="Font Awesome 5 Brands Regular" panose="02000503000000000000" pitchFamily="50" charset="0"/>
              </a:rPr>
              <a:t>C Daniel Waddell</a:t>
            </a:r>
          </a:p>
          <a:p>
            <a:pPr marL="0" indent="0" defTabSz="569913">
              <a:lnSpc>
                <a:spcPct val="100000"/>
              </a:lnSpc>
              <a:spcBef>
                <a:spcPts val="0"/>
              </a:spcBef>
              <a:buNone/>
              <a:tabLst>
                <a:tab pos="284163" algn="l"/>
              </a:tabLst>
            </a:pPr>
            <a:r>
              <a:rPr lang="en-US" dirty="0">
                <a:latin typeface="Font Awesome 5 Brands Regular" panose="02000503000000000000" pitchFamily="50" charset="0"/>
              </a:rPr>
              <a:t>Software Engineer</a:t>
            </a:r>
          </a:p>
          <a:p>
            <a:pPr marL="0" indent="0" defTabSz="569913">
              <a:lnSpc>
                <a:spcPct val="100000"/>
              </a:lnSpc>
              <a:buNone/>
            </a:pPr>
            <a:endParaRPr lang="en-US" dirty="0">
              <a:latin typeface="Font Awesome 5 Free Solid" panose="02000503000000000000" pitchFamily="50" charset="0"/>
            </a:endParaRPr>
          </a:p>
          <a:p>
            <a:pPr marL="0" indent="0" defTabSz="396875">
              <a:lnSpc>
                <a:spcPct val="100000"/>
              </a:lnSpc>
              <a:buNone/>
            </a:pPr>
            <a:r>
              <a:rPr lang="en-US" dirty="0">
                <a:latin typeface="Font Awesome 5 Free Solid" panose="02000503000000000000" pitchFamily="50" charset="0"/>
              </a:rPr>
              <a:t></a:t>
            </a:r>
            <a:r>
              <a:rPr lang="en-US" b="1" dirty="0"/>
              <a:t> 	</a:t>
            </a:r>
            <a:r>
              <a:rPr lang="en-US" dirty="0"/>
              <a:t>www.cdwaddell.com</a:t>
            </a:r>
            <a:endParaRPr lang="en-US" dirty="0">
              <a:latin typeface="Font Awesome 5 Brands Regular" panose="02000503000000000000" pitchFamily="50" charset="0"/>
            </a:endParaRPr>
          </a:p>
          <a:p>
            <a:pPr marL="0" indent="0" defTabSz="396875">
              <a:lnSpc>
                <a:spcPct val="100000"/>
              </a:lnSpc>
              <a:buNone/>
            </a:pPr>
            <a:r>
              <a:rPr lang="en-US" dirty="0">
                <a:latin typeface="Font Awesome 5 Brands Regular" panose="02000503000000000000" pitchFamily="50" charset="0"/>
              </a:rPr>
              <a:t> 	</a:t>
            </a:r>
            <a:r>
              <a:rPr lang="en-US" dirty="0"/>
              <a:t>@</a:t>
            </a:r>
            <a:r>
              <a:rPr lang="en-US" dirty="0" err="1"/>
              <a:t>CDanielWaddell</a:t>
            </a:r>
            <a:endParaRPr lang="en-US" dirty="0"/>
          </a:p>
          <a:p>
            <a:pPr marL="0" indent="0" defTabSz="396875">
              <a:lnSpc>
                <a:spcPct val="100000"/>
              </a:lnSpc>
              <a:buNone/>
            </a:pPr>
            <a:r>
              <a:rPr lang="en-US" dirty="0">
                <a:latin typeface="Font Awesome 5 Brands Regular" panose="02000503000000000000" pitchFamily="50" charset="0"/>
              </a:rPr>
              <a:t></a:t>
            </a:r>
            <a:r>
              <a:rPr lang="en-US" dirty="0"/>
              <a:t>  	</a:t>
            </a:r>
            <a:r>
              <a:rPr lang="en-US" dirty="0" err="1"/>
              <a:t>CDWaddell</a:t>
            </a:r>
            <a:endParaRPr lang="en-US" dirty="0"/>
          </a:p>
          <a:p>
            <a:pPr marL="0" indent="0" defTabSz="396875">
              <a:lnSpc>
                <a:spcPct val="100000"/>
              </a:lnSpc>
              <a:buNone/>
              <a:tabLst>
                <a:tab pos="284163" algn="l"/>
              </a:tabLst>
            </a:pPr>
            <a:r>
              <a:rPr lang="en-US" dirty="0">
                <a:solidFill>
                  <a:srgbClr val="000000"/>
                </a:solidFill>
                <a:latin typeface="Font Awesome 5 Brands Regular" panose="02000503000000000000" pitchFamily="50" charset="0"/>
              </a:rPr>
              <a:t> 	</a:t>
            </a:r>
            <a:r>
              <a:rPr lang="en-US" dirty="0" err="1"/>
              <a:t>CDWaddell</a:t>
            </a:r>
            <a:endParaRPr lang="en-US" dirty="0"/>
          </a:p>
        </p:txBody>
      </p:sp>
      <p:pic>
        <p:nvPicPr>
          <p:cNvPr id="1026" name="Picture 2" descr="Scholar-Rx Logo">
            <a:extLst>
              <a:ext uri="{FF2B5EF4-FFF2-40B4-BE49-F238E27FC236}">
                <a16:creationId xmlns:a16="http://schemas.microsoft.com/office/drawing/2014/main" id="{DBB34C0A-0200-4B87-A2A7-1E4A46E009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078" y="2640998"/>
            <a:ext cx="1332261" cy="488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0759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Picture 82">
            <a:extLst>
              <a:ext uri="{FF2B5EF4-FFF2-40B4-BE49-F238E27FC236}">
                <a16:creationId xmlns:a16="http://schemas.microsoft.com/office/drawing/2014/main" id="{85B6C52A-7D76-42D9-8926-9DECBBF39B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510048" y="3751868"/>
            <a:ext cx="2668947" cy="266894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8D350D-8EAD-4040-BB3D-240938D3F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Superpower, what superpower?</a:t>
            </a:r>
          </a:p>
        </p:txBody>
      </p:sp>
      <p:pic>
        <p:nvPicPr>
          <p:cNvPr id="59" name="Content Placeholder 58">
            <a:extLst>
              <a:ext uri="{FF2B5EF4-FFF2-40B4-BE49-F238E27FC236}">
                <a16:creationId xmlns:a16="http://schemas.microsoft.com/office/drawing/2014/main" id="{22679FB3-6238-4CE4-B803-C9D1D8CE929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0" y="1211155"/>
            <a:ext cx="4937125" cy="2294991"/>
          </a:xfr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24C0DA1F-B4E9-4E1F-A90E-DA99AB5560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0" y="4171902"/>
            <a:ext cx="1622203" cy="2162938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C79ACE03-09E3-46B9-9FC3-BB3E42EEA02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5695282" y="2434538"/>
            <a:ext cx="3112283" cy="3112283"/>
          </a:xfrm>
          <a:prstGeom prst="rect">
            <a:avLst/>
          </a:prstGeom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8CE4458D-69B3-4007-9522-5CE04DD2779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 flipH="1">
            <a:off x="9559524" y="3563330"/>
            <a:ext cx="2573921" cy="2667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375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DE3B1B8-DC38-48E8-8C31-EF790659B58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E63FFFE-1DB2-4A0F-B495-35782F16229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2BB9A07-8AB8-4D82-B3BC-B500DDEC79A1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AB6E427-3F73-4C06-A5D5-AE52C3883B5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8C9BDAA-0390-4B39-9B5C-BC95E5120DA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9DB1FE5-9D46-433B-99D1-2F1B8DC7985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86424C-3A80-4986-B921-36B94498E9E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117839" y="489248"/>
            <a:ext cx="6046438" cy="55778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921C0C-8E9E-4364-98F1-B55C44617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49107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tabLst>
                <a:tab pos="2111375" algn="l"/>
              </a:tabLst>
            </a:pPr>
            <a:r>
              <a:rPr lang="en-US" sz="3200" dirty="0" err="1">
                <a:solidFill>
                  <a:srgbClr val="FFFFFF"/>
                </a:solidFill>
              </a:rPr>
              <a:t>OpenAPI</a:t>
            </a:r>
            <a:r>
              <a:rPr lang="en-US" sz="3200" dirty="0">
                <a:solidFill>
                  <a:srgbClr val="FFFFFF"/>
                </a:solidFill>
              </a:rPr>
              <a:t> Specification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50417A-D22E-4017-AC52-C24DE50EEF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45096" y="2177188"/>
            <a:ext cx="3553905" cy="3812132"/>
          </a:xfrm>
        </p:spPr>
        <p:txBody>
          <a:bodyPr vert="horz" lIns="0" tIns="45720" rIns="0" bIns="45720" rtlCol="0">
            <a:noAutofit/>
          </a:bodyPr>
          <a:lstStyle/>
          <a:p>
            <a:pPr marL="0" indent="0">
              <a:buNone/>
            </a:pPr>
            <a:r>
              <a:rPr lang="en-US" sz="1600" dirty="0" err="1">
                <a:solidFill>
                  <a:srgbClr val="FFFFFF"/>
                </a:solidFill>
              </a:rPr>
              <a:t>OpenAPI</a:t>
            </a:r>
            <a:r>
              <a:rPr lang="en-US" sz="1600" dirty="0">
                <a:solidFill>
                  <a:srgbClr val="FFFFFF"/>
                </a:solidFill>
              </a:rPr>
              <a:t> Specification (formerly Swagger Specification) is an API description format for REST APIs. An </a:t>
            </a:r>
            <a:r>
              <a:rPr lang="en-US" sz="1600" dirty="0" err="1">
                <a:solidFill>
                  <a:srgbClr val="FFFFFF"/>
                </a:solidFill>
              </a:rPr>
              <a:t>OpenAPI</a:t>
            </a:r>
            <a:r>
              <a:rPr lang="en-US" sz="1600" dirty="0">
                <a:solidFill>
                  <a:srgbClr val="FFFFFF"/>
                </a:solidFill>
              </a:rPr>
              <a:t> file allows you to describe your entire API, including:</a:t>
            </a:r>
          </a:p>
          <a:p>
            <a:pPr>
              <a:buFont typeface="Arial" panose="020B0604020202090204" pitchFamily="34" charset="0"/>
              <a:buChar char="•"/>
            </a:pPr>
            <a:r>
              <a:rPr lang="en-US" sz="1600" dirty="0">
                <a:solidFill>
                  <a:srgbClr val="FFFFFF"/>
                </a:solidFill>
              </a:rPr>
              <a:t>Available endpoints (/users) and operations on each endpoint (GET /users, POST /users)</a:t>
            </a:r>
          </a:p>
          <a:p>
            <a:pPr>
              <a:buFont typeface="Arial" panose="020B0604020202090204" pitchFamily="34" charset="0"/>
              <a:buChar char="•"/>
            </a:pPr>
            <a:r>
              <a:rPr lang="en-US" sz="1600" dirty="0">
                <a:solidFill>
                  <a:srgbClr val="FFFFFF"/>
                </a:solidFill>
              </a:rPr>
              <a:t>Operation parameters Input and output for each operation</a:t>
            </a:r>
          </a:p>
          <a:p>
            <a:pPr>
              <a:buFont typeface="Arial" panose="020B0604020202090204" pitchFamily="34" charset="0"/>
              <a:buChar char="•"/>
            </a:pPr>
            <a:r>
              <a:rPr lang="en-US" sz="1600" dirty="0">
                <a:solidFill>
                  <a:srgbClr val="FFFFFF"/>
                </a:solidFill>
              </a:rPr>
              <a:t>Authentication methods</a:t>
            </a:r>
          </a:p>
          <a:p>
            <a:pPr>
              <a:buFont typeface="Arial" panose="020B0604020202090204" pitchFamily="34" charset="0"/>
              <a:buChar char="•"/>
            </a:pPr>
            <a:r>
              <a:rPr lang="en-US" sz="1600" dirty="0">
                <a:solidFill>
                  <a:srgbClr val="FFFFFF"/>
                </a:solidFill>
              </a:rPr>
              <a:t>Contact information, license, terms of use and other information.</a:t>
            </a:r>
          </a:p>
          <a:p>
            <a:pPr>
              <a:buFont typeface="Arial" panose="020B0604020202090204" pitchFamily="34" charset="0"/>
              <a:buChar char="•"/>
            </a:pPr>
            <a:r>
              <a:rPr lang="en-US" sz="1600" dirty="0">
                <a:solidFill>
                  <a:srgbClr val="FFFFFF"/>
                </a:solidFill>
              </a:rPr>
              <a:t>API specifications can be written in YAML or JSON. The format is easy to learn and readable to both humans and machines.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48AA08-0039-4A0C-AA84-1BC4E955C105}"/>
              </a:ext>
            </a:extLst>
          </p:cNvPr>
          <p:cNvSpPr/>
          <p:nvPr/>
        </p:nvSpPr>
        <p:spPr>
          <a:xfrm>
            <a:off x="5117839" y="6165039"/>
            <a:ext cx="604265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hlinkClick r:id="rId3"/>
              </a:rPr>
              <a:t>https://github.com/OAI/OpenAPI-Specification/blob/master/versions/3.0.0.md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25426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AAE7A-513A-44D8-B1B8-08920A88F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Swashbuckle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29CCD7-8897-4DAB-8C04-9D5BF00B727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227013" indent="-227013">
              <a:buFont typeface="Arial" panose="020B0604020202090204" pitchFamily="34" charset="0"/>
              <a:buChar char="•"/>
            </a:pPr>
            <a:r>
              <a:rPr lang="en-US" dirty="0"/>
              <a:t>Auto-generated Swagger 2.0</a:t>
            </a:r>
          </a:p>
          <a:p>
            <a:pPr marL="227013" indent="-227013">
              <a:buFont typeface="Arial" panose="020B0604020202090204" pitchFamily="34" charset="0"/>
              <a:buChar char="•"/>
            </a:pPr>
            <a:r>
              <a:rPr lang="en-US" dirty="0"/>
              <a:t>Seamless integration of swagger-</a:t>
            </a:r>
            <a:r>
              <a:rPr lang="en-US" dirty="0" err="1"/>
              <a:t>ui</a:t>
            </a:r>
            <a:endParaRPr lang="en-US" dirty="0"/>
          </a:p>
          <a:p>
            <a:pPr marL="227013" indent="-227013">
              <a:buFont typeface="Arial" panose="020B0604020202090204" pitchFamily="34" charset="0"/>
              <a:buChar char="•"/>
            </a:pPr>
            <a:r>
              <a:rPr lang="en-US" dirty="0"/>
              <a:t>Reflection-based Schema generation for describing API types</a:t>
            </a:r>
          </a:p>
          <a:p>
            <a:pPr marL="227013" indent="-227013">
              <a:buFont typeface="Arial" panose="020B0604020202090204" pitchFamily="34" charset="0"/>
              <a:buChar char="•"/>
            </a:pPr>
            <a:r>
              <a:rPr lang="en-US" dirty="0"/>
              <a:t>Extensibility hooks for customizing the generated Swagger doc</a:t>
            </a:r>
          </a:p>
          <a:p>
            <a:pPr marL="227013" indent="-227013">
              <a:buFont typeface="Arial" panose="020B0604020202090204" pitchFamily="34" charset="0"/>
              <a:buChar char="•"/>
            </a:pPr>
            <a:r>
              <a:rPr lang="en-US" dirty="0"/>
              <a:t>Extensibility hooks for customizing the swagger-</a:t>
            </a:r>
            <a:r>
              <a:rPr lang="en-US" dirty="0" err="1"/>
              <a:t>ui</a:t>
            </a:r>
            <a:endParaRPr lang="en-US" dirty="0"/>
          </a:p>
          <a:p>
            <a:pPr marL="227013" indent="-227013">
              <a:buFont typeface="Arial" panose="020B0604020202090204" pitchFamily="34" charset="0"/>
              <a:buChar char="•"/>
            </a:pPr>
            <a:r>
              <a:rPr lang="en-US" dirty="0"/>
              <a:t>Out-of-the-box support for leveraging Xml comments</a:t>
            </a:r>
          </a:p>
          <a:p>
            <a:pPr marL="227013" indent="-227013">
              <a:buFont typeface="Arial" panose="020B0604020202090204" pitchFamily="34" charset="0"/>
              <a:buChar char="•"/>
            </a:pPr>
            <a:r>
              <a:rPr lang="en-US" dirty="0"/>
              <a:t>Support for describing </a:t>
            </a:r>
            <a:r>
              <a:rPr lang="en-US" dirty="0" err="1"/>
              <a:t>ApiKey</a:t>
            </a:r>
            <a:r>
              <a:rPr lang="en-US" dirty="0"/>
              <a:t>, Basic </a:t>
            </a:r>
            <a:r>
              <a:rPr lang="en-US" dirty="0" err="1"/>
              <a:t>Auth</a:t>
            </a:r>
            <a:r>
              <a:rPr lang="en-US" dirty="0"/>
              <a:t> and OAuth2 schemes ... including UI support for the Implicit OAuth2 flow</a:t>
            </a:r>
          </a:p>
        </p:txBody>
      </p:sp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AE749172-393E-473B-A1AE-061BD8EF96D5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8051" y="1846263"/>
            <a:ext cx="3097498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6883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4FB97-726C-4DD2-99C8-3AF3592B7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Microsoft.AspNetCore.Mvc.ApiExplorer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952393-0996-4B8E-A89C-BFED2BE337A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ApiExplorer</a:t>
            </a:r>
            <a:r>
              <a:rPr lang="en-US" dirty="0"/>
              <a:t> is an abstraction layer that allows you to obtain a description of the structure of your Web APIs.</a:t>
            </a:r>
          </a:p>
          <a:p>
            <a:pPr marL="233363" indent="-233363">
              <a:buFont typeface="Arial" panose="020B0604020202090204" pitchFamily="34" charset="0"/>
              <a:buChar char="•"/>
            </a:pPr>
            <a:r>
              <a:rPr lang="en-US" dirty="0" err="1"/>
              <a:t>ProducesAttribute</a:t>
            </a:r>
            <a:endParaRPr lang="en-US" dirty="0"/>
          </a:p>
          <a:p>
            <a:pPr marL="233363" indent="-233363">
              <a:buFont typeface="Arial" panose="020B0604020202090204" pitchFamily="34" charset="0"/>
              <a:buChar char="•"/>
            </a:pPr>
            <a:r>
              <a:rPr lang="en-US" dirty="0" err="1"/>
              <a:t>ProductesResponseTypeAttribute</a:t>
            </a:r>
            <a:endParaRPr lang="en-US" dirty="0"/>
          </a:p>
          <a:p>
            <a:pPr marL="233363" indent="-233363">
              <a:buFont typeface="Arial" panose="020B0604020202090204" pitchFamily="34" charset="0"/>
              <a:buChar char="•"/>
            </a:pPr>
            <a:r>
              <a:rPr lang="en-US" dirty="0" err="1"/>
              <a:t>RouteAttribute</a:t>
            </a:r>
            <a:endParaRPr lang="en-US" dirty="0"/>
          </a:p>
          <a:p>
            <a:pPr marL="233363" indent="-233363">
              <a:buFont typeface="Arial" panose="020B0604020202090204" pitchFamily="34" charset="0"/>
              <a:buChar char="•"/>
            </a:pPr>
            <a:r>
              <a:rPr lang="en-US" dirty="0"/>
              <a:t>Http[Verb]Attribute</a:t>
            </a:r>
          </a:p>
          <a:p>
            <a:pPr marL="233363" indent="-233363">
              <a:buFont typeface="Arial" panose="020B0604020202090204" pitchFamily="34" charset="0"/>
              <a:buChar char="•"/>
            </a:pP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pPr marL="0" indent="0">
              <a:buNone/>
            </a:pPr>
            <a:r>
              <a:rPr lang="en-US" dirty="0"/>
              <a:t>This is about what </a:t>
            </a:r>
            <a:r>
              <a:rPr lang="en-US" dirty="0" err="1"/>
              <a:t>WebAPI</a:t>
            </a:r>
            <a:r>
              <a:rPr lang="en-US" dirty="0"/>
              <a:t> does and/or cares about, not about documentation!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933520FD-CDA3-4A3E-923D-9CC92F4E1D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solidFill>
            <a:schemeClr val="tx1"/>
          </a:solidFill>
        </p:spPr>
        <p:txBody>
          <a:bodyPr anchor="ctr">
            <a:normAutofit/>
          </a:bodyPr>
          <a:lstStyle/>
          <a:p>
            <a:pPr algn="ctr"/>
            <a:r>
              <a:rPr lang="en-US" sz="4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 as I do,</a:t>
            </a:r>
            <a:br>
              <a:rPr lang="en-US" sz="4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as I say.</a:t>
            </a:r>
          </a:p>
        </p:txBody>
      </p:sp>
    </p:spTree>
    <p:extLst>
      <p:ext uri="{BB962C8B-B14F-4D97-AF65-F5344CB8AC3E}">
        <p14:creationId xmlns:p14="http://schemas.microsoft.com/office/powerpoint/2010/main" val="3912447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7A973-1BA4-4EA3-B012-56C7FA90F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82D86-875E-4A95-9197-50331997EE9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https://github.com/cdwaddell/DemoApi</a:t>
            </a:r>
            <a:endParaRPr lang="en-US" dirty="0"/>
          </a:p>
          <a:p>
            <a:pPr marL="228600" indent="-228600">
              <a:buFont typeface="Arial" panose="020B0604020202090204" pitchFamily="34" charset="0"/>
              <a:buChar char="•"/>
            </a:pPr>
            <a:r>
              <a:rPr lang="en-US" dirty="0"/>
              <a:t>Step0 – Vanilla API</a:t>
            </a:r>
          </a:p>
          <a:p>
            <a:pPr marL="228600" indent="-228600">
              <a:buFont typeface="Arial" panose="020B0604020202090204" pitchFamily="34" charset="0"/>
              <a:buChar char="•"/>
            </a:pPr>
            <a:r>
              <a:rPr lang="en-US" dirty="0"/>
              <a:t>Step1 – Simple documentation</a:t>
            </a:r>
          </a:p>
          <a:p>
            <a:pPr marL="228600" indent="-228600">
              <a:buFont typeface="Arial" panose="020B0604020202090204" pitchFamily="34" charset="0"/>
              <a:buChar char="•"/>
            </a:pPr>
            <a:r>
              <a:rPr lang="en-US" dirty="0"/>
              <a:t>Step 2 – </a:t>
            </a:r>
            <a:r>
              <a:rPr lang="en-US" dirty="0" err="1"/>
              <a:t>ApiVersioning</a:t>
            </a:r>
            <a:endParaRPr lang="en-US" dirty="0"/>
          </a:p>
          <a:p>
            <a:pPr marL="228600" indent="-228600">
              <a:buFont typeface="Arial" panose="020B0604020202090204" pitchFamily="34" charset="0"/>
              <a:buChar char="•"/>
            </a:pPr>
            <a:r>
              <a:rPr lang="en-US" dirty="0"/>
              <a:t>Step 3 – </a:t>
            </a:r>
            <a:r>
              <a:rPr lang="en-US" dirty="0" err="1"/>
              <a:t>Oauth</a:t>
            </a:r>
            <a:endParaRPr lang="en-US" dirty="0"/>
          </a:p>
          <a:p>
            <a:pPr marL="228600" indent="-228600">
              <a:buFont typeface="Arial" panose="020B0604020202090204" pitchFamily="34" charset="0"/>
              <a:buChar char="•"/>
            </a:pPr>
            <a:r>
              <a:rPr lang="en-US" dirty="0"/>
              <a:t>Step 4 – Comment Documentation</a:t>
            </a:r>
          </a:p>
          <a:p>
            <a:pPr marL="228600" indent="-228600">
              <a:buFont typeface="Arial" panose="020B0604020202090204" pitchFamily="34" charset="0"/>
              <a:buChar char="•"/>
            </a:pPr>
            <a:r>
              <a:rPr lang="en-US" dirty="0"/>
              <a:t>Step 5 – </a:t>
            </a:r>
            <a:r>
              <a:rPr lang="en-US" dirty="0">
                <a:hlinkClick r:id="rId3"/>
              </a:rPr>
              <a:t>Themes</a:t>
            </a:r>
            <a:endParaRPr lang="en-US" dirty="0"/>
          </a:p>
          <a:p>
            <a:pPr marL="228600" indent="-228600">
              <a:buFont typeface="Arial" panose="020B0604020202090204" pitchFamily="34" charset="0"/>
              <a:buChar char="•"/>
            </a:pPr>
            <a:r>
              <a:rPr lang="en-US" dirty="0"/>
              <a:t>Step 6 – Filters</a:t>
            </a:r>
          </a:p>
          <a:p>
            <a:pPr marL="228600" indent="-228600">
              <a:buFont typeface="Arial" panose="020B0604020202090204" pitchFamily="34" charset="0"/>
              <a:buChar char="•"/>
            </a:pPr>
            <a:r>
              <a:rPr lang="en-US" dirty="0"/>
              <a:t>Step 7 – Formatters</a:t>
            </a:r>
          </a:p>
          <a:p>
            <a:pPr marL="228600" indent="-228600">
              <a:buFont typeface="Arial" panose="020B0604020202090204" pitchFamily="34" charset="0"/>
              <a:buChar char="•"/>
            </a:pP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AD16F49-981A-4168-A377-B868D3A68DB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1527" y="286603"/>
            <a:ext cx="5860473" cy="5860473"/>
          </a:xfrm>
        </p:spPr>
      </p:pic>
    </p:spTree>
    <p:extLst>
      <p:ext uri="{BB962C8B-B14F-4D97-AF65-F5344CB8AC3E}">
        <p14:creationId xmlns:p14="http://schemas.microsoft.com/office/powerpoint/2010/main" val="540786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86A8FEF-323B-4FF4-A186-7DB62FD69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0CA7BF-B300-4871-B286-DE6E256BFA19}"/>
              </a:ext>
            </a:extLst>
          </p:cNvPr>
          <p:cNvSpPr txBox="1"/>
          <p:nvPr/>
        </p:nvSpPr>
        <p:spPr>
          <a:xfrm>
            <a:off x="1097280" y="1860086"/>
            <a:ext cx="8019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 tooltip="http://mayantimegod.deviantart.com/art/Superman-png-580814752"/>
              </a:rPr>
              <a:t>Superman</a:t>
            </a:r>
            <a:r>
              <a:rPr lang="en-US" dirty="0"/>
              <a:t> by Unknown (</a:t>
            </a:r>
            <a:r>
              <a:rPr lang="en-US" dirty="0" err="1"/>
              <a:t>MayanTimeGod</a:t>
            </a:r>
            <a:r>
              <a:rPr lang="en-US" dirty="0"/>
              <a:t>) is licensed under </a:t>
            </a:r>
            <a:r>
              <a:rPr lang="en-US" dirty="0">
                <a:hlinkClick r:id="rId3" tooltip="https://creativecommons.org/licenses/by-nd/3.0/"/>
              </a:rPr>
              <a:t>CC BY-ND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71E1D8-4D96-4842-A90E-F17F757663C0}"/>
              </a:ext>
            </a:extLst>
          </p:cNvPr>
          <p:cNvSpPr txBox="1"/>
          <p:nvPr/>
        </p:nvSpPr>
        <p:spPr>
          <a:xfrm>
            <a:off x="1097280" y="2290405"/>
            <a:ext cx="8701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4" tooltip="http://dan121314.deviantart.com/art/Invisible-man-164492892"/>
              </a:rPr>
              <a:t>Invisible Man</a:t>
            </a:r>
            <a:r>
              <a:rPr lang="en-US" dirty="0"/>
              <a:t> by Unknown (dan121314) is licensed under </a:t>
            </a:r>
            <a:r>
              <a:rPr lang="en-US" dirty="0">
                <a:hlinkClick r:id="rId5" tooltip="https://creativecommons.org/licenses/by/3.0/"/>
              </a:rPr>
              <a:t>CC BY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521DF9-8626-45F3-9CF6-0163E370D5B4}"/>
              </a:ext>
            </a:extLst>
          </p:cNvPr>
          <p:cNvSpPr txBox="1"/>
          <p:nvPr/>
        </p:nvSpPr>
        <p:spPr>
          <a:xfrm>
            <a:off x="1097280" y="3581362"/>
            <a:ext cx="10930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6" tooltip="https://gamebanana.com/sprays/70024"/>
              </a:rPr>
              <a:t>Hulk</a:t>
            </a:r>
            <a:r>
              <a:rPr lang="en-US" dirty="0"/>
              <a:t> by Unknown (Class of 1999) is licensed under </a:t>
            </a:r>
            <a:r>
              <a:rPr lang="en-US" dirty="0">
                <a:hlinkClick r:id="rId7" tooltip="https://creativecommons.org/licenses/by-nc-nd/4.0/"/>
              </a:rPr>
              <a:t>CC BY-NC-ND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717149-1DD3-450F-9624-F8AAAFD030A4}"/>
              </a:ext>
            </a:extLst>
          </p:cNvPr>
          <p:cNvSpPr txBox="1"/>
          <p:nvPr/>
        </p:nvSpPr>
        <p:spPr>
          <a:xfrm>
            <a:off x="1097280" y="2720724"/>
            <a:ext cx="8208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8" tooltip="http://gamebanana.com/sprays/24380"/>
              </a:rPr>
              <a:t>Wolverine</a:t>
            </a:r>
            <a:r>
              <a:rPr lang="en-US" dirty="0"/>
              <a:t> by Unknown (</a:t>
            </a:r>
            <a:r>
              <a:rPr lang="en-US" dirty="0" err="1"/>
              <a:t>Xadeon</a:t>
            </a:r>
            <a:r>
              <a:rPr lang="en-US" dirty="0"/>
              <a:t>) is licensed under </a:t>
            </a:r>
            <a:r>
              <a:rPr lang="en-US" dirty="0">
                <a:hlinkClick r:id="rId7" tooltip="https://creativecommons.org/licenses/by-nc-nd/4.0/"/>
              </a:rPr>
              <a:t>CC BY-NC-ND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6D5E87-0C51-4D84-B54D-C51AB51828C3}"/>
              </a:ext>
            </a:extLst>
          </p:cNvPr>
          <p:cNvSpPr txBox="1"/>
          <p:nvPr/>
        </p:nvSpPr>
        <p:spPr>
          <a:xfrm>
            <a:off x="1097280" y="3151043"/>
            <a:ext cx="10798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9" tooltip="https://martinhumanities.com/tag/assessments/"/>
              </a:rPr>
              <a:t>Documentation Writing</a:t>
            </a:r>
            <a:r>
              <a:rPr lang="en-US" dirty="0"/>
              <a:t> by Unknown (</a:t>
            </a:r>
            <a:r>
              <a:rPr lang="en-US" dirty="0" err="1"/>
              <a:t>martinhumanities</a:t>
            </a:r>
            <a:r>
              <a:rPr lang="en-US" dirty="0"/>
              <a:t>) is licensed under </a:t>
            </a:r>
            <a:r>
              <a:rPr lang="en-US" dirty="0">
                <a:hlinkClick r:id="rId10" tooltip="https://creativecommons.org/licenses/by-nc-sa/4.0/"/>
              </a:rPr>
              <a:t>CC BY-NC-SA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CA333E-F374-4390-9958-8CBB23585572}"/>
              </a:ext>
            </a:extLst>
          </p:cNvPr>
          <p:cNvSpPr/>
          <p:nvPr/>
        </p:nvSpPr>
        <p:spPr>
          <a:xfrm>
            <a:off x="1097280" y="4011682"/>
            <a:ext cx="98753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663366"/>
                </a:solidFill>
                <a:hlinkClick r:id="rId11" tooltip="en:Image:Piratey.jpg"/>
              </a:rPr>
              <a:t>Piratey</a:t>
            </a:r>
            <a:r>
              <a:rPr lang="en-US" dirty="0">
                <a:solidFill>
                  <a:srgbClr val="222222"/>
                </a:solidFill>
              </a:rPr>
              <a:t>, by </a:t>
            </a:r>
            <a:r>
              <a:rPr lang="en-US" dirty="0">
                <a:solidFill>
                  <a:srgbClr val="663366"/>
                </a:solidFill>
                <a:hlinkClick r:id="rId12" tooltip="en:User:J.J."/>
              </a:rPr>
              <a:t>J.J.</a:t>
            </a:r>
            <a:r>
              <a:rPr lang="en-US" dirty="0">
                <a:solidFill>
                  <a:srgbClr val="222222"/>
                </a:solidFill>
              </a:rPr>
              <a:t>, released into the public domain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86244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1112</TotalTime>
  <Words>294</Words>
  <Application>Microsoft Office PowerPoint</Application>
  <PresentationFormat>Widescreen</PresentationFormat>
  <Paragraphs>51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Font Awesome 5 Brands Regular</vt:lpstr>
      <vt:lpstr>Font Awesome 5 Free Solid</vt:lpstr>
      <vt:lpstr>Times New Roman</vt:lpstr>
      <vt:lpstr>Retrospect</vt:lpstr>
      <vt:lpstr>Give Your ASP.NET API Superpowers Using Swashbuckle  (and make your front end devs happy)</vt:lpstr>
      <vt:lpstr>Superpower, what superpower?</vt:lpstr>
      <vt:lpstr>OpenAPI Specification</vt:lpstr>
      <vt:lpstr>Swashbuckle</vt:lpstr>
      <vt:lpstr>Microsoft.AspNetCore.Mvc.ApiExplorer</vt:lpstr>
      <vt:lpstr>GitHub</vt:lpstr>
      <vt:lpstr>Attributions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Give Your ASP.NET API Superpowers Using Swashbuckle  (and make your front end devs happy)</dc:title>
  <dc:creator>Daniel Waddell</dc:creator>
  <cp:lastModifiedBy>Daniel Wadell</cp:lastModifiedBy>
  <cp:revision>27</cp:revision>
  <dcterms:created xsi:type="dcterms:W3CDTF">2018-03-26T01:29:27Z</dcterms:created>
  <dcterms:modified xsi:type="dcterms:W3CDTF">2018-03-30T05:27:00Z</dcterms:modified>
</cp:coreProperties>
</file>