
<file path=[Content_Types].xml><?xml version="1.0" encoding="utf-8"?>
<Types xmlns="http://schemas.openxmlformats.org/package/2006/content-types">
  <Default Extension="png" ContentType="image/png"/>
  <Default Extension="png&amp;ehk=DV" ContentType="image/png"/>
  <Default Extension="png&amp;ehk=Fz9APYAlvuTXJRBKPKe1qw&amp;r=0&amp;pid=OfficeInsert" ContentType="image/png"/>
  <Default Extension="png&amp;ehk=" ContentType="image/png"/>
  <Default Extension="png&amp;ehk=f61U4" ContentType="image/png"/>
  <Default Extension="jpeg" ContentType="image/jpeg"/>
  <Default Extension="png&amp;ehk=OIAEKsN91VJ" ContentType="image/png"/>
  <Default Extension="rels" ContentType="application/vnd.openxmlformats-package.relationships+xml"/>
  <Default Extension="xml" ContentType="application/xml"/>
  <Default Extension="png&amp;ehk=UW0w" ContentType="image/png"/>
  <Default Extension="png&amp;ehk=DY" ContentType="image/png"/>
  <Default Extension="png&amp;ehk=8s" ContentType="image/png"/>
  <Default Extension="png&amp;ehk=TnqfVIVd4bbq0pJhGPeVOw&amp;r=0&amp;pid=OfficeInsert" ContentType="image/png"/>
  <Default Extension="jpg&amp;ehk=8cuh9rHe4K0KkIrPfJxU7Q&amp;r=0&amp;pid=OfficeInsert" ContentType="image/jpeg"/>
  <Default Extension="png&amp;ehk=lgZncbQ" ContentType="image/p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9" r:id="rId5"/>
    <p:sldId id="270" r:id="rId6"/>
    <p:sldId id="258" r:id="rId7"/>
    <p:sldId id="264" r:id="rId8"/>
    <p:sldId id="265" r:id="rId9"/>
    <p:sldId id="266" r:id="rId10"/>
    <p:sldId id="271"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7" d="100"/>
          <a:sy n="107" d="100"/>
        </p:scale>
        <p:origin x="13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089A3-11BC-4E55-A7D9-0A0105857C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B67CA5-CC39-491E-8229-D8F216111E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314906-17D3-45CF-9946-BC77AAF50238}"/>
              </a:ext>
            </a:extLst>
          </p:cNvPr>
          <p:cNvSpPr>
            <a:spLocks noGrp="1"/>
          </p:cNvSpPr>
          <p:nvPr>
            <p:ph type="dt" sz="half" idx="10"/>
          </p:nvPr>
        </p:nvSpPr>
        <p:spPr/>
        <p:txBody>
          <a:bodyPr/>
          <a:lstStyle/>
          <a:p>
            <a:fld id="{0288457B-959D-43F4-9E0C-CCE59916D419}" type="datetimeFigureOut">
              <a:rPr lang="en-US" smtClean="0"/>
              <a:t>1/18/2018</a:t>
            </a:fld>
            <a:endParaRPr lang="en-US"/>
          </a:p>
        </p:txBody>
      </p:sp>
      <p:sp>
        <p:nvSpPr>
          <p:cNvPr id="5" name="Footer Placeholder 4">
            <a:extLst>
              <a:ext uri="{FF2B5EF4-FFF2-40B4-BE49-F238E27FC236}">
                <a16:creationId xmlns:a16="http://schemas.microsoft.com/office/drawing/2014/main" id="{6B13AECC-614A-4BD9-A2A9-A8627BA91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17C818-621F-42F2-97DB-BBD7CE5FF3A4}"/>
              </a:ext>
            </a:extLst>
          </p:cNvPr>
          <p:cNvSpPr>
            <a:spLocks noGrp="1"/>
          </p:cNvSpPr>
          <p:nvPr>
            <p:ph type="sldNum" sz="quarter" idx="12"/>
          </p:nvPr>
        </p:nvSpPr>
        <p:spPr/>
        <p:txBody>
          <a:bodyPr/>
          <a:lstStyle/>
          <a:p>
            <a:fld id="{555D102F-9BD9-4335-BE8C-9F6747AD5271}" type="slidenum">
              <a:rPr lang="en-US" smtClean="0"/>
              <a:t>‹#›</a:t>
            </a:fld>
            <a:endParaRPr lang="en-US"/>
          </a:p>
        </p:txBody>
      </p:sp>
    </p:spTree>
    <p:extLst>
      <p:ext uri="{BB962C8B-B14F-4D97-AF65-F5344CB8AC3E}">
        <p14:creationId xmlns:p14="http://schemas.microsoft.com/office/powerpoint/2010/main" val="930655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DFC55-AFAC-4948-97F7-1F963DA679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4525A7-3091-4764-92ED-1ABB57F155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4ACD4-04A2-47AC-B5DA-1B7F775F0D9F}"/>
              </a:ext>
            </a:extLst>
          </p:cNvPr>
          <p:cNvSpPr>
            <a:spLocks noGrp="1"/>
          </p:cNvSpPr>
          <p:nvPr>
            <p:ph type="dt" sz="half" idx="10"/>
          </p:nvPr>
        </p:nvSpPr>
        <p:spPr/>
        <p:txBody>
          <a:bodyPr/>
          <a:lstStyle/>
          <a:p>
            <a:fld id="{0288457B-959D-43F4-9E0C-CCE59916D419}" type="datetimeFigureOut">
              <a:rPr lang="en-US" smtClean="0"/>
              <a:t>1/18/2018</a:t>
            </a:fld>
            <a:endParaRPr lang="en-US"/>
          </a:p>
        </p:txBody>
      </p:sp>
      <p:sp>
        <p:nvSpPr>
          <p:cNvPr id="5" name="Footer Placeholder 4">
            <a:extLst>
              <a:ext uri="{FF2B5EF4-FFF2-40B4-BE49-F238E27FC236}">
                <a16:creationId xmlns:a16="http://schemas.microsoft.com/office/drawing/2014/main" id="{BF9C9405-9589-4032-9C70-FA7B3933F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E52854-01BD-47D7-970D-7C307683EA6F}"/>
              </a:ext>
            </a:extLst>
          </p:cNvPr>
          <p:cNvSpPr>
            <a:spLocks noGrp="1"/>
          </p:cNvSpPr>
          <p:nvPr>
            <p:ph type="sldNum" sz="quarter" idx="12"/>
          </p:nvPr>
        </p:nvSpPr>
        <p:spPr/>
        <p:txBody>
          <a:bodyPr/>
          <a:lstStyle/>
          <a:p>
            <a:fld id="{555D102F-9BD9-4335-BE8C-9F6747AD5271}" type="slidenum">
              <a:rPr lang="en-US" smtClean="0"/>
              <a:t>‹#›</a:t>
            </a:fld>
            <a:endParaRPr lang="en-US"/>
          </a:p>
        </p:txBody>
      </p:sp>
    </p:spTree>
    <p:extLst>
      <p:ext uri="{BB962C8B-B14F-4D97-AF65-F5344CB8AC3E}">
        <p14:creationId xmlns:p14="http://schemas.microsoft.com/office/powerpoint/2010/main" val="1731754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AAE082-1F5E-4643-AC1C-6420D6D09C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643F6B-05C9-4A2F-8368-04B96946C3F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946124-B234-48F7-B431-136A1F9BC8DF}"/>
              </a:ext>
            </a:extLst>
          </p:cNvPr>
          <p:cNvSpPr>
            <a:spLocks noGrp="1"/>
          </p:cNvSpPr>
          <p:nvPr>
            <p:ph type="dt" sz="half" idx="10"/>
          </p:nvPr>
        </p:nvSpPr>
        <p:spPr/>
        <p:txBody>
          <a:bodyPr/>
          <a:lstStyle/>
          <a:p>
            <a:fld id="{0288457B-959D-43F4-9E0C-CCE59916D419}" type="datetimeFigureOut">
              <a:rPr lang="en-US" smtClean="0"/>
              <a:t>1/18/2018</a:t>
            </a:fld>
            <a:endParaRPr lang="en-US"/>
          </a:p>
        </p:txBody>
      </p:sp>
      <p:sp>
        <p:nvSpPr>
          <p:cNvPr id="5" name="Footer Placeholder 4">
            <a:extLst>
              <a:ext uri="{FF2B5EF4-FFF2-40B4-BE49-F238E27FC236}">
                <a16:creationId xmlns:a16="http://schemas.microsoft.com/office/drawing/2014/main" id="{0F305CEA-E605-4A92-B41D-434CE6AC2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F59986-8749-4ABA-9859-36E3C2CD57A4}"/>
              </a:ext>
            </a:extLst>
          </p:cNvPr>
          <p:cNvSpPr>
            <a:spLocks noGrp="1"/>
          </p:cNvSpPr>
          <p:nvPr>
            <p:ph type="sldNum" sz="quarter" idx="12"/>
          </p:nvPr>
        </p:nvSpPr>
        <p:spPr/>
        <p:txBody>
          <a:bodyPr/>
          <a:lstStyle/>
          <a:p>
            <a:fld id="{555D102F-9BD9-4335-BE8C-9F6747AD5271}" type="slidenum">
              <a:rPr lang="en-US" smtClean="0"/>
              <a:t>‹#›</a:t>
            </a:fld>
            <a:endParaRPr lang="en-US"/>
          </a:p>
        </p:txBody>
      </p:sp>
    </p:spTree>
    <p:extLst>
      <p:ext uri="{BB962C8B-B14F-4D97-AF65-F5344CB8AC3E}">
        <p14:creationId xmlns:p14="http://schemas.microsoft.com/office/powerpoint/2010/main" val="753178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1C83F-65AE-457C-80E9-AA04C9433A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EBED96-A1C5-4616-8280-2D453D81CE8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8014D3-FEBA-4540-A3EC-7D5D8FD6C579}"/>
              </a:ext>
            </a:extLst>
          </p:cNvPr>
          <p:cNvSpPr>
            <a:spLocks noGrp="1"/>
          </p:cNvSpPr>
          <p:nvPr>
            <p:ph type="dt" sz="half" idx="10"/>
          </p:nvPr>
        </p:nvSpPr>
        <p:spPr/>
        <p:txBody>
          <a:bodyPr/>
          <a:lstStyle/>
          <a:p>
            <a:fld id="{0288457B-959D-43F4-9E0C-CCE59916D419}" type="datetimeFigureOut">
              <a:rPr lang="en-US" smtClean="0"/>
              <a:t>1/18/2018</a:t>
            </a:fld>
            <a:endParaRPr lang="en-US"/>
          </a:p>
        </p:txBody>
      </p:sp>
      <p:sp>
        <p:nvSpPr>
          <p:cNvPr id="5" name="Footer Placeholder 4">
            <a:extLst>
              <a:ext uri="{FF2B5EF4-FFF2-40B4-BE49-F238E27FC236}">
                <a16:creationId xmlns:a16="http://schemas.microsoft.com/office/drawing/2014/main" id="{694BDB69-13D1-4476-8ED4-FD6BB75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FCA0C6-802D-4473-8042-B62616A55682}"/>
              </a:ext>
            </a:extLst>
          </p:cNvPr>
          <p:cNvSpPr>
            <a:spLocks noGrp="1"/>
          </p:cNvSpPr>
          <p:nvPr>
            <p:ph type="sldNum" sz="quarter" idx="12"/>
          </p:nvPr>
        </p:nvSpPr>
        <p:spPr/>
        <p:txBody>
          <a:bodyPr/>
          <a:lstStyle/>
          <a:p>
            <a:fld id="{555D102F-9BD9-4335-BE8C-9F6747AD5271}" type="slidenum">
              <a:rPr lang="en-US" smtClean="0"/>
              <a:t>‹#›</a:t>
            </a:fld>
            <a:endParaRPr lang="en-US"/>
          </a:p>
        </p:txBody>
      </p:sp>
    </p:spTree>
    <p:extLst>
      <p:ext uri="{BB962C8B-B14F-4D97-AF65-F5344CB8AC3E}">
        <p14:creationId xmlns:p14="http://schemas.microsoft.com/office/powerpoint/2010/main" val="362936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91F43-50E5-47D0-A9B2-31E7AA462F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37C607-5CAF-4FF2-9CC3-823CC25B56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C27216-7B8A-4120-9C24-EDEC28DDE9AE}"/>
              </a:ext>
            </a:extLst>
          </p:cNvPr>
          <p:cNvSpPr>
            <a:spLocks noGrp="1"/>
          </p:cNvSpPr>
          <p:nvPr>
            <p:ph type="dt" sz="half" idx="10"/>
          </p:nvPr>
        </p:nvSpPr>
        <p:spPr/>
        <p:txBody>
          <a:bodyPr/>
          <a:lstStyle/>
          <a:p>
            <a:fld id="{0288457B-959D-43F4-9E0C-CCE59916D419}" type="datetimeFigureOut">
              <a:rPr lang="en-US" smtClean="0"/>
              <a:t>1/18/2018</a:t>
            </a:fld>
            <a:endParaRPr lang="en-US"/>
          </a:p>
        </p:txBody>
      </p:sp>
      <p:sp>
        <p:nvSpPr>
          <p:cNvPr id="5" name="Footer Placeholder 4">
            <a:extLst>
              <a:ext uri="{FF2B5EF4-FFF2-40B4-BE49-F238E27FC236}">
                <a16:creationId xmlns:a16="http://schemas.microsoft.com/office/drawing/2014/main" id="{6BBD40D1-2366-499B-8B30-33FB5C4B8B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1F66A7-FF19-4C3E-9041-F9A835E05CEF}"/>
              </a:ext>
            </a:extLst>
          </p:cNvPr>
          <p:cNvSpPr>
            <a:spLocks noGrp="1"/>
          </p:cNvSpPr>
          <p:nvPr>
            <p:ph type="sldNum" sz="quarter" idx="12"/>
          </p:nvPr>
        </p:nvSpPr>
        <p:spPr/>
        <p:txBody>
          <a:bodyPr/>
          <a:lstStyle/>
          <a:p>
            <a:fld id="{555D102F-9BD9-4335-BE8C-9F6747AD5271}" type="slidenum">
              <a:rPr lang="en-US" smtClean="0"/>
              <a:t>‹#›</a:t>
            </a:fld>
            <a:endParaRPr lang="en-US"/>
          </a:p>
        </p:txBody>
      </p:sp>
    </p:spTree>
    <p:extLst>
      <p:ext uri="{BB962C8B-B14F-4D97-AF65-F5344CB8AC3E}">
        <p14:creationId xmlns:p14="http://schemas.microsoft.com/office/powerpoint/2010/main" val="3290846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5C5D-C12B-4557-830A-7B70E073DC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7CC3F1-86FE-42BE-B970-E244C75912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90075B-7F84-4C14-8B74-36DF52E0EA6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7BCECD-F38B-49D7-8DBF-D2CCD91C4ADC}"/>
              </a:ext>
            </a:extLst>
          </p:cNvPr>
          <p:cNvSpPr>
            <a:spLocks noGrp="1"/>
          </p:cNvSpPr>
          <p:nvPr>
            <p:ph type="dt" sz="half" idx="10"/>
          </p:nvPr>
        </p:nvSpPr>
        <p:spPr/>
        <p:txBody>
          <a:bodyPr/>
          <a:lstStyle/>
          <a:p>
            <a:fld id="{0288457B-959D-43F4-9E0C-CCE59916D419}" type="datetimeFigureOut">
              <a:rPr lang="en-US" smtClean="0"/>
              <a:t>1/18/2018</a:t>
            </a:fld>
            <a:endParaRPr lang="en-US"/>
          </a:p>
        </p:txBody>
      </p:sp>
      <p:sp>
        <p:nvSpPr>
          <p:cNvPr id="6" name="Footer Placeholder 5">
            <a:extLst>
              <a:ext uri="{FF2B5EF4-FFF2-40B4-BE49-F238E27FC236}">
                <a16:creationId xmlns:a16="http://schemas.microsoft.com/office/drawing/2014/main" id="{D1B61172-5A9B-4F3D-BC3A-11FAE0C187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0016B1-3A85-41F1-9D0D-2CE1949C79B8}"/>
              </a:ext>
            </a:extLst>
          </p:cNvPr>
          <p:cNvSpPr>
            <a:spLocks noGrp="1"/>
          </p:cNvSpPr>
          <p:nvPr>
            <p:ph type="sldNum" sz="quarter" idx="12"/>
          </p:nvPr>
        </p:nvSpPr>
        <p:spPr/>
        <p:txBody>
          <a:bodyPr/>
          <a:lstStyle/>
          <a:p>
            <a:fld id="{555D102F-9BD9-4335-BE8C-9F6747AD5271}" type="slidenum">
              <a:rPr lang="en-US" smtClean="0"/>
              <a:t>‹#›</a:t>
            </a:fld>
            <a:endParaRPr lang="en-US"/>
          </a:p>
        </p:txBody>
      </p:sp>
    </p:spTree>
    <p:extLst>
      <p:ext uri="{BB962C8B-B14F-4D97-AF65-F5344CB8AC3E}">
        <p14:creationId xmlns:p14="http://schemas.microsoft.com/office/powerpoint/2010/main" val="2151449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7F763-2B6F-41B0-945B-A60D004359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C2B913-5A68-4B75-9CBD-633F7913D5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CBA5CA-FCA5-48D4-B26D-FB3C821CAD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ED1F24-F6CB-4B8B-9028-B85355BCCA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F1A5D00-F766-4704-A3C7-E5C020E7C6A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C8857C-F6C2-47C6-90F2-28FA0A705D2C}"/>
              </a:ext>
            </a:extLst>
          </p:cNvPr>
          <p:cNvSpPr>
            <a:spLocks noGrp="1"/>
          </p:cNvSpPr>
          <p:nvPr>
            <p:ph type="dt" sz="half" idx="10"/>
          </p:nvPr>
        </p:nvSpPr>
        <p:spPr/>
        <p:txBody>
          <a:bodyPr/>
          <a:lstStyle/>
          <a:p>
            <a:fld id="{0288457B-959D-43F4-9E0C-CCE59916D419}" type="datetimeFigureOut">
              <a:rPr lang="en-US" smtClean="0"/>
              <a:t>1/18/2018</a:t>
            </a:fld>
            <a:endParaRPr lang="en-US"/>
          </a:p>
        </p:txBody>
      </p:sp>
      <p:sp>
        <p:nvSpPr>
          <p:cNvPr id="8" name="Footer Placeholder 7">
            <a:extLst>
              <a:ext uri="{FF2B5EF4-FFF2-40B4-BE49-F238E27FC236}">
                <a16:creationId xmlns:a16="http://schemas.microsoft.com/office/drawing/2014/main" id="{AB4B42EB-4361-4987-8890-D9016CB4DC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562975-1A59-41AB-8B8B-E3C78F9126D5}"/>
              </a:ext>
            </a:extLst>
          </p:cNvPr>
          <p:cNvSpPr>
            <a:spLocks noGrp="1"/>
          </p:cNvSpPr>
          <p:nvPr>
            <p:ph type="sldNum" sz="quarter" idx="12"/>
          </p:nvPr>
        </p:nvSpPr>
        <p:spPr/>
        <p:txBody>
          <a:bodyPr/>
          <a:lstStyle/>
          <a:p>
            <a:fld id="{555D102F-9BD9-4335-BE8C-9F6747AD5271}" type="slidenum">
              <a:rPr lang="en-US" smtClean="0"/>
              <a:t>‹#›</a:t>
            </a:fld>
            <a:endParaRPr lang="en-US"/>
          </a:p>
        </p:txBody>
      </p:sp>
    </p:spTree>
    <p:extLst>
      <p:ext uri="{BB962C8B-B14F-4D97-AF65-F5344CB8AC3E}">
        <p14:creationId xmlns:p14="http://schemas.microsoft.com/office/powerpoint/2010/main" val="1859437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A4F71-E755-4838-94F4-2E998A6482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20C87B-B310-4B98-9706-DDB20929D7BE}"/>
              </a:ext>
            </a:extLst>
          </p:cNvPr>
          <p:cNvSpPr>
            <a:spLocks noGrp="1"/>
          </p:cNvSpPr>
          <p:nvPr>
            <p:ph type="dt" sz="half" idx="10"/>
          </p:nvPr>
        </p:nvSpPr>
        <p:spPr/>
        <p:txBody>
          <a:bodyPr/>
          <a:lstStyle/>
          <a:p>
            <a:fld id="{0288457B-959D-43F4-9E0C-CCE59916D419}" type="datetimeFigureOut">
              <a:rPr lang="en-US" smtClean="0"/>
              <a:t>1/18/2018</a:t>
            </a:fld>
            <a:endParaRPr lang="en-US"/>
          </a:p>
        </p:txBody>
      </p:sp>
      <p:sp>
        <p:nvSpPr>
          <p:cNvPr id="4" name="Footer Placeholder 3">
            <a:extLst>
              <a:ext uri="{FF2B5EF4-FFF2-40B4-BE49-F238E27FC236}">
                <a16:creationId xmlns:a16="http://schemas.microsoft.com/office/drawing/2014/main" id="{C68D7F0E-0096-4476-8431-E42A1DE511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05BE1E-23C9-4B10-838D-58365828892E}"/>
              </a:ext>
            </a:extLst>
          </p:cNvPr>
          <p:cNvSpPr>
            <a:spLocks noGrp="1"/>
          </p:cNvSpPr>
          <p:nvPr>
            <p:ph type="sldNum" sz="quarter" idx="12"/>
          </p:nvPr>
        </p:nvSpPr>
        <p:spPr/>
        <p:txBody>
          <a:bodyPr/>
          <a:lstStyle/>
          <a:p>
            <a:fld id="{555D102F-9BD9-4335-BE8C-9F6747AD5271}" type="slidenum">
              <a:rPr lang="en-US" smtClean="0"/>
              <a:t>‹#›</a:t>
            </a:fld>
            <a:endParaRPr lang="en-US"/>
          </a:p>
        </p:txBody>
      </p:sp>
    </p:spTree>
    <p:extLst>
      <p:ext uri="{BB962C8B-B14F-4D97-AF65-F5344CB8AC3E}">
        <p14:creationId xmlns:p14="http://schemas.microsoft.com/office/powerpoint/2010/main" val="457481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2C9EFA-4049-48EF-8F99-F939C9A01AB2}"/>
              </a:ext>
            </a:extLst>
          </p:cNvPr>
          <p:cNvSpPr>
            <a:spLocks noGrp="1"/>
          </p:cNvSpPr>
          <p:nvPr>
            <p:ph type="dt" sz="half" idx="10"/>
          </p:nvPr>
        </p:nvSpPr>
        <p:spPr/>
        <p:txBody>
          <a:bodyPr/>
          <a:lstStyle/>
          <a:p>
            <a:fld id="{0288457B-959D-43F4-9E0C-CCE59916D419}" type="datetimeFigureOut">
              <a:rPr lang="en-US" smtClean="0"/>
              <a:t>1/18/2018</a:t>
            </a:fld>
            <a:endParaRPr lang="en-US"/>
          </a:p>
        </p:txBody>
      </p:sp>
      <p:sp>
        <p:nvSpPr>
          <p:cNvPr id="3" name="Footer Placeholder 2">
            <a:extLst>
              <a:ext uri="{FF2B5EF4-FFF2-40B4-BE49-F238E27FC236}">
                <a16:creationId xmlns:a16="http://schemas.microsoft.com/office/drawing/2014/main" id="{2E5C7B12-862C-486D-8CA6-97E3639EEF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B197D0-A71D-4A62-B992-85481677CAD4}"/>
              </a:ext>
            </a:extLst>
          </p:cNvPr>
          <p:cNvSpPr>
            <a:spLocks noGrp="1"/>
          </p:cNvSpPr>
          <p:nvPr>
            <p:ph type="sldNum" sz="quarter" idx="12"/>
          </p:nvPr>
        </p:nvSpPr>
        <p:spPr/>
        <p:txBody>
          <a:bodyPr/>
          <a:lstStyle/>
          <a:p>
            <a:fld id="{555D102F-9BD9-4335-BE8C-9F6747AD5271}" type="slidenum">
              <a:rPr lang="en-US" smtClean="0"/>
              <a:t>‹#›</a:t>
            </a:fld>
            <a:endParaRPr lang="en-US"/>
          </a:p>
        </p:txBody>
      </p:sp>
    </p:spTree>
    <p:extLst>
      <p:ext uri="{BB962C8B-B14F-4D97-AF65-F5344CB8AC3E}">
        <p14:creationId xmlns:p14="http://schemas.microsoft.com/office/powerpoint/2010/main" val="4103119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97BDD-8010-46B5-883A-235E822883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A6584C-5D89-4AED-8B89-B9D42499E2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D92A0C-72AB-4535-8DAE-F6AC92835D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954C0A-7681-4C55-BB88-64796BB720A0}"/>
              </a:ext>
            </a:extLst>
          </p:cNvPr>
          <p:cNvSpPr>
            <a:spLocks noGrp="1"/>
          </p:cNvSpPr>
          <p:nvPr>
            <p:ph type="dt" sz="half" idx="10"/>
          </p:nvPr>
        </p:nvSpPr>
        <p:spPr/>
        <p:txBody>
          <a:bodyPr/>
          <a:lstStyle/>
          <a:p>
            <a:fld id="{0288457B-959D-43F4-9E0C-CCE59916D419}" type="datetimeFigureOut">
              <a:rPr lang="en-US" smtClean="0"/>
              <a:t>1/18/2018</a:t>
            </a:fld>
            <a:endParaRPr lang="en-US"/>
          </a:p>
        </p:txBody>
      </p:sp>
      <p:sp>
        <p:nvSpPr>
          <p:cNvPr id="6" name="Footer Placeholder 5">
            <a:extLst>
              <a:ext uri="{FF2B5EF4-FFF2-40B4-BE49-F238E27FC236}">
                <a16:creationId xmlns:a16="http://schemas.microsoft.com/office/drawing/2014/main" id="{DFDAED03-AAE1-48E7-8D3F-B72F0768CF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D86FEA-6235-4920-BC6F-6C32EA2A5CA5}"/>
              </a:ext>
            </a:extLst>
          </p:cNvPr>
          <p:cNvSpPr>
            <a:spLocks noGrp="1"/>
          </p:cNvSpPr>
          <p:nvPr>
            <p:ph type="sldNum" sz="quarter" idx="12"/>
          </p:nvPr>
        </p:nvSpPr>
        <p:spPr/>
        <p:txBody>
          <a:bodyPr/>
          <a:lstStyle/>
          <a:p>
            <a:fld id="{555D102F-9BD9-4335-BE8C-9F6747AD5271}" type="slidenum">
              <a:rPr lang="en-US" smtClean="0"/>
              <a:t>‹#›</a:t>
            </a:fld>
            <a:endParaRPr lang="en-US"/>
          </a:p>
        </p:txBody>
      </p:sp>
    </p:spTree>
    <p:extLst>
      <p:ext uri="{BB962C8B-B14F-4D97-AF65-F5344CB8AC3E}">
        <p14:creationId xmlns:p14="http://schemas.microsoft.com/office/powerpoint/2010/main" val="2992616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B59DB-3979-47E7-A856-B786A72F2C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ADB3C0-5BDF-4C0F-B117-B95DB7822A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4695DF-75DC-4015-B34B-B613CFBC8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758790A-2A46-4C73-A9D5-92B644F13144}"/>
              </a:ext>
            </a:extLst>
          </p:cNvPr>
          <p:cNvSpPr>
            <a:spLocks noGrp="1"/>
          </p:cNvSpPr>
          <p:nvPr>
            <p:ph type="dt" sz="half" idx="10"/>
          </p:nvPr>
        </p:nvSpPr>
        <p:spPr/>
        <p:txBody>
          <a:bodyPr/>
          <a:lstStyle/>
          <a:p>
            <a:fld id="{0288457B-959D-43F4-9E0C-CCE59916D419}" type="datetimeFigureOut">
              <a:rPr lang="en-US" smtClean="0"/>
              <a:t>1/18/2018</a:t>
            </a:fld>
            <a:endParaRPr lang="en-US"/>
          </a:p>
        </p:txBody>
      </p:sp>
      <p:sp>
        <p:nvSpPr>
          <p:cNvPr id="6" name="Footer Placeholder 5">
            <a:extLst>
              <a:ext uri="{FF2B5EF4-FFF2-40B4-BE49-F238E27FC236}">
                <a16:creationId xmlns:a16="http://schemas.microsoft.com/office/drawing/2014/main" id="{1925B584-B7F1-429A-90C2-8F4B957870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1DAA94-EA27-4998-AEE6-232697375315}"/>
              </a:ext>
            </a:extLst>
          </p:cNvPr>
          <p:cNvSpPr>
            <a:spLocks noGrp="1"/>
          </p:cNvSpPr>
          <p:nvPr>
            <p:ph type="sldNum" sz="quarter" idx="12"/>
          </p:nvPr>
        </p:nvSpPr>
        <p:spPr/>
        <p:txBody>
          <a:bodyPr/>
          <a:lstStyle/>
          <a:p>
            <a:fld id="{555D102F-9BD9-4335-BE8C-9F6747AD5271}" type="slidenum">
              <a:rPr lang="en-US" smtClean="0"/>
              <a:t>‹#›</a:t>
            </a:fld>
            <a:endParaRPr lang="en-US"/>
          </a:p>
        </p:txBody>
      </p:sp>
    </p:spTree>
    <p:extLst>
      <p:ext uri="{BB962C8B-B14F-4D97-AF65-F5344CB8AC3E}">
        <p14:creationId xmlns:p14="http://schemas.microsoft.com/office/powerpoint/2010/main" val="3121717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5E6291-0A78-4E73-A3F9-2E625B139C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B0F802-3801-4702-8364-0CE8282CFF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0E4D74-A272-4C49-BF91-EC3A30DED2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88457B-959D-43F4-9E0C-CCE59916D419}" type="datetimeFigureOut">
              <a:rPr lang="en-US" smtClean="0"/>
              <a:t>1/18/2018</a:t>
            </a:fld>
            <a:endParaRPr lang="en-US"/>
          </a:p>
        </p:txBody>
      </p:sp>
      <p:sp>
        <p:nvSpPr>
          <p:cNvPr id="5" name="Footer Placeholder 4">
            <a:extLst>
              <a:ext uri="{FF2B5EF4-FFF2-40B4-BE49-F238E27FC236}">
                <a16:creationId xmlns:a16="http://schemas.microsoft.com/office/drawing/2014/main" id="{B40B3500-6C6F-4377-BEB8-1521520A47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260827-4A0F-4DE2-9FA5-90EED3FFAD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5D102F-9BD9-4335-BE8C-9F6747AD5271}" type="slidenum">
              <a:rPr lang="en-US" smtClean="0"/>
              <a:t>‹#›</a:t>
            </a:fld>
            <a:endParaRPr lang="en-US"/>
          </a:p>
        </p:txBody>
      </p:sp>
    </p:spTree>
    <p:extLst>
      <p:ext uri="{BB962C8B-B14F-4D97-AF65-F5344CB8AC3E}">
        <p14:creationId xmlns:p14="http://schemas.microsoft.com/office/powerpoint/2010/main" val="2069525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identityserver4.readthedocs.io/en/release/" TargetMode="External"/><Relationship Id="rId5" Type="http://schemas.openxmlformats.org/officeDocument/2006/relationships/hyperlink" Target="https://github.com/dotnet/core" TargetMode="External"/><Relationship Id="rId4" Type="http://schemas.openxmlformats.org/officeDocument/2006/relationships/hyperlink" Target="https://github.com/IdentityServer/IdentityServer4"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7.jpg&amp;ehk=8cuh9rHe4K0KkIrPfJxU7Q&amp;r=0&amp;pid=OfficeInsert"/><Relationship Id="rId13" Type="http://schemas.openxmlformats.org/officeDocument/2006/relationships/image" Target="../media/image10.png&amp;ehk=UW0w"/><Relationship Id="rId18" Type="http://schemas.openxmlformats.org/officeDocument/2006/relationships/image" Target="../media/image13.png&amp;ehk=TnqfVIVd4bbq0pJhGPeVOw&amp;r=0&amp;pid=OfficeInsert"/><Relationship Id="rId3" Type="http://schemas.openxmlformats.org/officeDocument/2006/relationships/hyperlink" Target="http://spec.imobizone.com/" TargetMode="External"/><Relationship Id="rId7" Type="http://schemas.openxmlformats.org/officeDocument/2006/relationships/hyperlink" Target="http://keystrokes.wonecks.net/2011/09/17/better-browser/" TargetMode="External"/><Relationship Id="rId12" Type="http://schemas.openxmlformats.org/officeDocument/2006/relationships/hyperlink" Target="http://commons.wikimedia.org/wiki/File:Angular_full_color_logo.svg" TargetMode="External"/><Relationship Id="rId17" Type="http://schemas.openxmlformats.org/officeDocument/2006/relationships/image" Target="../media/image12.png&amp;ehk="/><Relationship Id="rId2" Type="http://schemas.openxmlformats.org/officeDocument/2006/relationships/image" Target="../media/image3.jpeg"/><Relationship Id="rId16" Type="http://schemas.openxmlformats.org/officeDocument/2006/relationships/hyperlink" Target="http://steven07.deviantart.com/art/drupal-icon-02-184290182" TargetMode="External"/><Relationship Id="rId1" Type="http://schemas.openxmlformats.org/officeDocument/2006/relationships/slideLayout" Target="../slideLayouts/slideLayout2.xml"/><Relationship Id="rId6" Type="http://schemas.openxmlformats.org/officeDocument/2006/relationships/image" Target="../media/image6.png&amp;ehk=lgZncbQ"/><Relationship Id="rId11" Type="http://schemas.openxmlformats.org/officeDocument/2006/relationships/image" Target="../media/image9.png&amp;ehk=8s"/><Relationship Id="rId5" Type="http://schemas.openxmlformats.org/officeDocument/2006/relationships/image" Target="../media/image5.png&amp;ehk=Fz9APYAlvuTXJRBKPKe1qw&amp;r=0&amp;pid=OfficeInsert"/><Relationship Id="rId15" Type="http://schemas.openxmlformats.org/officeDocument/2006/relationships/image" Target="../media/image11.png&amp;ehk=f61U4"/><Relationship Id="rId10" Type="http://schemas.openxmlformats.org/officeDocument/2006/relationships/image" Target="../media/image8.jpg"/><Relationship Id="rId19" Type="http://schemas.openxmlformats.org/officeDocument/2006/relationships/image" Target="../media/image14.png&amp;ehk=OIAEKsN91VJ"/><Relationship Id="rId4" Type="http://schemas.openxmlformats.org/officeDocument/2006/relationships/image" Target="../media/image4.png&amp;ehk=DV"/><Relationship Id="rId9" Type="http://schemas.openxmlformats.org/officeDocument/2006/relationships/hyperlink" Target="http://blogs.microsoft.co.il/gilf/2011/07/19/aspnet-mvc-model-binders/" TargetMode="External"/><Relationship Id="rId14" Type="http://schemas.openxmlformats.org/officeDocument/2006/relationships/hyperlink" Target="https://commons.wikimedia.org/wiki/File:Python-logo-notext.svg"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1.png&amp;ehk=f61U4"/><Relationship Id="rId18" Type="http://schemas.openxmlformats.org/officeDocument/2006/relationships/image" Target="../media/image14.png&amp;ehk=OIAEKsN91VJ"/><Relationship Id="rId3" Type="http://schemas.openxmlformats.org/officeDocument/2006/relationships/hyperlink" Target="http://spec.imobizone.com/" TargetMode="External"/><Relationship Id="rId7" Type="http://schemas.openxmlformats.org/officeDocument/2006/relationships/hyperlink" Target="http://keystrokes.wonecks.net/2011/09/17/better-browser/" TargetMode="External"/><Relationship Id="rId12" Type="http://schemas.openxmlformats.org/officeDocument/2006/relationships/hyperlink" Target="https://commons.wikimedia.org/wiki/File:Python-logo-notext.svg" TargetMode="External"/><Relationship Id="rId17" Type="http://schemas.openxmlformats.org/officeDocument/2006/relationships/image" Target="../media/image13.png&amp;ehk=TnqfVIVd4bbq0pJhGPeVOw&amp;r=0&amp;pid=OfficeInsert"/><Relationship Id="rId2" Type="http://schemas.openxmlformats.org/officeDocument/2006/relationships/image" Target="../media/image3.jpeg"/><Relationship Id="rId16" Type="http://schemas.openxmlformats.org/officeDocument/2006/relationships/image" Target="../media/image12.png&amp;ehk="/><Relationship Id="rId1" Type="http://schemas.openxmlformats.org/officeDocument/2006/relationships/slideLayout" Target="../slideLayouts/slideLayout2.xml"/><Relationship Id="rId6" Type="http://schemas.openxmlformats.org/officeDocument/2006/relationships/image" Target="../media/image6.png&amp;ehk=lgZncbQ"/><Relationship Id="rId11" Type="http://schemas.openxmlformats.org/officeDocument/2006/relationships/image" Target="../media/image10.png&amp;ehk=UW0w"/><Relationship Id="rId5" Type="http://schemas.openxmlformats.org/officeDocument/2006/relationships/image" Target="../media/image5.png&amp;ehk=Fz9APYAlvuTXJRBKPKe1qw&amp;r=0&amp;pid=OfficeInsert"/><Relationship Id="rId15" Type="http://schemas.openxmlformats.org/officeDocument/2006/relationships/image" Target="../media/image2.png"/><Relationship Id="rId10" Type="http://schemas.openxmlformats.org/officeDocument/2006/relationships/hyperlink" Target="http://commons.wikimedia.org/wiki/File:Angular_full_color_logo.svg" TargetMode="External"/><Relationship Id="rId4" Type="http://schemas.openxmlformats.org/officeDocument/2006/relationships/image" Target="../media/image4.png&amp;ehk=DV"/><Relationship Id="rId9" Type="http://schemas.openxmlformats.org/officeDocument/2006/relationships/image" Target="../media/image9.png&amp;ehk=8s"/><Relationship Id="rId14" Type="http://schemas.openxmlformats.org/officeDocument/2006/relationships/hyperlink" Target="http://steven07.deviantart.com/art/drupal-icon-02-184290182"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bitbucket.org/PEOFIAMP/phpoidc" TargetMode="External"/><Relationship Id="rId3" Type="http://schemas.openxmlformats.org/officeDocument/2006/relationships/hyperlink" Target="https://github.com/zmartzone/mod_auth_openidc" TargetMode="External"/><Relationship Id="rId7" Type="http://schemas.openxmlformats.org/officeDocument/2006/relationships/hyperlink" Target="https://github.com/IdentityModel/oidc-client-js/" TargetMode="External"/><Relationship Id="rId12" Type="http://schemas.openxmlformats.org/officeDocument/2006/relationships/image" Target="../media/image15.png"/><Relationship Id="rId2" Type="http://schemas.openxmlformats.org/officeDocument/2006/relationships/hyperlink" Target="http://openid.net/developers/certified/" TargetMode="External"/><Relationship Id="rId1" Type="http://schemas.openxmlformats.org/officeDocument/2006/relationships/slideLayout" Target="../slideLayouts/slideLayout2.xml"/><Relationship Id="rId6" Type="http://schemas.openxmlformats.org/officeDocument/2006/relationships/hyperlink" Target="https://www.npmjs.com/package/openid-client" TargetMode="External"/><Relationship Id="rId11" Type="http://schemas.openxmlformats.org/officeDocument/2006/relationships/hyperlink" Target="https://github.com/damienbod/angular-auth-oidc-client" TargetMode="External"/><Relationship Id="rId5" Type="http://schemas.openxmlformats.org/officeDocument/2006/relationships/hyperlink" Target="https://github.com/indigo-dc/oidcc" TargetMode="External"/><Relationship Id="rId10" Type="http://schemas.openxmlformats.org/officeDocument/2006/relationships/hyperlink" Target="https://github.com/nov/openid_connect" TargetMode="External"/><Relationship Id="rId4" Type="http://schemas.openxmlformats.org/officeDocument/2006/relationships/hyperlink" Target="https://github.com/IdentityModel/IdentityModel.OidcClient2" TargetMode="External"/><Relationship Id="rId9" Type="http://schemas.openxmlformats.org/officeDocument/2006/relationships/hyperlink" Target="https://github.com/rohe/pyoidc"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dotnetfoundation.org/" TargetMode="External"/><Relationship Id="rId3" Type="http://schemas.openxmlformats.org/officeDocument/2006/relationships/hyperlink" Target="https://tools.ietf.org/html/rfc6749" TargetMode="External"/><Relationship Id="rId7" Type="http://schemas.openxmlformats.org/officeDocument/2006/relationships/hyperlink" Target="https://openid.net/" TargetMode="External"/><Relationship Id="rId2" Type="http://schemas.openxmlformats.org/officeDocument/2006/relationships/hyperlink" Target="http://openid.net/connect/" TargetMode="External"/><Relationship Id="rId1" Type="http://schemas.openxmlformats.org/officeDocument/2006/relationships/slideLayout" Target="../slideLayouts/slideLayout2.xml"/><Relationship Id="rId6" Type="http://schemas.openxmlformats.org/officeDocument/2006/relationships/hyperlink" Target="https://openid.net/certification/" TargetMode="External"/><Relationship Id="rId5" Type="http://schemas.openxmlformats.org/officeDocument/2006/relationships/hyperlink" Target="https://twitter.com/brocklallen" TargetMode="External"/><Relationship Id="rId10" Type="http://schemas.openxmlformats.org/officeDocument/2006/relationships/hyperlink" Target="https://opensource.org/licenses/Apache-2.0" TargetMode="External"/><Relationship Id="rId4" Type="http://schemas.openxmlformats.org/officeDocument/2006/relationships/hyperlink" Target="https://twitter.com/leastprivilege" TargetMode="External"/><Relationship Id="rId9" Type="http://schemas.openxmlformats.org/officeDocument/2006/relationships/hyperlink" Target="https://www.dotnetfoundation.org/code-of-conduct"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docs.identityserver.io/en/release/" TargetMode="External"/><Relationship Id="rId2" Type="http://schemas.openxmlformats.org/officeDocument/2006/relationships/hyperlink" Target="https://github.com/IdentityServer/IdentityServer4" TargetMode="External"/><Relationship Id="rId1" Type="http://schemas.openxmlformats.org/officeDocument/2006/relationships/slideLayout" Target="../slideLayouts/slideLayout2.xml"/><Relationship Id="rId6" Type="http://schemas.openxmlformats.org/officeDocument/2006/relationships/hyperlink" Target="https://github.com/IdentityServer/IdentityServer4/issues" TargetMode="External"/><Relationship Id="rId5" Type="http://schemas.openxmlformats.org/officeDocument/2006/relationships/hyperlink" Target="https://stackoverflow.com/questions/tagged/?tagnames=identityserver4&amp;sort=newest" TargetMode="External"/><Relationship Id="rId4" Type="http://schemas.openxmlformats.org/officeDocument/2006/relationships/hyperlink" Target="https://github.com/leastprivilege/AspNetCoreSecuritySamples"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commons.wikimedia.org/wiki/File:Person_icon_BLACK-01.svg" TargetMode="External"/><Relationship Id="rId2" Type="http://schemas.openxmlformats.org/officeDocument/2006/relationships/image" Target="../media/image17.png&amp;ehk=DY"/><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F663118-9D02-48D3-ABE3-8C2A6A5CAF24}"/>
              </a:ext>
            </a:extLst>
          </p:cNvPr>
          <p:cNvSpPr>
            <a:spLocks noGrp="1"/>
          </p:cNvSpPr>
          <p:nvPr>
            <p:ph type="ctrTitle"/>
          </p:nvPr>
        </p:nvSpPr>
        <p:spPr>
          <a:xfrm>
            <a:off x="1524000" y="1226334"/>
            <a:ext cx="9144000" cy="2912804"/>
          </a:xfrm>
        </p:spPr>
        <p:txBody>
          <a:bodyPr anchor="t"/>
          <a:lstStyle/>
          <a:p>
            <a:pPr>
              <a:lnSpc>
                <a:spcPct val="100000"/>
              </a:lnSpc>
            </a:pPr>
            <a:r>
              <a:rPr lang="en-US" dirty="0"/>
              <a:t>Roll Your Own SSO using</a:t>
            </a:r>
            <a:br>
              <a:rPr lang="en-US" dirty="0"/>
            </a:br>
            <a:r>
              <a:rPr lang="en-US" dirty="0"/>
              <a:t>&amp;</a:t>
            </a:r>
            <a:br>
              <a:rPr lang="en-US" dirty="0"/>
            </a:br>
            <a:endParaRPr lang="en-US" dirty="0"/>
          </a:p>
        </p:txBody>
      </p:sp>
      <p:pic>
        <p:nvPicPr>
          <p:cNvPr id="8" name="Picture 7">
            <a:extLst>
              <a:ext uri="{FF2B5EF4-FFF2-40B4-BE49-F238E27FC236}">
                <a16:creationId xmlns:a16="http://schemas.microsoft.com/office/drawing/2014/main" id="{E772717F-AEDF-4655-AE56-52D34307AC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4289" y="2377925"/>
            <a:ext cx="1188088" cy="1188088"/>
          </a:xfrm>
          <a:prstGeom prst="rect">
            <a:avLst/>
          </a:prstGeom>
        </p:spPr>
      </p:pic>
      <p:pic>
        <p:nvPicPr>
          <p:cNvPr id="10" name="Picture 9">
            <a:extLst>
              <a:ext uri="{FF2B5EF4-FFF2-40B4-BE49-F238E27FC236}">
                <a16:creationId xmlns:a16="http://schemas.microsoft.com/office/drawing/2014/main" id="{B35E5F6D-BB93-4F97-AD02-A1786355DB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2327" y="2377925"/>
            <a:ext cx="1753635" cy="1188088"/>
          </a:xfrm>
          <a:prstGeom prst="rect">
            <a:avLst/>
          </a:prstGeom>
        </p:spPr>
      </p:pic>
      <p:sp>
        <p:nvSpPr>
          <p:cNvPr id="12" name="TextBox 11">
            <a:extLst>
              <a:ext uri="{FF2B5EF4-FFF2-40B4-BE49-F238E27FC236}">
                <a16:creationId xmlns:a16="http://schemas.microsoft.com/office/drawing/2014/main" id="{83D67DD4-E27C-41D4-96E5-F9528C9FDA3B}"/>
              </a:ext>
            </a:extLst>
          </p:cNvPr>
          <p:cNvSpPr txBox="1"/>
          <p:nvPr/>
        </p:nvSpPr>
        <p:spPr>
          <a:xfrm>
            <a:off x="2393517" y="3658088"/>
            <a:ext cx="3871253" cy="307777"/>
          </a:xfrm>
          <a:prstGeom prst="rect">
            <a:avLst/>
          </a:prstGeom>
          <a:noFill/>
        </p:spPr>
        <p:txBody>
          <a:bodyPr wrap="none" rtlCol="0">
            <a:spAutoFit/>
          </a:bodyPr>
          <a:lstStyle/>
          <a:p>
            <a:r>
              <a:rPr lang="en-US" sz="1400" dirty="0">
                <a:hlinkClick r:id="rId4"/>
              </a:rPr>
              <a:t>https://github.com/IdentityServer/IdentityServer4</a:t>
            </a:r>
            <a:endParaRPr lang="en-US" sz="1400" dirty="0"/>
          </a:p>
        </p:txBody>
      </p:sp>
      <p:sp>
        <p:nvSpPr>
          <p:cNvPr id="13" name="TextBox 12">
            <a:extLst>
              <a:ext uri="{FF2B5EF4-FFF2-40B4-BE49-F238E27FC236}">
                <a16:creationId xmlns:a16="http://schemas.microsoft.com/office/drawing/2014/main" id="{1CB42F11-DFE9-4C76-BF1E-B36DA8FF965F}"/>
              </a:ext>
            </a:extLst>
          </p:cNvPr>
          <p:cNvSpPr txBox="1"/>
          <p:nvPr/>
        </p:nvSpPr>
        <p:spPr>
          <a:xfrm>
            <a:off x="6469078" y="3658087"/>
            <a:ext cx="2518510" cy="307777"/>
          </a:xfrm>
          <a:prstGeom prst="rect">
            <a:avLst/>
          </a:prstGeom>
          <a:noFill/>
        </p:spPr>
        <p:txBody>
          <a:bodyPr wrap="none" rtlCol="0">
            <a:spAutoFit/>
          </a:bodyPr>
          <a:lstStyle/>
          <a:p>
            <a:r>
              <a:rPr lang="en-US" sz="1400" dirty="0">
                <a:hlinkClick r:id="rId5"/>
              </a:rPr>
              <a:t>https://github.com/dotnet/core</a:t>
            </a:r>
            <a:endParaRPr lang="en-US" sz="1400" dirty="0"/>
          </a:p>
        </p:txBody>
      </p:sp>
      <p:sp>
        <p:nvSpPr>
          <p:cNvPr id="15" name="Subtitle 14">
            <a:extLst>
              <a:ext uri="{FF2B5EF4-FFF2-40B4-BE49-F238E27FC236}">
                <a16:creationId xmlns:a16="http://schemas.microsoft.com/office/drawing/2014/main" id="{08437668-6130-49C8-8DC1-E513CCC0A6A6}"/>
              </a:ext>
            </a:extLst>
          </p:cNvPr>
          <p:cNvSpPr>
            <a:spLocks noGrp="1"/>
          </p:cNvSpPr>
          <p:nvPr>
            <p:ph type="subTitle" idx="1"/>
          </p:nvPr>
        </p:nvSpPr>
        <p:spPr>
          <a:xfrm>
            <a:off x="1524000" y="4231213"/>
            <a:ext cx="9144000" cy="1655762"/>
          </a:xfrm>
        </p:spPr>
        <p:txBody>
          <a:bodyPr/>
          <a:lstStyle/>
          <a:p>
            <a:r>
              <a:rPr lang="en-US" dirty="0"/>
              <a:t>C Daniel Waddell</a:t>
            </a:r>
          </a:p>
          <a:p>
            <a:r>
              <a:rPr lang="en-US" sz="1400" dirty="0"/>
              <a:t>With lots of help from document by Brock Allen &amp; Dominick Baier</a:t>
            </a:r>
          </a:p>
          <a:p>
            <a:r>
              <a:rPr lang="en-US" sz="1400" dirty="0">
                <a:hlinkClick r:id="rId6"/>
              </a:rPr>
              <a:t>https://identityserver4.readthedocs.io/en/release/</a:t>
            </a:r>
            <a:endParaRPr lang="en-US" sz="1400" dirty="0"/>
          </a:p>
        </p:txBody>
      </p:sp>
    </p:spTree>
    <p:extLst>
      <p:ext uri="{BB962C8B-B14F-4D97-AF65-F5344CB8AC3E}">
        <p14:creationId xmlns:p14="http://schemas.microsoft.com/office/powerpoint/2010/main" val="1982712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7F571-C343-4D77-8560-1DBB249014C0}"/>
              </a:ext>
            </a:extLst>
          </p:cNvPr>
          <p:cNvSpPr>
            <a:spLocks noGrp="1"/>
          </p:cNvSpPr>
          <p:nvPr>
            <p:ph type="title"/>
          </p:nvPr>
        </p:nvSpPr>
        <p:spPr/>
        <p:txBody>
          <a:bodyPr/>
          <a:lstStyle/>
          <a:p>
            <a:r>
              <a:rPr lang="en-US" dirty="0"/>
              <a:t>Grant Types</a:t>
            </a:r>
          </a:p>
        </p:txBody>
      </p:sp>
      <p:sp>
        <p:nvSpPr>
          <p:cNvPr id="3" name="Content Placeholder 2">
            <a:extLst>
              <a:ext uri="{FF2B5EF4-FFF2-40B4-BE49-F238E27FC236}">
                <a16:creationId xmlns:a16="http://schemas.microsoft.com/office/drawing/2014/main" id="{7C0D11C2-1054-4E68-8930-490AA2F0E11C}"/>
              </a:ext>
            </a:extLst>
          </p:cNvPr>
          <p:cNvSpPr>
            <a:spLocks noGrp="1"/>
          </p:cNvSpPr>
          <p:nvPr>
            <p:ph idx="1"/>
          </p:nvPr>
        </p:nvSpPr>
        <p:spPr/>
        <p:txBody>
          <a:bodyPr>
            <a:normAutofit fontScale="55000" lnSpcReduction="20000"/>
          </a:bodyPr>
          <a:lstStyle/>
          <a:p>
            <a:pPr marL="0" indent="0">
              <a:buNone/>
            </a:pPr>
            <a:r>
              <a:rPr lang="en-US" sz="3300" b="1" dirty="0"/>
              <a:t>Authorization Code Flow</a:t>
            </a:r>
          </a:p>
          <a:p>
            <a:r>
              <a:rPr lang="en-US" dirty="0"/>
              <a:t>The authorization code flow returns an authorization code that can then be exchanged for an identity token and/or access token. This requires client authentication using a client id and secret to retrieve the tokens from the back end and has the benefit of not exposing tokens to the user agent (i.e. a web browser). This flow allows for long lived access through the use of refresh tokens. Clients using this flow must be able to maintain a secret.</a:t>
            </a:r>
          </a:p>
          <a:p>
            <a:pPr marL="0" indent="0">
              <a:buNone/>
            </a:pPr>
            <a:r>
              <a:rPr lang="en-US" sz="3300" b="1" dirty="0"/>
              <a:t>Implicit Flow</a:t>
            </a:r>
          </a:p>
          <a:p>
            <a:r>
              <a:rPr lang="en-US" dirty="0"/>
              <a:t>The implicit flow requests tokens without explicit client authentication, instead using the redirect URI to verify the client identity. Because of this, refresh tokens are not allowed, nor is this flow suitable for long lived access tokens. From the client application's point of view, this is the simplest to implement, as there is only one round trip to the OpenID Connect Provider.</a:t>
            </a:r>
          </a:p>
          <a:p>
            <a:pPr marL="0" indent="0">
              <a:buNone/>
            </a:pPr>
            <a:r>
              <a:rPr lang="en-US" sz="3300" b="1" dirty="0"/>
              <a:t>Hybrid Flow</a:t>
            </a:r>
          </a:p>
          <a:p>
            <a:r>
              <a:rPr lang="en-US" dirty="0"/>
              <a:t>The hybrid flow is a combination of aspects from the previous two. This flow allows the client to make immediate use of an identity token and optionally retrieve an authorization code via one round trip to the authentication server. This can be used for long lived access (again, through the use of refresh tokens). Clients using this flow must be able to maintain a secret.</a:t>
            </a:r>
          </a:p>
          <a:p>
            <a:pPr marL="0" indent="0">
              <a:buNone/>
            </a:pPr>
            <a:r>
              <a:rPr lang="en-US" sz="3300" b="1" dirty="0"/>
              <a:t>Client Credential</a:t>
            </a:r>
          </a:p>
          <a:p>
            <a:r>
              <a:rPr lang="en-US" dirty="0"/>
              <a:t>Get an access token based on client id and secret</a:t>
            </a:r>
          </a:p>
          <a:p>
            <a:pPr marL="0" indent="0">
              <a:buNone/>
            </a:pPr>
            <a:r>
              <a:rPr lang="en-US" sz="3300" b="1" dirty="0"/>
              <a:t>Password</a:t>
            </a:r>
          </a:p>
          <a:p>
            <a:r>
              <a:rPr lang="en-US" dirty="0"/>
              <a:t>Get an access token and id token based on a user’s username and password an client id and secret</a:t>
            </a:r>
          </a:p>
        </p:txBody>
      </p:sp>
    </p:spTree>
    <p:extLst>
      <p:ext uri="{BB962C8B-B14F-4D97-AF65-F5344CB8AC3E}">
        <p14:creationId xmlns:p14="http://schemas.microsoft.com/office/powerpoint/2010/main" val="336821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DE7A7-F17A-44FB-9C2F-7808F6C0618B}"/>
              </a:ext>
            </a:extLst>
          </p:cNvPr>
          <p:cNvSpPr>
            <a:spLocks noGrp="1"/>
          </p:cNvSpPr>
          <p:nvPr>
            <p:ph type="title"/>
          </p:nvPr>
        </p:nvSpPr>
        <p:spPr>
          <a:xfrm>
            <a:off x="838200" y="2301502"/>
            <a:ext cx="10515600" cy="1325563"/>
          </a:xfrm>
        </p:spPr>
        <p:txBody>
          <a:bodyPr/>
          <a:lstStyle/>
          <a:p>
            <a:pPr algn="ctr"/>
            <a:r>
              <a:rPr lang="en-US" dirty="0"/>
              <a:t>Lets look at some code</a:t>
            </a:r>
          </a:p>
        </p:txBody>
      </p:sp>
    </p:spTree>
    <p:extLst>
      <p:ext uri="{BB962C8B-B14F-4D97-AF65-F5344CB8AC3E}">
        <p14:creationId xmlns:p14="http://schemas.microsoft.com/office/powerpoint/2010/main" val="628306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33E76E85-8444-4FD8-8892-71808A701F5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823275" y="1555228"/>
            <a:ext cx="1603584" cy="1603584"/>
          </a:xfrm>
          <a:prstGeom prst="rect">
            <a:avLst/>
          </a:prstGeom>
        </p:spPr>
      </p:pic>
      <p:sp>
        <p:nvSpPr>
          <p:cNvPr id="2" name="Title 1">
            <a:extLst>
              <a:ext uri="{FF2B5EF4-FFF2-40B4-BE49-F238E27FC236}">
                <a16:creationId xmlns:a16="http://schemas.microsoft.com/office/drawing/2014/main" id="{797DB9F9-BFCF-4A7C-8853-2EA620C6C82C}"/>
              </a:ext>
            </a:extLst>
          </p:cNvPr>
          <p:cNvSpPr>
            <a:spLocks noGrp="1"/>
          </p:cNvSpPr>
          <p:nvPr>
            <p:ph type="title"/>
          </p:nvPr>
        </p:nvSpPr>
        <p:spPr/>
        <p:txBody>
          <a:bodyPr/>
          <a:lstStyle/>
          <a:p>
            <a:r>
              <a:rPr lang="en-US" dirty="0"/>
              <a:t>Why Single Sign-On?</a:t>
            </a:r>
          </a:p>
        </p:txBody>
      </p:sp>
      <p:pic>
        <p:nvPicPr>
          <p:cNvPr id="5" name="Content Placeholder 4">
            <a:extLst>
              <a:ext uri="{FF2B5EF4-FFF2-40B4-BE49-F238E27FC236}">
                <a16:creationId xmlns:a16="http://schemas.microsoft.com/office/drawing/2014/main" id="{7C17B0E0-42EE-4711-984E-B275B0EE817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811347" y="1825625"/>
            <a:ext cx="900086" cy="1212238"/>
          </a:xfrm>
        </p:spPr>
      </p:pic>
      <p:pic>
        <p:nvPicPr>
          <p:cNvPr id="6" name="Content Placeholder 4">
            <a:extLst>
              <a:ext uri="{FF2B5EF4-FFF2-40B4-BE49-F238E27FC236}">
                <a16:creationId xmlns:a16="http://schemas.microsoft.com/office/drawing/2014/main" id="{0E8A8448-94E5-4609-A23F-7E99FCA9BF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1347" y="3405609"/>
            <a:ext cx="900086" cy="1212238"/>
          </a:xfrm>
          <a:prstGeom prst="rect">
            <a:avLst/>
          </a:prstGeom>
        </p:spPr>
      </p:pic>
      <p:pic>
        <p:nvPicPr>
          <p:cNvPr id="7" name="Content Placeholder 4">
            <a:extLst>
              <a:ext uri="{FF2B5EF4-FFF2-40B4-BE49-F238E27FC236}">
                <a16:creationId xmlns:a16="http://schemas.microsoft.com/office/drawing/2014/main" id="{7D18288F-0E95-46BA-8491-F9E0870F0C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1347" y="4985593"/>
            <a:ext cx="900086" cy="1212238"/>
          </a:xfrm>
          <a:prstGeom prst="rect">
            <a:avLst/>
          </a:prstGeom>
        </p:spPr>
      </p:pic>
      <p:pic>
        <p:nvPicPr>
          <p:cNvPr id="9" name="Picture 8">
            <a:extLst>
              <a:ext uri="{FF2B5EF4-FFF2-40B4-BE49-F238E27FC236}">
                <a16:creationId xmlns:a16="http://schemas.microsoft.com/office/drawing/2014/main" id="{511BCEB6-C01F-4005-AD37-C4A7CA6CD4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25596" y="3023351"/>
            <a:ext cx="1428204" cy="1976753"/>
          </a:xfrm>
          <a:prstGeom prst="rect">
            <a:avLst/>
          </a:prstGeom>
        </p:spPr>
      </p:pic>
      <p:cxnSp>
        <p:nvCxnSpPr>
          <p:cNvPr id="14" name="Connector: Curved 13">
            <a:extLst>
              <a:ext uri="{FF2B5EF4-FFF2-40B4-BE49-F238E27FC236}">
                <a16:creationId xmlns:a16="http://schemas.microsoft.com/office/drawing/2014/main" id="{C848F354-EAFC-4100-8171-373106D15987}"/>
              </a:ext>
            </a:extLst>
          </p:cNvPr>
          <p:cNvCxnSpPr/>
          <p:nvPr/>
        </p:nvCxnSpPr>
        <p:spPr>
          <a:xfrm>
            <a:off x="7868873" y="2226721"/>
            <a:ext cx="1828800" cy="122782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Curved 15">
            <a:extLst>
              <a:ext uri="{FF2B5EF4-FFF2-40B4-BE49-F238E27FC236}">
                <a16:creationId xmlns:a16="http://schemas.microsoft.com/office/drawing/2014/main" id="{FD91EA60-1488-4763-A4F4-B2FBEA9B6ABE}"/>
              </a:ext>
            </a:extLst>
          </p:cNvPr>
          <p:cNvCxnSpPr/>
          <p:nvPr/>
        </p:nvCxnSpPr>
        <p:spPr>
          <a:xfrm flipV="1">
            <a:off x="7927596" y="4320330"/>
            <a:ext cx="1753299" cy="105701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B4FF117-550F-4303-8F00-CCA72042CDED}"/>
              </a:ext>
            </a:extLst>
          </p:cNvPr>
          <p:cNvCxnSpPr/>
          <p:nvPr/>
        </p:nvCxnSpPr>
        <p:spPr>
          <a:xfrm>
            <a:off x="7868873" y="3898984"/>
            <a:ext cx="1828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EA627306-D4B9-49DB-84B7-2DC5DE21ED9B}"/>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838200" y="2903304"/>
            <a:ext cx="2263636" cy="1991359"/>
          </a:xfrm>
          <a:prstGeom prst="rect">
            <a:avLst/>
          </a:prstGeom>
        </p:spPr>
      </p:pic>
      <p:cxnSp>
        <p:nvCxnSpPr>
          <p:cNvPr id="26" name="Connector: Curved 25">
            <a:extLst>
              <a:ext uri="{FF2B5EF4-FFF2-40B4-BE49-F238E27FC236}">
                <a16:creationId xmlns:a16="http://schemas.microsoft.com/office/drawing/2014/main" id="{3DFEA8C4-C79B-49AB-8355-E49F26529C03}"/>
              </a:ext>
            </a:extLst>
          </p:cNvPr>
          <p:cNvCxnSpPr>
            <a:cxnSpLocks/>
          </p:cNvCxnSpPr>
          <p:nvPr/>
        </p:nvCxnSpPr>
        <p:spPr>
          <a:xfrm flipV="1">
            <a:off x="3134861" y="2226723"/>
            <a:ext cx="3249161" cy="122782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Curved 27">
            <a:extLst>
              <a:ext uri="{FF2B5EF4-FFF2-40B4-BE49-F238E27FC236}">
                <a16:creationId xmlns:a16="http://schemas.microsoft.com/office/drawing/2014/main" id="{56EA4136-A25B-4A50-BCA4-C0D05BD0B277}"/>
              </a:ext>
            </a:extLst>
          </p:cNvPr>
          <p:cNvCxnSpPr>
            <a:cxnSpLocks/>
          </p:cNvCxnSpPr>
          <p:nvPr/>
        </p:nvCxnSpPr>
        <p:spPr>
          <a:xfrm>
            <a:off x="3167886" y="4172700"/>
            <a:ext cx="3190796" cy="120464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F52EC6C-999A-40EA-AC7A-818DEA938F75}"/>
              </a:ext>
            </a:extLst>
          </p:cNvPr>
          <p:cNvCxnSpPr/>
          <p:nvPr/>
        </p:nvCxnSpPr>
        <p:spPr>
          <a:xfrm>
            <a:off x="3101836" y="3813622"/>
            <a:ext cx="32821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44563D0D-BFE1-415D-8BF0-B2D904152A54}"/>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6516122" y="1444017"/>
            <a:ext cx="1584774" cy="303467"/>
          </a:xfrm>
          <a:prstGeom prst="rect">
            <a:avLst/>
          </a:prstGeom>
        </p:spPr>
      </p:pic>
      <p:pic>
        <p:nvPicPr>
          <p:cNvPr id="40" name="Picture 39">
            <a:extLst>
              <a:ext uri="{FF2B5EF4-FFF2-40B4-BE49-F238E27FC236}">
                <a16:creationId xmlns:a16="http://schemas.microsoft.com/office/drawing/2014/main" id="{4263B4A0-6553-45A3-A1DA-008F10547AA3}"/>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6516122" y="3070002"/>
            <a:ext cx="1584774" cy="303467"/>
          </a:xfrm>
          <a:prstGeom prst="rect">
            <a:avLst/>
          </a:prstGeom>
        </p:spPr>
      </p:pic>
      <p:pic>
        <p:nvPicPr>
          <p:cNvPr id="41" name="Picture 40">
            <a:extLst>
              <a:ext uri="{FF2B5EF4-FFF2-40B4-BE49-F238E27FC236}">
                <a16:creationId xmlns:a16="http://schemas.microsoft.com/office/drawing/2014/main" id="{628AAFFA-05DC-4A00-AE96-2265E52F7F02}"/>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6516122" y="4617847"/>
            <a:ext cx="1584774" cy="303467"/>
          </a:xfrm>
          <a:prstGeom prst="rect">
            <a:avLst/>
          </a:prstGeom>
        </p:spPr>
      </p:pic>
      <p:pic>
        <p:nvPicPr>
          <p:cNvPr id="44" name="Picture 43">
            <a:extLst>
              <a:ext uri="{FF2B5EF4-FFF2-40B4-BE49-F238E27FC236}">
                <a16:creationId xmlns:a16="http://schemas.microsoft.com/office/drawing/2014/main" id="{5F815330-6AD4-4582-A415-32594E4C41B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20904" y="2111889"/>
            <a:ext cx="829520" cy="791415"/>
          </a:xfrm>
          <a:prstGeom prst="rect">
            <a:avLst/>
          </a:prstGeom>
        </p:spPr>
      </p:pic>
      <p:pic>
        <p:nvPicPr>
          <p:cNvPr id="52" name="Picture 51">
            <a:extLst>
              <a:ext uri="{FF2B5EF4-FFF2-40B4-BE49-F238E27FC236}">
                <a16:creationId xmlns:a16="http://schemas.microsoft.com/office/drawing/2014/main" id="{65F992DA-4576-43F3-9ADD-7279088BA488}"/>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3060781" y="4643108"/>
            <a:ext cx="1308526" cy="1308526"/>
          </a:xfrm>
          <a:prstGeom prst="rect">
            <a:avLst/>
          </a:prstGeom>
        </p:spPr>
      </p:pic>
      <p:pic>
        <p:nvPicPr>
          <p:cNvPr id="56" name="Picture 55">
            <a:extLst>
              <a:ext uri="{FF2B5EF4-FFF2-40B4-BE49-F238E27FC236}">
                <a16:creationId xmlns:a16="http://schemas.microsoft.com/office/drawing/2014/main" id="{4D1107A5-FC70-4633-8D09-02E7E1702E21}"/>
              </a:ext>
            </a:extLst>
          </p:cNvPr>
          <p:cNvPicPr>
            <a:picLocks noChangeAspect="1"/>
          </p:cNvPicPr>
          <p:nvPr/>
        </p:nvPicPr>
        <p:blipFill>
          <a:blip r:embed="rId13">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4529823" y="1636528"/>
            <a:ext cx="1316966" cy="1316966"/>
          </a:xfrm>
          <a:prstGeom prst="rect">
            <a:avLst/>
          </a:prstGeom>
        </p:spPr>
      </p:pic>
      <p:pic>
        <p:nvPicPr>
          <p:cNvPr id="62" name="Picture 61">
            <a:extLst>
              <a:ext uri="{FF2B5EF4-FFF2-40B4-BE49-F238E27FC236}">
                <a16:creationId xmlns:a16="http://schemas.microsoft.com/office/drawing/2014/main" id="{1EA6FC28-3D50-4B8E-BC4D-17E55E6D1EE5}"/>
              </a:ext>
            </a:extLst>
          </p:cNvPr>
          <p:cNvPicPr>
            <a:picLocks noChangeAspect="1"/>
          </p:cNvPicPr>
          <p:nvPr/>
        </p:nvPicPr>
        <p:blipFill>
          <a:blip r:embed="rId15">
            <a:extLst>
              <a:ext uri="{28A0092B-C50C-407E-A947-70E740481C1C}">
                <a14:useLocalDpi xmlns:a14="http://schemas.microsoft.com/office/drawing/2010/main" val="0"/>
              </a:ext>
              <a:ext uri="{837473B0-CC2E-450A-ABE3-18F120FF3D39}">
                <a1611:picAttrSrcUrl xmlns:a1611="http://schemas.microsoft.com/office/drawing/2016/11/main" r:id="rId16"/>
              </a:ext>
            </a:extLst>
          </a:blip>
          <a:stretch>
            <a:fillRect/>
          </a:stretch>
        </p:blipFill>
        <p:spPr>
          <a:xfrm>
            <a:off x="4152015" y="3662711"/>
            <a:ext cx="2286175" cy="1714632"/>
          </a:xfrm>
          <a:prstGeom prst="rect">
            <a:avLst/>
          </a:prstGeom>
        </p:spPr>
      </p:pic>
      <p:pic>
        <p:nvPicPr>
          <p:cNvPr id="65" name="Picture 64">
            <a:extLst>
              <a:ext uri="{FF2B5EF4-FFF2-40B4-BE49-F238E27FC236}">
                <a16:creationId xmlns:a16="http://schemas.microsoft.com/office/drawing/2014/main" id="{CFCE70D5-7929-47EE-87E1-16090176035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624614" y="1631829"/>
            <a:ext cx="636776" cy="590610"/>
          </a:xfrm>
          <a:prstGeom prst="rect">
            <a:avLst/>
          </a:prstGeom>
        </p:spPr>
      </p:pic>
      <p:pic>
        <p:nvPicPr>
          <p:cNvPr id="67" name="Picture 66">
            <a:extLst>
              <a:ext uri="{FF2B5EF4-FFF2-40B4-BE49-F238E27FC236}">
                <a16:creationId xmlns:a16="http://schemas.microsoft.com/office/drawing/2014/main" id="{B92ED58D-151A-4327-977D-169737C57694}"/>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188471" y="6096205"/>
            <a:ext cx="2289930" cy="858724"/>
          </a:xfrm>
          <a:prstGeom prst="rect">
            <a:avLst/>
          </a:prstGeom>
        </p:spPr>
      </p:pic>
      <p:sp>
        <p:nvSpPr>
          <p:cNvPr id="68" name="TextBox 67">
            <a:extLst>
              <a:ext uri="{FF2B5EF4-FFF2-40B4-BE49-F238E27FC236}">
                <a16:creationId xmlns:a16="http://schemas.microsoft.com/office/drawing/2014/main" id="{3736B80F-D3AB-4EE2-976D-9B4A07F05A2B}"/>
              </a:ext>
            </a:extLst>
          </p:cNvPr>
          <p:cNvSpPr txBox="1"/>
          <p:nvPr/>
        </p:nvSpPr>
        <p:spPr>
          <a:xfrm>
            <a:off x="6610524" y="6242621"/>
            <a:ext cx="1563494" cy="307777"/>
          </a:xfrm>
          <a:prstGeom prst="rect">
            <a:avLst/>
          </a:prstGeom>
          <a:noFill/>
        </p:spPr>
        <p:txBody>
          <a:bodyPr wrap="square" rtlCol="0">
            <a:spAutoFit/>
          </a:bodyPr>
          <a:lstStyle/>
          <a:p>
            <a:r>
              <a:rPr lang="en-US" sz="1400" dirty="0"/>
              <a:t>No School Today!</a:t>
            </a:r>
          </a:p>
        </p:txBody>
      </p:sp>
      <p:pic>
        <p:nvPicPr>
          <p:cNvPr id="70" name="Picture 69">
            <a:extLst>
              <a:ext uri="{FF2B5EF4-FFF2-40B4-BE49-F238E27FC236}">
                <a16:creationId xmlns:a16="http://schemas.microsoft.com/office/drawing/2014/main" id="{AAFFBDF2-5B3F-4D75-BB23-E9555149E08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808488" y="3588792"/>
            <a:ext cx="748810" cy="731538"/>
          </a:xfrm>
          <a:prstGeom prst="rect">
            <a:avLst/>
          </a:prstGeom>
        </p:spPr>
      </p:pic>
    </p:spTree>
    <p:extLst>
      <p:ext uri="{BB962C8B-B14F-4D97-AF65-F5344CB8AC3E}">
        <p14:creationId xmlns:p14="http://schemas.microsoft.com/office/powerpoint/2010/main" val="58667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2"/>
                                        </p:tgtEl>
                                        <p:attrNameLst>
                                          <p:attrName>style.visibility</p:attrName>
                                        </p:attrNameLst>
                                      </p:cBhvr>
                                      <p:to>
                                        <p:strVal val="visible"/>
                                      </p:to>
                                    </p:set>
                                    <p:anim calcmode="lin" valueType="num">
                                      <p:cBhvr additive="base">
                                        <p:cTn id="13" dur="500" fill="hold"/>
                                        <p:tgtEl>
                                          <p:spTgt spid="52"/>
                                        </p:tgtEl>
                                        <p:attrNameLst>
                                          <p:attrName>ppt_x</p:attrName>
                                        </p:attrNameLst>
                                      </p:cBhvr>
                                      <p:tavLst>
                                        <p:tav tm="0">
                                          <p:val>
                                            <p:strVal val="#ppt_x"/>
                                          </p:val>
                                        </p:tav>
                                        <p:tav tm="100000">
                                          <p:val>
                                            <p:strVal val="#ppt_x"/>
                                          </p:val>
                                        </p:tav>
                                      </p:tavLst>
                                    </p:anim>
                                    <p:anim calcmode="lin" valueType="num">
                                      <p:cBhvr additive="base">
                                        <p:cTn id="14"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anim calcmode="lin" valueType="num">
                                      <p:cBhvr additive="base">
                                        <p:cTn id="19" dur="500" fill="hold"/>
                                        <p:tgtEl>
                                          <p:spTgt spid="56"/>
                                        </p:tgtEl>
                                        <p:attrNameLst>
                                          <p:attrName>ppt_x</p:attrName>
                                        </p:attrNameLst>
                                      </p:cBhvr>
                                      <p:tavLst>
                                        <p:tav tm="0">
                                          <p:val>
                                            <p:strVal val="#ppt_x"/>
                                          </p:val>
                                        </p:tav>
                                        <p:tav tm="100000">
                                          <p:val>
                                            <p:strVal val="#ppt_x"/>
                                          </p:val>
                                        </p:tav>
                                      </p:tavLst>
                                    </p:anim>
                                    <p:anim calcmode="lin" valueType="num">
                                      <p:cBhvr additive="base">
                                        <p:cTn id="20"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2"/>
                                        </p:tgtEl>
                                        <p:attrNameLst>
                                          <p:attrName>style.visibility</p:attrName>
                                        </p:attrNameLst>
                                      </p:cBhvr>
                                      <p:to>
                                        <p:strVal val="visible"/>
                                      </p:to>
                                    </p:set>
                                    <p:anim calcmode="lin" valueType="num">
                                      <p:cBhvr additive="base">
                                        <p:cTn id="25" dur="500" fill="hold"/>
                                        <p:tgtEl>
                                          <p:spTgt spid="62"/>
                                        </p:tgtEl>
                                        <p:attrNameLst>
                                          <p:attrName>ppt_x</p:attrName>
                                        </p:attrNameLst>
                                      </p:cBhvr>
                                      <p:tavLst>
                                        <p:tav tm="0">
                                          <p:val>
                                            <p:strVal val="#ppt_x"/>
                                          </p:val>
                                        </p:tav>
                                        <p:tav tm="100000">
                                          <p:val>
                                            <p:strVal val="#ppt_x"/>
                                          </p:val>
                                        </p:tav>
                                      </p:tavLst>
                                    </p:anim>
                                    <p:anim calcmode="lin" valueType="num">
                                      <p:cBhvr additive="base">
                                        <p:cTn id="26"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5"/>
                                        </p:tgtEl>
                                        <p:attrNameLst>
                                          <p:attrName>style.visibility</p:attrName>
                                        </p:attrNameLst>
                                      </p:cBhvr>
                                      <p:to>
                                        <p:strVal val="visible"/>
                                      </p:to>
                                    </p:set>
                                    <p:anim calcmode="lin" valueType="num">
                                      <p:cBhvr additive="base">
                                        <p:cTn id="31" dur="500" fill="hold"/>
                                        <p:tgtEl>
                                          <p:spTgt spid="65"/>
                                        </p:tgtEl>
                                        <p:attrNameLst>
                                          <p:attrName>ppt_x</p:attrName>
                                        </p:attrNameLst>
                                      </p:cBhvr>
                                      <p:tavLst>
                                        <p:tav tm="0">
                                          <p:val>
                                            <p:strVal val="#ppt_x"/>
                                          </p:val>
                                        </p:tav>
                                        <p:tav tm="100000">
                                          <p:val>
                                            <p:strVal val="#ppt_x"/>
                                          </p:val>
                                        </p:tav>
                                      </p:tavLst>
                                    </p:anim>
                                    <p:anim calcmode="lin" valueType="num">
                                      <p:cBhvr additive="base">
                                        <p:cTn id="3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7"/>
                                        </p:tgtEl>
                                        <p:attrNameLst>
                                          <p:attrName>style.visibility</p:attrName>
                                        </p:attrNameLst>
                                      </p:cBhvr>
                                      <p:to>
                                        <p:strVal val="visible"/>
                                      </p:to>
                                    </p:set>
                                    <p:anim calcmode="lin" valueType="num">
                                      <p:cBhvr additive="base">
                                        <p:cTn id="37" dur="500" fill="hold"/>
                                        <p:tgtEl>
                                          <p:spTgt spid="67"/>
                                        </p:tgtEl>
                                        <p:attrNameLst>
                                          <p:attrName>ppt_x</p:attrName>
                                        </p:attrNameLst>
                                      </p:cBhvr>
                                      <p:tavLst>
                                        <p:tav tm="0">
                                          <p:val>
                                            <p:strVal val="#ppt_x"/>
                                          </p:val>
                                        </p:tav>
                                        <p:tav tm="100000">
                                          <p:val>
                                            <p:strVal val="#ppt_x"/>
                                          </p:val>
                                        </p:tav>
                                      </p:tavLst>
                                    </p:anim>
                                    <p:anim calcmode="lin" valueType="num">
                                      <p:cBhvr additive="base">
                                        <p:cTn id="3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70"/>
                                        </p:tgtEl>
                                        <p:attrNameLst>
                                          <p:attrName>style.visibility</p:attrName>
                                        </p:attrNameLst>
                                      </p:cBhvr>
                                      <p:to>
                                        <p:strVal val="visible"/>
                                      </p:to>
                                    </p:set>
                                    <p:anim calcmode="lin" valueType="num">
                                      <p:cBhvr additive="base">
                                        <p:cTn id="47" dur="500" fill="hold"/>
                                        <p:tgtEl>
                                          <p:spTgt spid="70"/>
                                        </p:tgtEl>
                                        <p:attrNameLst>
                                          <p:attrName>ppt_x</p:attrName>
                                        </p:attrNameLst>
                                      </p:cBhvr>
                                      <p:tavLst>
                                        <p:tav tm="0">
                                          <p:val>
                                            <p:strVal val="#ppt_x"/>
                                          </p:val>
                                        </p:tav>
                                        <p:tav tm="100000">
                                          <p:val>
                                            <p:strVal val="#ppt_x"/>
                                          </p:val>
                                        </p:tav>
                                      </p:tavLst>
                                    </p:anim>
                                    <p:anim calcmode="lin" valueType="num">
                                      <p:cBhvr additive="base">
                                        <p:cTn id="48"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BC2FB6-29FA-432F-91F8-D37CBA30BF2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71979" y="1294110"/>
            <a:ext cx="1603584" cy="1603584"/>
          </a:xfrm>
          <a:prstGeom prst="rect">
            <a:avLst/>
          </a:prstGeom>
        </p:spPr>
      </p:pic>
      <p:sp>
        <p:nvSpPr>
          <p:cNvPr id="5" name="Title 1">
            <a:extLst>
              <a:ext uri="{FF2B5EF4-FFF2-40B4-BE49-F238E27FC236}">
                <a16:creationId xmlns:a16="http://schemas.microsoft.com/office/drawing/2014/main" id="{9720AA1A-8202-484A-B975-2C2F3EC4A25C}"/>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Why Single Sign-On?</a:t>
            </a:r>
            <a:endParaRPr lang="en-US" dirty="0"/>
          </a:p>
        </p:txBody>
      </p:sp>
      <p:pic>
        <p:nvPicPr>
          <p:cNvPr id="8" name="Content Placeholder 4">
            <a:extLst>
              <a:ext uri="{FF2B5EF4-FFF2-40B4-BE49-F238E27FC236}">
                <a16:creationId xmlns:a16="http://schemas.microsoft.com/office/drawing/2014/main" id="{82697D30-8050-4B1B-BC6D-5C4DFDA1B8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814" y="5606471"/>
            <a:ext cx="723404" cy="974282"/>
          </a:xfrm>
          <a:prstGeom prst="rect">
            <a:avLst/>
          </a:prstGeom>
        </p:spPr>
      </p:pic>
      <p:pic>
        <p:nvPicPr>
          <p:cNvPr id="9" name="Picture 8">
            <a:extLst>
              <a:ext uri="{FF2B5EF4-FFF2-40B4-BE49-F238E27FC236}">
                <a16:creationId xmlns:a16="http://schemas.microsoft.com/office/drawing/2014/main" id="{6A5F7DDE-7702-4E45-BAED-331206A5B9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5559" y="3519448"/>
            <a:ext cx="903288" cy="1250225"/>
          </a:xfrm>
          <a:prstGeom prst="rect">
            <a:avLst/>
          </a:prstGeom>
        </p:spPr>
      </p:pic>
      <p:pic>
        <p:nvPicPr>
          <p:cNvPr id="13" name="Picture 12">
            <a:extLst>
              <a:ext uri="{FF2B5EF4-FFF2-40B4-BE49-F238E27FC236}">
                <a16:creationId xmlns:a16="http://schemas.microsoft.com/office/drawing/2014/main" id="{84C5811B-D25F-4A03-8E39-E718B3659C01}"/>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470316" y="3611330"/>
            <a:ext cx="2263636" cy="1991359"/>
          </a:xfrm>
          <a:prstGeom prst="rect">
            <a:avLst/>
          </a:prstGeom>
        </p:spPr>
      </p:pic>
      <p:cxnSp>
        <p:nvCxnSpPr>
          <p:cNvPr id="14" name="Connector: Curved 13">
            <a:extLst>
              <a:ext uri="{FF2B5EF4-FFF2-40B4-BE49-F238E27FC236}">
                <a16:creationId xmlns:a16="http://schemas.microsoft.com/office/drawing/2014/main" id="{4DFEA106-75FB-4BD5-8790-26DBF156056D}"/>
              </a:ext>
            </a:extLst>
          </p:cNvPr>
          <p:cNvCxnSpPr>
            <a:cxnSpLocks/>
          </p:cNvCxnSpPr>
          <p:nvPr/>
        </p:nvCxnSpPr>
        <p:spPr>
          <a:xfrm flipV="1">
            <a:off x="3597467" y="2730645"/>
            <a:ext cx="2108037" cy="120502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3B37C88D-0FE8-418F-AEF8-5EB0AF9C4229}"/>
              </a:ext>
            </a:extLst>
          </p:cNvPr>
          <p:cNvCxnSpPr>
            <a:cxnSpLocks/>
          </p:cNvCxnSpPr>
          <p:nvPr/>
        </p:nvCxnSpPr>
        <p:spPr>
          <a:xfrm>
            <a:off x="3733952" y="5365566"/>
            <a:ext cx="4447065" cy="121518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885A134-57CB-4DFC-BB2F-84175E05FEB2}"/>
              </a:ext>
            </a:extLst>
          </p:cNvPr>
          <p:cNvCxnSpPr>
            <a:cxnSpLocks/>
          </p:cNvCxnSpPr>
          <p:nvPr/>
        </p:nvCxnSpPr>
        <p:spPr>
          <a:xfrm flipV="1">
            <a:off x="3597467" y="4637683"/>
            <a:ext cx="2984795" cy="56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FCACFFD0-AF1E-4F75-922A-34E080A8F8A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17247" y="2710076"/>
            <a:ext cx="599912" cy="572354"/>
          </a:xfrm>
          <a:prstGeom prst="rect">
            <a:avLst/>
          </a:prstGeom>
        </p:spPr>
      </p:pic>
      <p:pic>
        <p:nvPicPr>
          <p:cNvPr id="22" name="Picture 21">
            <a:extLst>
              <a:ext uri="{FF2B5EF4-FFF2-40B4-BE49-F238E27FC236}">
                <a16:creationId xmlns:a16="http://schemas.microsoft.com/office/drawing/2014/main" id="{BAEABD4C-3030-4F71-A6F6-A8CE36114FA9}"/>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8778056" y="1047904"/>
            <a:ext cx="1308526" cy="1308526"/>
          </a:xfrm>
          <a:prstGeom prst="rect">
            <a:avLst/>
          </a:prstGeom>
        </p:spPr>
      </p:pic>
      <p:pic>
        <p:nvPicPr>
          <p:cNvPr id="23" name="Picture 22">
            <a:extLst>
              <a:ext uri="{FF2B5EF4-FFF2-40B4-BE49-F238E27FC236}">
                <a16:creationId xmlns:a16="http://schemas.microsoft.com/office/drawing/2014/main" id="{1F1A51CE-858A-4D56-A604-B2ADF37AA1A1}"/>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5230849" y="3422099"/>
            <a:ext cx="1085848" cy="1085848"/>
          </a:xfrm>
          <a:prstGeom prst="rect">
            <a:avLst/>
          </a:prstGeom>
        </p:spPr>
      </p:pic>
      <p:pic>
        <p:nvPicPr>
          <p:cNvPr id="25" name="Picture 24">
            <a:extLst>
              <a:ext uri="{FF2B5EF4-FFF2-40B4-BE49-F238E27FC236}">
                <a16:creationId xmlns:a16="http://schemas.microsoft.com/office/drawing/2014/main" id="{69522A15-86F1-47EA-9409-A36D5A8140A6}"/>
              </a:ext>
            </a:extLst>
          </p:cNvPr>
          <p:cNvPicPr>
            <a:picLocks noChangeAspect="1"/>
          </p:cNvPicPr>
          <p:nvPr/>
        </p:nvPicPr>
        <p:blipFill>
          <a:blip r:embed="rId13">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6647041" y="5204456"/>
            <a:ext cx="1645553" cy="1234165"/>
          </a:xfrm>
          <a:prstGeom prst="rect">
            <a:avLst/>
          </a:prstGeom>
        </p:spPr>
      </p:pic>
      <p:pic>
        <p:nvPicPr>
          <p:cNvPr id="36" name="Content Placeholder 4">
            <a:extLst>
              <a:ext uri="{FF2B5EF4-FFF2-40B4-BE49-F238E27FC236}">
                <a16:creationId xmlns:a16="http://schemas.microsoft.com/office/drawing/2014/main" id="{8D2199BA-BFD6-4717-87CB-725F47F236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0142" y="4234828"/>
            <a:ext cx="723404" cy="974282"/>
          </a:xfrm>
          <a:prstGeom prst="rect">
            <a:avLst/>
          </a:prstGeom>
        </p:spPr>
      </p:pic>
      <p:pic>
        <p:nvPicPr>
          <p:cNvPr id="38" name="Content Placeholder 4">
            <a:extLst>
              <a:ext uri="{FF2B5EF4-FFF2-40B4-BE49-F238E27FC236}">
                <a16:creationId xmlns:a16="http://schemas.microsoft.com/office/drawing/2014/main" id="{4641DC51-5F9C-468F-A1E2-8F1ECA3C55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8858" y="2243618"/>
            <a:ext cx="723404" cy="974282"/>
          </a:xfrm>
          <a:prstGeom prst="rect">
            <a:avLst/>
          </a:prstGeom>
        </p:spPr>
      </p:pic>
      <p:pic>
        <p:nvPicPr>
          <p:cNvPr id="40" name="Content Placeholder 4">
            <a:extLst>
              <a:ext uri="{FF2B5EF4-FFF2-40B4-BE49-F238E27FC236}">
                <a16:creationId xmlns:a16="http://schemas.microsoft.com/office/drawing/2014/main" id="{DDC23714-3A1B-40D4-8246-4B05720C6F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52138" y="3619192"/>
            <a:ext cx="723404" cy="974282"/>
          </a:xfrm>
          <a:prstGeom prst="rect">
            <a:avLst/>
          </a:prstGeom>
        </p:spPr>
      </p:pic>
      <p:pic>
        <p:nvPicPr>
          <p:cNvPr id="41" name="Picture 40">
            <a:extLst>
              <a:ext uri="{FF2B5EF4-FFF2-40B4-BE49-F238E27FC236}">
                <a16:creationId xmlns:a16="http://schemas.microsoft.com/office/drawing/2014/main" id="{BEBD22B6-3FE3-4C0E-BF0A-E48112ACF15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946375" y="3014894"/>
            <a:ext cx="703879" cy="476878"/>
          </a:xfrm>
          <a:prstGeom prst="rect">
            <a:avLst/>
          </a:prstGeom>
        </p:spPr>
      </p:pic>
      <p:pic>
        <p:nvPicPr>
          <p:cNvPr id="26" name="Picture 25">
            <a:extLst>
              <a:ext uri="{FF2B5EF4-FFF2-40B4-BE49-F238E27FC236}">
                <a16:creationId xmlns:a16="http://schemas.microsoft.com/office/drawing/2014/main" id="{7FC30E3F-827F-4F21-A8F2-1E1DCD14996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694166" y="3364352"/>
            <a:ext cx="400226" cy="371210"/>
          </a:xfrm>
          <a:prstGeom prst="rect">
            <a:avLst/>
          </a:prstGeom>
        </p:spPr>
      </p:pic>
      <p:grpSp>
        <p:nvGrpSpPr>
          <p:cNvPr id="45" name="Group 44">
            <a:extLst>
              <a:ext uri="{FF2B5EF4-FFF2-40B4-BE49-F238E27FC236}">
                <a16:creationId xmlns:a16="http://schemas.microsoft.com/office/drawing/2014/main" id="{13087A2C-512A-4E2D-A22B-D9512FEF3C84}"/>
              </a:ext>
            </a:extLst>
          </p:cNvPr>
          <p:cNvGrpSpPr/>
          <p:nvPr/>
        </p:nvGrpSpPr>
        <p:grpSpPr>
          <a:xfrm>
            <a:off x="8162181" y="4492717"/>
            <a:ext cx="2155066" cy="808150"/>
            <a:chOff x="9775127" y="390031"/>
            <a:chExt cx="2155066" cy="808150"/>
          </a:xfrm>
        </p:grpSpPr>
        <p:pic>
          <p:nvPicPr>
            <p:cNvPr id="27" name="Picture 26">
              <a:extLst>
                <a:ext uri="{FF2B5EF4-FFF2-40B4-BE49-F238E27FC236}">
                  <a16:creationId xmlns:a16="http://schemas.microsoft.com/office/drawing/2014/main" id="{45A3D71C-2CB3-4615-A98D-F534289214CB}"/>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775127" y="390031"/>
              <a:ext cx="2155066" cy="808150"/>
            </a:xfrm>
            <a:prstGeom prst="rect">
              <a:avLst/>
            </a:prstGeom>
          </p:spPr>
        </p:pic>
        <p:sp>
          <p:nvSpPr>
            <p:cNvPr id="28" name="TextBox 27">
              <a:extLst>
                <a:ext uri="{FF2B5EF4-FFF2-40B4-BE49-F238E27FC236}">
                  <a16:creationId xmlns:a16="http://schemas.microsoft.com/office/drawing/2014/main" id="{E70592A7-F4D0-4EA0-8E53-12712B36ABD3}"/>
                </a:ext>
              </a:extLst>
            </p:cNvPr>
            <p:cNvSpPr txBox="1"/>
            <p:nvPr/>
          </p:nvSpPr>
          <p:spPr>
            <a:xfrm>
              <a:off x="10214999" y="534997"/>
              <a:ext cx="1270430" cy="276999"/>
            </a:xfrm>
            <a:prstGeom prst="rect">
              <a:avLst/>
            </a:prstGeom>
            <a:noFill/>
          </p:spPr>
          <p:txBody>
            <a:bodyPr wrap="square" rtlCol="0">
              <a:spAutoFit/>
            </a:bodyPr>
            <a:lstStyle/>
            <a:p>
              <a:r>
                <a:rPr lang="en-US" sz="1200" dirty="0"/>
                <a:t>No School Today!</a:t>
              </a:r>
            </a:p>
          </p:txBody>
        </p:sp>
      </p:grpSp>
      <p:cxnSp>
        <p:nvCxnSpPr>
          <p:cNvPr id="47" name="Straight Arrow Connector 46">
            <a:extLst>
              <a:ext uri="{FF2B5EF4-FFF2-40B4-BE49-F238E27FC236}">
                <a16:creationId xmlns:a16="http://schemas.microsoft.com/office/drawing/2014/main" id="{65C87F7D-D57C-427F-A2CC-FDDF72CCA959}"/>
              </a:ext>
            </a:extLst>
          </p:cNvPr>
          <p:cNvCxnSpPr/>
          <p:nvPr/>
        </p:nvCxnSpPr>
        <p:spPr>
          <a:xfrm>
            <a:off x="7963473" y="2833639"/>
            <a:ext cx="638580" cy="476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78EAF4D-DA23-4DB7-BBFE-58A5F86DE568}"/>
              </a:ext>
            </a:extLst>
          </p:cNvPr>
          <p:cNvCxnSpPr/>
          <p:nvPr/>
        </p:nvCxnSpPr>
        <p:spPr>
          <a:xfrm>
            <a:off x="6860038" y="2996253"/>
            <a:ext cx="1588661" cy="585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D58B684-CAC4-4F0B-848D-102C16963017}"/>
              </a:ext>
            </a:extLst>
          </p:cNvPr>
          <p:cNvCxnSpPr/>
          <p:nvPr/>
        </p:nvCxnSpPr>
        <p:spPr>
          <a:xfrm>
            <a:off x="6735657" y="3654849"/>
            <a:ext cx="1664730" cy="116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7B42FDE-7A00-457E-B10E-D964FDE280AB}"/>
              </a:ext>
            </a:extLst>
          </p:cNvPr>
          <p:cNvCxnSpPr/>
          <p:nvPr/>
        </p:nvCxnSpPr>
        <p:spPr>
          <a:xfrm flipV="1">
            <a:off x="7622999" y="4122983"/>
            <a:ext cx="1071167" cy="430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62FA93A-A0DF-4B10-A68A-485495BA1804}"/>
              </a:ext>
            </a:extLst>
          </p:cNvPr>
          <p:cNvCxnSpPr/>
          <p:nvPr/>
        </p:nvCxnSpPr>
        <p:spPr>
          <a:xfrm flipV="1">
            <a:off x="7667868" y="4413481"/>
            <a:ext cx="1026298" cy="887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98AC1D2-FB89-4AED-8CF9-2B5AFE03E1E1}"/>
              </a:ext>
            </a:extLst>
          </p:cNvPr>
          <p:cNvCxnSpPr>
            <a:cxnSpLocks/>
          </p:cNvCxnSpPr>
          <p:nvPr/>
        </p:nvCxnSpPr>
        <p:spPr>
          <a:xfrm>
            <a:off x="9348429" y="2356430"/>
            <a:ext cx="0" cy="537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02FEDFD2-81E3-421A-8E63-F72B1A9E16C3}"/>
              </a:ext>
            </a:extLst>
          </p:cNvPr>
          <p:cNvCxnSpPr/>
          <p:nvPr/>
        </p:nvCxnSpPr>
        <p:spPr>
          <a:xfrm flipV="1">
            <a:off x="9094392" y="5013644"/>
            <a:ext cx="119448" cy="494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D588FB1-9519-42A6-8234-FA12FC2F8195}"/>
              </a:ext>
            </a:extLst>
          </p:cNvPr>
          <p:cNvCxnSpPr>
            <a:cxnSpLocks/>
          </p:cNvCxnSpPr>
          <p:nvPr/>
        </p:nvCxnSpPr>
        <p:spPr>
          <a:xfrm>
            <a:off x="9650254" y="4056963"/>
            <a:ext cx="35243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0494C461-90CC-49D0-96E8-FB4EDBECFD63}"/>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915992" y="3833438"/>
            <a:ext cx="476248" cy="465263"/>
          </a:xfrm>
          <a:prstGeom prst="rect">
            <a:avLst/>
          </a:prstGeom>
        </p:spPr>
      </p:pic>
    </p:spTree>
    <p:extLst>
      <p:ext uri="{BB962C8B-B14F-4D97-AF65-F5344CB8AC3E}">
        <p14:creationId xmlns:p14="http://schemas.microsoft.com/office/powerpoint/2010/main" val="3041864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F1D06-83D8-4069-81B8-DB32A56A207D}"/>
              </a:ext>
            </a:extLst>
          </p:cNvPr>
          <p:cNvSpPr>
            <a:spLocks noGrp="1"/>
          </p:cNvSpPr>
          <p:nvPr>
            <p:ph type="title"/>
          </p:nvPr>
        </p:nvSpPr>
        <p:spPr/>
        <p:txBody>
          <a:bodyPr/>
          <a:lstStyle/>
          <a:p>
            <a:r>
              <a:rPr lang="en-US" dirty="0"/>
              <a:t>OpenID Connect Options</a:t>
            </a:r>
            <a:br>
              <a:rPr lang="en-US" dirty="0"/>
            </a:br>
            <a:r>
              <a:rPr lang="en-US" sz="2000" dirty="0">
                <a:hlinkClick r:id="rId2"/>
              </a:rPr>
              <a:t>http://openid.net/developers/certified/</a:t>
            </a:r>
            <a:r>
              <a:rPr lang="en-US" sz="2000" dirty="0"/>
              <a:t> </a:t>
            </a:r>
          </a:p>
        </p:txBody>
      </p:sp>
      <p:sp>
        <p:nvSpPr>
          <p:cNvPr id="3" name="Content Placeholder 2">
            <a:extLst>
              <a:ext uri="{FF2B5EF4-FFF2-40B4-BE49-F238E27FC236}">
                <a16:creationId xmlns:a16="http://schemas.microsoft.com/office/drawing/2014/main" id="{1E5DFBC5-5B8E-4213-B33F-8C1723E9D7C9}"/>
              </a:ext>
            </a:extLst>
          </p:cNvPr>
          <p:cNvSpPr>
            <a:spLocks noGrp="1"/>
          </p:cNvSpPr>
          <p:nvPr>
            <p:ph idx="1"/>
          </p:nvPr>
        </p:nvSpPr>
        <p:spPr>
          <a:xfrm>
            <a:off x="838200" y="1825625"/>
            <a:ext cx="6586057" cy="4351338"/>
          </a:xfrm>
        </p:spPr>
        <p:txBody>
          <a:bodyPr>
            <a:normAutofit lnSpcReduction="10000"/>
          </a:bodyPr>
          <a:lstStyle/>
          <a:p>
            <a:pPr marL="0" indent="0">
              <a:buNone/>
            </a:pPr>
            <a:r>
              <a:rPr lang="en-US" b="1" dirty="0"/>
              <a:t>C - </a:t>
            </a:r>
            <a:r>
              <a:rPr lang="en-US" b="1" dirty="0">
                <a:hlinkClick r:id="rId3"/>
              </a:rPr>
              <a:t>Apache </a:t>
            </a:r>
            <a:r>
              <a:rPr lang="en-US" b="1" dirty="0" err="1">
                <a:hlinkClick r:id="rId3"/>
              </a:rPr>
              <a:t>mod_auth_openidc</a:t>
            </a:r>
            <a:r>
              <a:rPr lang="en-US" b="1" dirty="0">
                <a:hlinkClick r:id="rId3"/>
              </a:rPr>
              <a:t> 2.3.1</a:t>
            </a:r>
            <a:endParaRPr lang="en-US" dirty="0"/>
          </a:p>
          <a:p>
            <a:pPr marL="0" indent="0">
              <a:buNone/>
            </a:pPr>
            <a:r>
              <a:rPr lang="en-US" b="1" dirty="0"/>
              <a:t>C# - </a:t>
            </a:r>
            <a:r>
              <a:rPr lang="en-US" b="1" dirty="0" err="1">
                <a:hlinkClick r:id="rId4"/>
              </a:rPr>
              <a:t>IdentityModel.OidcClient</a:t>
            </a:r>
            <a:r>
              <a:rPr lang="en-US" b="1" dirty="0">
                <a:hlinkClick r:id="rId4"/>
              </a:rPr>
              <a:t> 2.0</a:t>
            </a:r>
            <a:endParaRPr lang="en-US" b="1" dirty="0"/>
          </a:p>
          <a:p>
            <a:pPr marL="0" indent="0">
              <a:buNone/>
            </a:pPr>
            <a:r>
              <a:rPr lang="en-US" b="1" dirty="0"/>
              <a:t>Erlang - </a:t>
            </a:r>
            <a:r>
              <a:rPr lang="en-US" b="1" dirty="0" err="1">
                <a:hlinkClick r:id="rId5"/>
              </a:rPr>
              <a:t>oidcc</a:t>
            </a:r>
            <a:r>
              <a:rPr lang="en-US" b="1" dirty="0">
                <a:hlinkClick r:id="rId5"/>
              </a:rPr>
              <a:t> 1.0.1</a:t>
            </a:r>
            <a:endParaRPr lang="en-US" b="1" dirty="0"/>
          </a:p>
          <a:p>
            <a:pPr marL="0" indent="0">
              <a:buNone/>
            </a:pPr>
            <a:r>
              <a:rPr lang="en-US" b="1" dirty="0"/>
              <a:t>Node - </a:t>
            </a:r>
            <a:r>
              <a:rPr lang="en-US" b="1" dirty="0">
                <a:hlinkClick r:id="rId6"/>
              </a:rPr>
              <a:t>node </a:t>
            </a:r>
            <a:r>
              <a:rPr lang="en-US" b="1" dirty="0" err="1">
                <a:hlinkClick r:id="rId6"/>
              </a:rPr>
              <a:t>openid</a:t>
            </a:r>
            <a:r>
              <a:rPr lang="en-US" b="1" dirty="0">
                <a:hlinkClick r:id="rId6"/>
              </a:rPr>
              <a:t>-client ^1.3.0</a:t>
            </a:r>
            <a:endParaRPr lang="en-US" b="1" dirty="0"/>
          </a:p>
          <a:p>
            <a:pPr marL="0" indent="0">
              <a:buNone/>
            </a:pPr>
            <a:r>
              <a:rPr lang="en-US" b="1" dirty="0"/>
              <a:t>JavaScript - </a:t>
            </a:r>
            <a:r>
              <a:rPr lang="en-US" b="1" dirty="0" err="1">
                <a:hlinkClick r:id="rId7"/>
              </a:rPr>
              <a:t>oidc</a:t>
            </a:r>
            <a:r>
              <a:rPr lang="en-US" b="1" dirty="0">
                <a:hlinkClick r:id="rId7"/>
              </a:rPr>
              <a:t>-client-</a:t>
            </a:r>
            <a:r>
              <a:rPr lang="en-US" b="1" dirty="0" err="1">
                <a:hlinkClick r:id="rId7"/>
              </a:rPr>
              <a:t>js</a:t>
            </a:r>
            <a:r>
              <a:rPr lang="en-US" b="1" dirty="0">
                <a:hlinkClick r:id="rId7"/>
              </a:rPr>
              <a:t> 1.3</a:t>
            </a:r>
            <a:endParaRPr lang="en-US" b="1" dirty="0"/>
          </a:p>
          <a:p>
            <a:pPr marL="0" indent="0">
              <a:buNone/>
            </a:pPr>
            <a:r>
              <a:rPr lang="en-US" b="1" dirty="0"/>
              <a:t>PHP - </a:t>
            </a:r>
            <a:r>
              <a:rPr lang="en-US" b="1" dirty="0" err="1">
                <a:hlinkClick r:id="rId8"/>
              </a:rPr>
              <a:t>phpOIDC</a:t>
            </a:r>
            <a:r>
              <a:rPr lang="en-US" b="1" dirty="0">
                <a:hlinkClick r:id="rId8"/>
              </a:rPr>
              <a:t> 2016 Winter</a:t>
            </a:r>
            <a:endParaRPr lang="en-US" b="1" dirty="0"/>
          </a:p>
          <a:p>
            <a:pPr marL="0" indent="0">
              <a:buNone/>
            </a:pPr>
            <a:r>
              <a:rPr lang="en-US" b="1" dirty="0"/>
              <a:t>Python - </a:t>
            </a:r>
            <a:r>
              <a:rPr lang="en-US" b="1" dirty="0" err="1">
                <a:hlinkClick r:id="rId9"/>
              </a:rPr>
              <a:t>pyoidc</a:t>
            </a:r>
            <a:r>
              <a:rPr lang="en-US" b="1" dirty="0">
                <a:hlinkClick r:id="rId9"/>
              </a:rPr>
              <a:t> 0.9.4</a:t>
            </a:r>
            <a:endParaRPr lang="en-US" b="1" dirty="0"/>
          </a:p>
          <a:p>
            <a:pPr marL="0" indent="0">
              <a:buNone/>
            </a:pPr>
            <a:r>
              <a:rPr lang="en-US" b="1" dirty="0"/>
              <a:t>Ruby - </a:t>
            </a:r>
            <a:r>
              <a:rPr lang="en-US" b="1" dirty="0" err="1">
                <a:hlinkClick r:id="rId10"/>
              </a:rPr>
              <a:t>openid_connect</a:t>
            </a:r>
            <a:r>
              <a:rPr lang="en-US" b="1" dirty="0">
                <a:hlinkClick r:id="rId10"/>
              </a:rPr>
              <a:t> </a:t>
            </a:r>
            <a:r>
              <a:rPr lang="en-US" b="1" dirty="0" err="1">
                <a:hlinkClick r:id="rId10"/>
              </a:rPr>
              <a:t>rubygem</a:t>
            </a:r>
            <a:r>
              <a:rPr lang="en-US" b="1" dirty="0">
                <a:hlinkClick r:id="rId10"/>
              </a:rPr>
              <a:t> v1.0.3</a:t>
            </a:r>
            <a:endParaRPr lang="en-US" b="1" dirty="0"/>
          </a:p>
          <a:p>
            <a:pPr marL="0" indent="0">
              <a:buNone/>
            </a:pPr>
            <a:r>
              <a:rPr lang="en-US" b="1" dirty="0"/>
              <a:t>TypeScript - </a:t>
            </a:r>
            <a:r>
              <a:rPr lang="en-US" b="1" dirty="0">
                <a:hlinkClick r:id="rId11"/>
              </a:rPr>
              <a:t>angular-</a:t>
            </a:r>
            <a:r>
              <a:rPr lang="en-US" b="1" dirty="0" err="1">
                <a:hlinkClick r:id="rId11"/>
              </a:rPr>
              <a:t>auth</a:t>
            </a:r>
            <a:r>
              <a:rPr lang="en-US" b="1" dirty="0">
                <a:hlinkClick r:id="rId11"/>
              </a:rPr>
              <a:t>-</a:t>
            </a:r>
            <a:r>
              <a:rPr lang="en-US" b="1" dirty="0" err="1">
                <a:hlinkClick r:id="rId11"/>
              </a:rPr>
              <a:t>oidc</a:t>
            </a:r>
            <a:r>
              <a:rPr lang="en-US" b="1" dirty="0">
                <a:hlinkClick r:id="rId11"/>
              </a:rPr>
              <a:t>-client 1.0.2</a:t>
            </a:r>
            <a:endParaRPr lang="en-US" b="1" dirty="0"/>
          </a:p>
        </p:txBody>
      </p:sp>
      <p:pic>
        <p:nvPicPr>
          <p:cNvPr id="7" name="Picture 6">
            <a:extLst>
              <a:ext uri="{FF2B5EF4-FFF2-40B4-BE49-F238E27FC236}">
                <a16:creationId xmlns:a16="http://schemas.microsoft.com/office/drawing/2014/main" id="{2CCA986B-4FD7-440C-80AA-3B2A9134DB3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73224" y="1124124"/>
            <a:ext cx="4207079" cy="4207079"/>
          </a:xfrm>
          <a:prstGeom prst="rect">
            <a:avLst/>
          </a:prstGeom>
        </p:spPr>
      </p:pic>
    </p:spTree>
    <p:extLst>
      <p:ext uri="{BB962C8B-B14F-4D97-AF65-F5344CB8AC3E}">
        <p14:creationId xmlns:p14="http://schemas.microsoft.com/office/powerpoint/2010/main" val="4121479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E6B7D-7131-427D-8D97-3FF9ABD0285C}"/>
              </a:ext>
            </a:extLst>
          </p:cNvPr>
          <p:cNvSpPr>
            <a:spLocks noGrp="1"/>
          </p:cNvSpPr>
          <p:nvPr>
            <p:ph type="title"/>
          </p:nvPr>
        </p:nvSpPr>
        <p:spPr/>
        <p:txBody>
          <a:bodyPr/>
          <a:lstStyle/>
          <a:p>
            <a:r>
              <a:rPr lang="en-US" dirty="0"/>
              <a:t>What is IdentityServer4</a:t>
            </a:r>
          </a:p>
        </p:txBody>
      </p:sp>
      <p:sp>
        <p:nvSpPr>
          <p:cNvPr id="5" name="Content Placeholder 4">
            <a:extLst>
              <a:ext uri="{FF2B5EF4-FFF2-40B4-BE49-F238E27FC236}">
                <a16:creationId xmlns:a16="http://schemas.microsoft.com/office/drawing/2014/main" id="{E3A790F7-5423-4E1B-9122-5D32FBFCC288}"/>
              </a:ext>
            </a:extLst>
          </p:cNvPr>
          <p:cNvSpPr>
            <a:spLocks noGrp="1"/>
          </p:cNvSpPr>
          <p:nvPr>
            <p:ph idx="1"/>
          </p:nvPr>
        </p:nvSpPr>
        <p:spPr/>
        <p:txBody>
          <a:bodyPr>
            <a:normAutofit lnSpcReduction="10000"/>
          </a:bodyPr>
          <a:lstStyle/>
          <a:p>
            <a:r>
              <a:rPr lang="en-US" dirty="0" err="1"/>
              <a:t>IdentityServer</a:t>
            </a:r>
            <a:r>
              <a:rPr lang="en-US" dirty="0"/>
              <a:t> is a free, open source </a:t>
            </a:r>
            <a:r>
              <a:rPr lang="en-US" dirty="0">
                <a:hlinkClick r:id="rId2"/>
              </a:rPr>
              <a:t>OpenID Connect</a:t>
            </a:r>
            <a:r>
              <a:rPr lang="en-US" dirty="0"/>
              <a:t> and </a:t>
            </a:r>
            <a:r>
              <a:rPr lang="en-US" dirty="0">
                <a:hlinkClick r:id="rId3"/>
              </a:rPr>
              <a:t>OAuth 2.0</a:t>
            </a:r>
            <a:r>
              <a:rPr lang="en-US" dirty="0"/>
              <a:t> framework for ASP.NET Core.</a:t>
            </a:r>
          </a:p>
          <a:p>
            <a:r>
              <a:rPr lang="en-US" dirty="0"/>
              <a:t>Founded and maintained by </a:t>
            </a:r>
            <a:r>
              <a:rPr lang="en-US" dirty="0">
                <a:hlinkClick r:id="rId4"/>
              </a:rPr>
              <a:t>Dominick Baier</a:t>
            </a:r>
            <a:r>
              <a:rPr lang="en-US" dirty="0"/>
              <a:t> and </a:t>
            </a:r>
            <a:r>
              <a:rPr lang="en-US" dirty="0">
                <a:hlinkClick r:id="rId5"/>
              </a:rPr>
              <a:t>Brock Allen</a:t>
            </a:r>
            <a:r>
              <a:rPr lang="en-US" dirty="0"/>
              <a:t> </a:t>
            </a:r>
          </a:p>
          <a:p>
            <a:r>
              <a:rPr lang="en-US" dirty="0"/>
              <a:t>IdentityServer4 incorporates all the protocol implementations and extensibility points needed to integrate token-based authentication, single-sign-on and API access control in your applications. </a:t>
            </a:r>
          </a:p>
          <a:p>
            <a:r>
              <a:rPr lang="en-US" dirty="0"/>
              <a:t>IdentityServer4 is officially </a:t>
            </a:r>
            <a:r>
              <a:rPr lang="en-US" dirty="0">
                <a:hlinkClick r:id="rId6"/>
              </a:rPr>
              <a:t>certified</a:t>
            </a:r>
            <a:r>
              <a:rPr lang="en-US" dirty="0"/>
              <a:t> by the </a:t>
            </a:r>
            <a:r>
              <a:rPr lang="en-US" dirty="0">
                <a:hlinkClick r:id="rId7"/>
              </a:rPr>
              <a:t>OpenID </a:t>
            </a:r>
            <a:r>
              <a:rPr lang="en-US" dirty="0" err="1">
                <a:hlinkClick r:id="rId7"/>
              </a:rPr>
              <a:t>Foundation</a:t>
            </a:r>
            <a:r>
              <a:rPr lang="en-US" dirty="0" err="1"/>
              <a:t>and</a:t>
            </a:r>
            <a:r>
              <a:rPr lang="en-US" dirty="0"/>
              <a:t> thus spec-compliant and interoperable. </a:t>
            </a:r>
          </a:p>
          <a:p>
            <a:r>
              <a:rPr lang="en-US" dirty="0"/>
              <a:t>It is part of the </a:t>
            </a:r>
            <a:r>
              <a:rPr lang="en-US" dirty="0">
                <a:hlinkClick r:id="rId8"/>
              </a:rPr>
              <a:t>.NET Foundation</a:t>
            </a:r>
            <a:r>
              <a:rPr lang="en-US" dirty="0"/>
              <a:t>, and operates under their </a:t>
            </a:r>
            <a:r>
              <a:rPr lang="en-US" dirty="0">
                <a:hlinkClick r:id="rId9"/>
              </a:rPr>
              <a:t>code of conduct</a:t>
            </a:r>
            <a:r>
              <a:rPr lang="en-US" dirty="0"/>
              <a:t>. It is licensed under </a:t>
            </a:r>
            <a:r>
              <a:rPr lang="en-US" dirty="0">
                <a:hlinkClick r:id="rId10"/>
              </a:rPr>
              <a:t>Apache 2</a:t>
            </a:r>
            <a:r>
              <a:rPr lang="en-US" dirty="0"/>
              <a:t> (an OSI approved license).</a:t>
            </a:r>
          </a:p>
        </p:txBody>
      </p:sp>
    </p:spTree>
    <p:extLst>
      <p:ext uri="{BB962C8B-B14F-4D97-AF65-F5344CB8AC3E}">
        <p14:creationId xmlns:p14="http://schemas.microsoft.com/office/powerpoint/2010/main" val="2621392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C395-8371-4FE0-AE91-8364FA5D2690}"/>
              </a:ext>
            </a:extLst>
          </p:cNvPr>
          <p:cNvSpPr>
            <a:spLocks noGrp="1"/>
          </p:cNvSpPr>
          <p:nvPr>
            <p:ph type="title"/>
          </p:nvPr>
        </p:nvSpPr>
        <p:spPr/>
        <p:txBody>
          <a:bodyPr/>
          <a:lstStyle/>
          <a:p>
            <a:r>
              <a:rPr lang="en-US" dirty="0"/>
              <a:t>Why IdentityServer4?</a:t>
            </a:r>
          </a:p>
        </p:txBody>
      </p:sp>
      <p:sp>
        <p:nvSpPr>
          <p:cNvPr id="3" name="Content Placeholder 2">
            <a:extLst>
              <a:ext uri="{FF2B5EF4-FFF2-40B4-BE49-F238E27FC236}">
                <a16:creationId xmlns:a16="http://schemas.microsoft.com/office/drawing/2014/main" id="{8BB021B1-8697-48E6-A29D-22DFF0CFDD57}"/>
              </a:ext>
            </a:extLst>
          </p:cNvPr>
          <p:cNvSpPr>
            <a:spLocks noGrp="1"/>
          </p:cNvSpPr>
          <p:nvPr>
            <p:ph idx="1"/>
          </p:nvPr>
        </p:nvSpPr>
        <p:spPr/>
        <p:txBody>
          <a:bodyPr>
            <a:normAutofit fontScale="92500" lnSpcReduction="10000"/>
          </a:bodyPr>
          <a:lstStyle/>
          <a:p>
            <a:r>
              <a:rPr lang="en-US" dirty="0"/>
              <a:t>Open Source: </a:t>
            </a:r>
            <a:r>
              <a:rPr lang="en-US" dirty="0">
                <a:hlinkClick r:id="rId2"/>
              </a:rPr>
              <a:t>https://github.com/IdentityServer/IdentityServer4</a:t>
            </a:r>
            <a:endParaRPr lang="en-US" dirty="0"/>
          </a:p>
          <a:p>
            <a:r>
              <a:rPr lang="en-US" dirty="0"/>
              <a:t>Extensive Documentation: </a:t>
            </a:r>
            <a:r>
              <a:rPr lang="en-US" dirty="0">
                <a:hlinkClick r:id="rId3"/>
              </a:rPr>
              <a:t>http://docs.identityserver.io/en/release/</a:t>
            </a:r>
            <a:endParaRPr lang="en-US" dirty="0"/>
          </a:p>
          <a:p>
            <a:r>
              <a:rPr lang="en-US" dirty="0"/>
              <a:t>Samples, Samples, Samples: </a:t>
            </a:r>
            <a:r>
              <a:rPr lang="en-US" dirty="0">
                <a:hlinkClick r:id="rId4"/>
              </a:rPr>
              <a:t>https://github.com/leastprivilege/AspNetCoreSecuritySamples</a:t>
            </a:r>
            <a:endParaRPr lang="en-US" dirty="0"/>
          </a:p>
          <a:p>
            <a:r>
              <a:rPr lang="en-US" dirty="0"/>
              <a:t>Very active community: </a:t>
            </a:r>
            <a:r>
              <a:rPr lang="en-US" dirty="0">
                <a:hlinkClick r:id="rId5"/>
              </a:rPr>
              <a:t>https://stackoverflow.com/questions/tagged/?tagnames=identityserver4&amp;sort=newest</a:t>
            </a:r>
            <a:endParaRPr lang="en-US" dirty="0"/>
          </a:p>
          <a:p>
            <a:r>
              <a:rPr lang="en-US" dirty="0"/>
              <a:t>Did I already say the community is very active: </a:t>
            </a:r>
            <a:r>
              <a:rPr lang="en-US" dirty="0">
                <a:hlinkClick r:id="rId6"/>
              </a:rPr>
              <a:t>https://github.com/IdentityServer/IdentityServer4/issues</a:t>
            </a:r>
            <a:endParaRPr lang="en-US" dirty="0"/>
          </a:p>
          <a:p>
            <a:r>
              <a:rPr lang="en-US" dirty="0"/>
              <a:t>You can customize everything!</a:t>
            </a:r>
          </a:p>
          <a:p>
            <a:r>
              <a:rPr lang="en-US" dirty="0"/>
              <a:t>Part of .NET Foundation, so it works with all of your Microsoft stack.</a:t>
            </a:r>
          </a:p>
        </p:txBody>
      </p:sp>
    </p:spTree>
    <p:extLst>
      <p:ext uri="{BB962C8B-B14F-4D97-AF65-F5344CB8AC3E}">
        <p14:creationId xmlns:p14="http://schemas.microsoft.com/office/powerpoint/2010/main" val="295931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8A049-5596-4F00-A6F9-3600C0415B9F}"/>
              </a:ext>
            </a:extLst>
          </p:cNvPr>
          <p:cNvSpPr>
            <a:spLocks noGrp="1"/>
          </p:cNvSpPr>
          <p:nvPr>
            <p:ph type="title"/>
          </p:nvPr>
        </p:nvSpPr>
        <p:spPr/>
        <p:txBody>
          <a:bodyPr/>
          <a:lstStyle/>
          <a:p>
            <a:r>
              <a:rPr lang="en-US" dirty="0"/>
              <a:t>OpenID Connect Overview</a:t>
            </a:r>
          </a:p>
        </p:txBody>
      </p:sp>
      <p:pic>
        <p:nvPicPr>
          <p:cNvPr id="11" name="Picture 10">
            <a:extLst>
              <a:ext uri="{FF2B5EF4-FFF2-40B4-BE49-F238E27FC236}">
                <a16:creationId xmlns:a16="http://schemas.microsoft.com/office/drawing/2014/main" id="{FF77AD41-8CBA-471A-BC1C-F8CA053AED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59683"/>
            <a:ext cx="9306187" cy="5173936"/>
          </a:xfrm>
          <a:prstGeom prst="rect">
            <a:avLst/>
          </a:prstGeom>
        </p:spPr>
      </p:pic>
    </p:spTree>
    <p:extLst>
      <p:ext uri="{BB962C8B-B14F-4D97-AF65-F5344CB8AC3E}">
        <p14:creationId xmlns:p14="http://schemas.microsoft.com/office/powerpoint/2010/main" val="3976356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94EB0-941D-43D2-81F1-2CAF85E13F80}"/>
              </a:ext>
            </a:extLst>
          </p:cNvPr>
          <p:cNvSpPr>
            <a:spLocks noGrp="1"/>
          </p:cNvSpPr>
          <p:nvPr>
            <p:ph type="title"/>
          </p:nvPr>
        </p:nvSpPr>
        <p:spPr/>
        <p:txBody>
          <a:bodyPr/>
          <a:lstStyle/>
          <a:p>
            <a:r>
              <a:rPr lang="en-US" dirty="0"/>
              <a:t>Scopes, and Claims, and Bears Oh My!</a:t>
            </a:r>
          </a:p>
        </p:txBody>
      </p:sp>
      <p:sp>
        <p:nvSpPr>
          <p:cNvPr id="5" name="Content Placeholder 4">
            <a:extLst>
              <a:ext uri="{FF2B5EF4-FFF2-40B4-BE49-F238E27FC236}">
                <a16:creationId xmlns:a16="http://schemas.microsoft.com/office/drawing/2014/main" id="{60245977-FB64-4062-94BC-1544CDB4CD0E}"/>
              </a:ext>
            </a:extLst>
          </p:cNvPr>
          <p:cNvSpPr>
            <a:spLocks noGrp="1"/>
          </p:cNvSpPr>
          <p:nvPr>
            <p:ph sz="half" idx="1"/>
          </p:nvPr>
        </p:nvSpPr>
        <p:spPr/>
        <p:txBody>
          <a:bodyPr>
            <a:normAutofit fontScale="92500" lnSpcReduction="10000"/>
          </a:bodyPr>
          <a:lstStyle/>
          <a:p>
            <a:pPr marL="0" indent="0">
              <a:buNone/>
            </a:pPr>
            <a:r>
              <a:rPr lang="en-US" dirty="0"/>
              <a:t>What are scopes?</a:t>
            </a:r>
          </a:p>
          <a:p>
            <a:r>
              <a:rPr lang="en-US" dirty="0"/>
              <a:t>The first thing you typically define in your system are the resources that you want to protect. That could be identity information of your users like profile data or email addresses or access to APIs.</a:t>
            </a:r>
          </a:p>
          <a:p>
            <a:pPr marL="0" indent="0">
              <a:buNone/>
            </a:pPr>
            <a:r>
              <a:rPr lang="en-US" dirty="0"/>
              <a:t>Identity </a:t>
            </a:r>
          </a:p>
          <a:p>
            <a:r>
              <a:rPr lang="en-US" dirty="0"/>
              <a:t>Identity Scopes define your user data and are provided in the Identity Token</a:t>
            </a:r>
          </a:p>
        </p:txBody>
      </p:sp>
      <p:pic>
        <p:nvPicPr>
          <p:cNvPr id="6" name="Content Placeholder 5">
            <a:extLst>
              <a:ext uri="{FF2B5EF4-FFF2-40B4-BE49-F238E27FC236}">
                <a16:creationId xmlns:a16="http://schemas.microsoft.com/office/drawing/2014/main" id="{62C056EC-799C-4241-989D-5E058AED6ED3}"/>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819789" y="1375046"/>
            <a:ext cx="4935157" cy="5252496"/>
          </a:xfrm>
        </p:spPr>
      </p:pic>
      <p:grpSp>
        <p:nvGrpSpPr>
          <p:cNvPr id="14" name="Group 13">
            <a:extLst>
              <a:ext uri="{FF2B5EF4-FFF2-40B4-BE49-F238E27FC236}">
                <a16:creationId xmlns:a16="http://schemas.microsoft.com/office/drawing/2014/main" id="{2ADEB887-9CF0-49E5-83A6-1659FD171F17}"/>
              </a:ext>
            </a:extLst>
          </p:cNvPr>
          <p:cNvGrpSpPr/>
          <p:nvPr/>
        </p:nvGrpSpPr>
        <p:grpSpPr>
          <a:xfrm>
            <a:off x="6174295" y="1619075"/>
            <a:ext cx="5251511" cy="4764947"/>
            <a:chOff x="6174295" y="1619075"/>
            <a:chExt cx="5251511" cy="4764947"/>
          </a:xfrm>
        </p:grpSpPr>
        <p:sp>
          <p:nvSpPr>
            <p:cNvPr id="10" name="Rectangle 9">
              <a:extLst>
                <a:ext uri="{FF2B5EF4-FFF2-40B4-BE49-F238E27FC236}">
                  <a16:creationId xmlns:a16="http://schemas.microsoft.com/office/drawing/2014/main" id="{0D615AD8-A150-4CD3-9E49-41349C1E01BA}"/>
                </a:ext>
              </a:extLst>
            </p:cNvPr>
            <p:cNvSpPr/>
            <p:nvPr/>
          </p:nvSpPr>
          <p:spPr>
            <a:xfrm>
              <a:off x="6174297" y="1619075"/>
              <a:ext cx="5251509" cy="12835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Scope: Profile</a:t>
              </a:r>
            </a:p>
            <a:p>
              <a:pPr marL="285750" indent="-285750">
                <a:buFont typeface="Arial" panose="020B0604020202020204" pitchFamily="34" charset="0"/>
                <a:buChar char="•"/>
              </a:pPr>
              <a:r>
                <a:rPr lang="en-US" dirty="0">
                  <a:solidFill>
                    <a:schemeClr val="tx1"/>
                  </a:solidFill>
                </a:rPr>
                <a:t>Username</a:t>
              </a:r>
            </a:p>
            <a:p>
              <a:pPr marL="285750" indent="-285750">
                <a:buFont typeface="Arial" panose="020B0604020202020204" pitchFamily="34" charset="0"/>
                <a:buChar char="•"/>
              </a:pPr>
              <a:r>
                <a:rPr lang="en-US" dirty="0">
                  <a:solidFill>
                    <a:schemeClr val="tx1"/>
                  </a:solidFill>
                </a:rPr>
                <a:t>First Name</a:t>
              </a:r>
            </a:p>
            <a:p>
              <a:pPr marL="285750" indent="-285750">
                <a:buFont typeface="Arial" panose="020B0604020202020204" pitchFamily="34" charset="0"/>
                <a:buChar char="•"/>
              </a:pPr>
              <a:r>
                <a:rPr lang="en-US" dirty="0">
                  <a:solidFill>
                    <a:schemeClr val="tx1"/>
                  </a:solidFill>
                </a:rPr>
                <a:t>Last Name</a:t>
              </a:r>
            </a:p>
          </p:txBody>
        </p:sp>
        <p:sp>
          <p:nvSpPr>
            <p:cNvPr id="11" name="Rectangle 10">
              <a:extLst>
                <a:ext uri="{FF2B5EF4-FFF2-40B4-BE49-F238E27FC236}">
                  <a16:creationId xmlns:a16="http://schemas.microsoft.com/office/drawing/2014/main" id="{F69CFE2E-9EA4-4860-BA75-1135072EA9EE}"/>
                </a:ext>
              </a:extLst>
            </p:cNvPr>
            <p:cNvSpPr/>
            <p:nvPr/>
          </p:nvSpPr>
          <p:spPr>
            <a:xfrm>
              <a:off x="6174297" y="2902592"/>
              <a:ext cx="5251509" cy="10099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Scope: Email</a:t>
              </a:r>
            </a:p>
            <a:p>
              <a:pPr marL="285750" indent="-285750">
                <a:buFont typeface="Arial" panose="020B0604020202020204" pitchFamily="34" charset="0"/>
                <a:buChar char="•"/>
              </a:pPr>
              <a:r>
                <a:rPr lang="en-US" dirty="0">
                  <a:solidFill>
                    <a:schemeClr val="tx1"/>
                  </a:solidFill>
                </a:rPr>
                <a:t>Email Address</a:t>
              </a:r>
            </a:p>
            <a:p>
              <a:pPr marL="285750" indent="-285750">
                <a:buFont typeface="Arial" panose="020B0604020202020204" pitchFamily="34" charset="0"/>
                <a:buChar char="•"/>
              </a:pPr>
              <a:r>
                <a:rPr lang="en-US" dirty="0">
                  <a:solidFill>
                    <a:schemeClr val="tx1"/>
                  </a:solidFill>
                </a:rPr>
                <a:t>Is Email Confirmed?</a:t>
              </a:r>
            </a:p>
          </p:txBody>
        </p:sp>
        <p:sp>
          <p:nvSpPr>
            <p:cNvPr id="12" name="Rectangle 11">
              <a:extLst>
                <a:ext uri="{FF2B5EF4-FFF2-40B4-BE49-F238E27FC236}">
                  <a16:creationId xmlns:a16="http://schemas.microsoft.com/office/drawing/2014/main" id="{CF1A80EE-9D64-4F1B-92EA-DDF742E85810}"/>
                </a:ext>
              </a:extLst>
            </p:cNvPr>
            <p:cNvSpPr/>
            <p:nvPr/>
          </p:nvSpPr>
          <p:spPr>
            <a:xfrm>
              <a:off x="6174296" y="3909272"/>
              <a:ext cx="5251509" cy="1102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Scope: Phone</a:t>
              </a:r>
            </a:p>
            <a:p>
              <a:pPr marL="285750" indent="-285750">
                <a:buFont typeface="Arial" panose="020B0604020202020204" pitchFamily="34" charset="0"/>
                <a:buChar char="•"/>
              </a:pPr>
              <a:r>
                <a:rPr lang="en-US" dirty="0">
                  <a:solidFill>
                    <a:schemeClr val="tx1"/>
                  </a:solidFill>
                </a:rPr>
                <a:t>Phone Number</a:t>
              </a:r>
            </a:p>
            <a:p>
              <a:pPr marL="285750" indent="-285750">
                <a:buFont typeface="Arial" panose="020B0604020202020204" pitchFamily="34" charset="0"/>
                <a:buChar char="•"/>
              </a:pPr>
              <a:r>
                <a:rPr lang="en-US" dirty="0">
                  <a:solidFill>
                    <a:schemeClr val="tx1"/>
                  </a:solidFill>
                </a:rPr>
                <a:t>Is Text Message Confirmed?</a:t>
              </a:r>
            </a:p>
          </p:txBody>
        </p:sp>
        <p:sp>
          <p:nvSpPr>
            <p:cNvPr id="13" name="Rectangle 12">
              <a:extLst>
                <a:ext uri="{FF2B5EF4-FFF2-40B4-BE49-F238E27FC236}">
                  <a16:creationId xmlns:a16="http://schemas.microsoft.com/office/drawing/2014/main" id="{30BD5251-A275-4133-8ADD-A333B39446A0}"/>
                </a:ext>
              </a:extLst>
            </p:cNvPr>
            <p:cNvSpPr/>
            <p:nvPr/>
          </p:nvSpPr>
          <p:spPr>
            <a:xfrm>
              <a:off x="6174295" y="5008228"/>
              <a:ext cx="5251509" cy="13757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Scope: Customer</a:t>
              </a:r>
            </a:p>
            <a:p>
              <a:pPr marL="285750" indent="-285750">
                <a:buFont typeface="Arial" panose="020B0604020202020204" pitchFamily="34" charset="0"/>
                <a:buChar char="•"/>
              </a:pPr>
              <a:r>
                <a:rPr lang="en-US" dirty="0">
                  <a:solidFill>
                    <a:schemeClr val="tx1"/>
                  </a:solidFill>
                </a:rPr>
                <a:t>Customer ID</a:t>
              </a:r>
            </a:p>
            <a:p>
              <a:pPr marL="285750" indent="-285750">
                <a:buFont typeface="Arial" panose="020B0604020202020204" pitchFamily="34" charset="0"/>
                <a:buChar char="•"/>
              </a:pPr>
              <a:r>
                <a:rPr lang="en-US" dirty="0">
                  <a:solidFill>
                    <a:schemeClr val="tx1"/>
                  </a:solidFill>
                </a:rPr>
                <a:t>Shipping Address</a:t>
              </a:r>
            </a:p>
            <a:p>
              <a:pPr marL="285750" indent="-285750">
                <a:buFont typeface="Arial" panose="020B0604020202020204" pitchFamily="34" charset="0"/>
                <a:buChar char="•"/>
              </a:pPr>
              <a:r>
                <a:rPr lang="en-US" dirty="0">
                  <a:solidFill>
                    <a:schemeClr val="tx1"/>
                  </a:solidFill>
                </a:rPr>
                <a:t>…</a:t>
              </a:r>
            </a:p>
          </p:txBody>
        </p:sp>
      </p:grpSp>
    </p:spTree>
    <p:extLst>
      <p:ext uri="{BB962C8B-B14F-4D97-AF65-F5344CB8AC3E}">
        <p14:creationId xmlns:p14="http://schemas.microsoft.com/office/powerpoint/2010/main" val="3880435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8E392-F943-4E88-9964-120CD411789A}"/>
              </a:ext>
            </a:extLst>
          </p:cNvPr>
          <p:cNvSpPr>
            <a:spLocks noGrp="1"/>
          </p:cNvSpPr>
          <p:nvPr>
            <p:ph type="title"/>
          </p:nvPr>
        </p:nvSpPr>
        <p:spPr/>
        <p:txBody>
          <a:bodyPr/>
          <a:lstStyle/>
          <a:p>
            <a:r>
              <a:rPr lang="en-US" dirty="0"/>
              <a:t>Resource Scopes, and API Scopes - Facebook</a:t>
            </a:r>
          </a:p>
        </p:txBody>
      </p:sp>
      <p:sp>
        <p:nvSpPr>
          <p:cNvPr id="10" name="Content Placeholder 9">
            <a:extLst>
              <a:ext uri="{FF2B5EF4-FFF2-40B4-BE49-F238E27FC236}">
                <a16:creationId xmlns:a16="http://schemas.microsoft.com/office/drawing/2014/main" id="{5AC1B31A-41A4-406F-81E2-ABD3F9F79FAA}"/>
              </a:ext>
            </a:extLst>
          </p:cNvPr>
          <p:cNvSpPr>
            <a:spLocks noGrp="1"/>
          </p:cNvSpPr>
          <p:nvPr>
            <p:ph sz="half" idx="1"/>
          </p:nvPr>
        </p:nvSpPr>
        <p:spPr/>
        <p:txBody>
          <a:bodyPr>
            <a:normAutofit lnSpcReduction="10000"/>
          </a:bodyPr>
          <a:lstStyle/>
          <a:p>
            <a:r>
              <a:rPr lang="en-US" dirty="0"/>
              <a:t>Read Permissions - User Attributes</a:t>
            </a:r>
          </a:p>
          <a:p>
            <a:pPr lvl="1"/>
            <a:r>
              <a:rPr lang="en-US" dirty="0"/>
              <a:t>email</a:t>
            </a:r>
          </a:p>
          <a:p>
            <a:pPr lvl="1"/>
            <a:r>
              <a:rPr lang="en-US" dirty="0" err="1"/>
              <a:t>public_profile</a:t>
            </a:r>
            <a:endParaRPr lang="en-US" dirty="0"/>
          </a:p>
          <a:p>
            <a:pPr lvl="1"/>
            <a:r>
              <a:rPr lang="en-US" dirty="0" err="1"/>
              <a:t>read_custom_friendlists</a:t>
            </a:r>
            <a:endParaRPr lang="en-US" dirty="0"/>
          </a:p>
          <a:p>
            <a:pPr lvl="1"/>
            <a:r>
              <a:rPr lang="en-US" dirty="0" err="1"/>
              <a:t>user_about_me</a:t>
            </a:r>
            <a:endParaRPr lang="en-US" dirty="0"/>
          </a:p>
          <a:p>
            <a:pPr lvl="1"/>
            <a:r>
              <a:rPr lang="en-US" dirty="0" err="1"/>
              <a:t>user_birthday</a:t>
            </a:r>
            <a:endParaRPr lang="en-US" dirty="0"/>
          </a:p>
          <a:p>
            <a:pPr lvl="1"/>
            <a:r>
              <a:rPr lang="en-US" dirty="0" err="1"/>
              <a:t>user_education_history</a:t>
            </a:r>
            <a:endParaRPr lang="en-US" dirty="0"/>
          </a:p>
          <a:p>
            <a:pPr lvl="1"/>
            <a:r>
              <a:rPr lang="en-US" dirty="0" err="1"/>
              <a:t>user_friends</a:t>
            </a:r>
            <a:endParaRPr lang="en-US" dirty="0"/>
          </a:p>
          <a:p>
            <a:pPr lvl="1"/>
            <a:r>
              <a:rPr lang="en-US" dirty="0" err="1"/>
              <a:t>user_hometown</a:t>
            </a:r>
            <a:endParaRPr lang="en-US" dirty="0"/>
          </a:p>
          <a:p>
            <a:pPr lvl="1"/>
            <a:r>
              <a:rPr lang="en-US" dirty="0" err="1"/>
              <a:t>user_location</a:t>
            </a:r>
            <a:endParaRPr lang="en-US" dirty="0"/>
          </a:p>
          <a:p>
            <a:pPr lvl="1"/>
            <a:r>
              <a:rPr lang="en-US" dirty="0"/>
              <a:t>…</a:t>
            </a:r>
          </a:p>
        </p:txBody>
      </p:sp>
      <p:sp>
        <p:nvSpPr>
          <p:cNvPr id="11" name="Content Placeholder 10">
            <a:extLst>
              <a:ext uri="{FF2B5EF4-FFF2-40B4-BE49-F238E27FC236}">
                <a16:creationId xmlns:a16="http://schemas.microsoft.com/office/drawing/2014/main" id="{D3B497AB-E515-43EE-91F2-E1D72489D966}"/>
              </a:ext>
            </a:extLst>
          </p:cNvPr>
          <p:cNvSpPr>
            <a:spLocks noGrp="1"/>
          </p:cNvSpPr>
          <p:nvPr>
            <p:ph sz="half" idx="2"/>
          </p:nvPr>
        </p:nvSpPr>
        <p:spPr/>
        <p:txBody>
          <a:bodyPr>
            <a:normAutofit lnSpcReduction="10000"/>
          </a:bodyPr>
          <a:lstStyle/>
          <a:p>
            <a:r>
              <a:rPr lang="en-US" dirty="0"/>
              <a:t>Messenger Platform Permissions</a:t>
            </a:r>
          </a:p>
          <a:p>
            <a:pPr lvl="1"/>
            <a:r>
              <a:rPr lang="en-US" dirty="0" err="1"/>
              <a:t>pages_messaging</a:t>
            </a:r>
            <a:endParaRPr lang="en-US" dirty="0"/>
          </a:p>
          <a:p>
            <a:pPr lvl="1"/>
            <a:r>
              <a:rPr lang="en-US" dirty="0" err="1"/>
              <a:t>pages_messaging_payments</a:t>
            </a:r>
            <a:endParaRPr lang="en-US" dirty="0"/>
          </a:p>
          <a:p>
            <a:pPr lvl="1"/>
            <a:r>
              <a:rPr lang="en-US" dirty="0" err="1"/>
              <a:t>pages_messaging_phone_number</a:t>
            </a:r>
            <a:endParaRPr lang="en-US" dirty="0"/>
          </a:p>
          <a:p>
            <a:pPr lvl="1"/>
            <a:r>
              <a:rPr lang="en-US" dirty="0" err="1"/>
              <a:t>pages_messaging_subscriptions</a:t>
            </a:r>
            <a:endParaRPr lang="en-US" dirty="0"/>
          </a:p>
          <a:p>
            <a:r>
              <a:rPr lang="en-US" dirty="0"/>
              <a:t>Instagram Platform Permissions</a:t>
            </a:r>
          </a:p>
          <a:p>
            <a:pPr lvl="1"/>
            <a:r>
              <a:rPr lang="en-US" dirty="0" err="1"/>
              <a:t>instagram_basic</a:t>
            </a:r>
            <a:endParaRPr lang="en-US" dirty="0"/>
          </a:p>
          <a:p>
            <a:pPr lvl="1"/>
            <a:r>
              <a:rPr lang="en-US" dirty="0" err="1"/>
              <a:t>instagram_manage_comments</a:t>
            </a:r>
            <a:endParaRPr lang="en-US" dirty="0"/>
          </a:p>
          <a:p>
            <a:pPr lvl="1"/>
            <a:r>
              <a:rPr lang="en-US" dirty="0" err="1"/>
              <a:t>instagram_manage_insights</a:t>
            </a:r>
            <a:endParaRPr lang="en-US" dirty="0"/>
          </a:p>
          <a:p>
            <a:endParaRPr lang="en-US" dirty="0"/>
          </a:p>
        </p:txBody>
      </p:sp>
    </p:spTree>
    <p:extLst>
      <p:ext uri="{BB962C8B-B14F-4D97-AF65-F5344CB8AC3E}">
        <p14:creationId xmlns:p14="http://schemas.microsoft.com/office/powerpoint/2010/main" val="1677853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677</TotalTime>
  <Words>699</Words>
  <Application>Microsoft Office PowerPoint</Application>
  <PresentationFormat>Widescreen</PresentationFormat>
  <Paragraphs>87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Roll Your Own SSO using &amp; </vt:lpstr>
      <vt:lpstr>Why Single Sign-On?</vt:lpstr>
      <vt:lpstr>PowerPoint Presentation</vt:lpstr>
      <vt:lpstr>OpenID Connect Options http://openid.net/developers/certified/ </vt:lpstr>
      <vt:lpstr>What is IdentityServer4</vt:lpstr>
      <vt:lpstr>Why IdentityServer4?</vt:lpstr>
      <vt:lpstr>OpenID Connect Overview</vt:lpstr>
      <vt:lpstr>Scopes, and Claims, and Bears Oh My!</vt:lpstr>
      <vt:lpstr>Resource Scopes, and API Scopes - Facebook</vt:lpstr>
      <vt:lpstr>Grant Types</vt:lpstr>
      <vt:lpstr>Lets look at some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Roll Your Own SSO using and</dc:title>
  <dc:creator>Daniel Waddell</dc:creator>
  <cp:lastModifiedBy>Daniel Wadell</cp:lastModifiedBy>
  <cp:revision>21</cp:revision>
  <dcterms:created xsi:type="dcterms:W3CDTF">2018-01-16T19:01:32Z</dcterms:created>
  <dcterms:modified xsi:type="dcterms:W3CDTF">2018-01-18T21:49:46Z</dcterms:modified>
</cp:coreProperties>
</file>