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  <p:sldId id="260" r:id="rId9"/>
    <p:sldId id="269" r:id="rId10"/>
    <p:sldId id="270" r:id="rId11"/>
    <p:sldId id="271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29/08/2016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dev.hnd-computing.com/" TargetMode="External"/><Relationship Id="rId2" Type="http://schemas.openxmlformats.org/officeDocument/2006/relationships/hyperlink" Target="http://192.168.11.111/resour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HNC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Developing Software: Introduction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(H173 34)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Machine Code – Low Level Language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10101001 </a:t>
            </a:r>
            <a:r>
              <a:rPr lang="en-GB" dirty="0">
                <a:solidFill>
                  <a:srgbClr val="FF0000"/>
                </a:solidFill>
              </a:rPr>
              <a:t>00000001 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10000101 01110000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10100101 </a:t>
            </a:r>
            <a:r>
              <a:rPr lang="en-GB" dirty="0" smtClean="0">
                <a:solidFill>
                  <a:srgbClr val="FF0000"/>
                </a:solidFill>
              </a:rPr>
              <a:t>01110000</a:t>
            </a:r>
          </a:p>
          <a:p>
            <a:pPr marL="0" indent="0" algn="ctr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binary digits are grouped together to create instructions and these are known as </a:t>
            </a:r>
            <a:r>
              <a:rPr lang="en-GB" dirty="0" smtClean="0">
                <a:solidFill>
                  <a:srgbClr val="FF0000"/>
                </a:solidFill>
              </a:rPr>
              <a:t>machine codes</a:t>
            </a:r>
          </a:p>
          <a:p>
            <a:r>
              <a:rPr lang="en-GB" dirty="0" smtClean="0"/>
              <a:t>Machine codes differ from processor to processor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Blip>
                <a:blip r:embed="rId2"/>
              </a:buBlip>
            </a:pPr>
            <a:r>
              <a:rPr lang="en-GB" dirty="0" smtClean="0"/>
              <a:t>very difficult for humans to understand</a:t>
            </a:r>
          </a:p>
          <a:p>
            <a:pPr>
              <a:buBlip>
                <a:blip r:embed="rId2"/>
              </a:buBlip>
            </a:pPr>
            <a:r>
              <a:rPr lang="en-GB" dirty="0" smtClean="0"/>
              <a:t>Take up a lot of space to write down</a:t>
            </a:r>
          </a:p>
          <a:p>
            <a:pPr>
              <a:buBlip>
                <a:blip r:embed="rId2"/>
              </a:buBlip>
            </a:pPr>
            <a:r>
              <a:rPr lang="en-GB" dirty="0" smtClean="0"/>
              <a:t>Difficult to spot and fix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2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High Level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/>
          <a:lstStyle/>
          <a:p>
            <a:r>
              <a:rPr lang="en-GB" dirty="0" smtClean="0"/>
              <a:t>Similar to human language as they use “normal” words and not binary codes e.g. </a:t>
            </a:r>
            <a:r>
              <a:rPr lang="en-GB" dirty="0" smtClean="0">
                <a:solidFill>
                  <a:srgbClr val="FF0000"/>
                </a:solidFill>
              </a:rPr>
              <a:t>PRINT, IF, THEN, REPEAT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Easier for humans to understand and read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Easier to spot and correct errors</a:t>
            </a:r>
          </a:p>
          <a:p>
            <a:pPr marL="27432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High-Level Language</a:t>
            </a:r>
            <a:r>
              <a:rPr lang="en-GB" dirty="0" smtClean="0"/>
              <a:t>     Vs   	</a:t>
            </a:r>
            <a:r>
              <a:rPr lang="en-GB" dirty="0" smtClean="0">
                <a:solidFill>
                  <a:schemeClr val="accent1"/>
                </a:solidFill>
              </a:rPr>
              <a:t>Low-Level Language</a:t>
            </a:r>
          </a:p>
          <a:p>
            <a:pPr marL="27432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	(Logo)			(6502 machine code)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9552" y="4759227"/>
            <a:ext cx="3586878" cy="11161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make ‘number 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make ‘answer ‘number + 1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say ‘answer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0152" y="4747169"/>
            <a:ext cx="1485900" cy="20882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10101001 00000001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10000101 01110000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10100101 01110000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01101001 00000001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10000101 01110001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00100000 11101110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11111111 01100000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Translators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Interpreters</a:t>
            </a:r>
          </a:p>
          <a:p>
            <a:pPr lvl="1"/>
            <a:r>
              <a:rPr lang="en-GB" dirty="0" smtClean="0"/>
              <a:t>Translates line of HLL to machine code and passes to processor</a:t>
            </a:r>
          </a:p>
          <a:p>
            <a:r>
              <a:rPr lang="en-GB" dirty="0" smtClean="0"/>
              <a:t>Compilers</a:t>
            </a:r>
          </a:p>
          <a:p>
            <a:pPr lvl="1"/>
            <a:r>
              <a:rPr lang="en-GB" dirty="0" smtClean="0"/>
              <a:t>Translates whole program into machine code once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114423" y="2132856"/>
            <a:ext cx="223224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55666" y="23035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High-level language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230358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Machine code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244208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Translator</a:t>
            </a:r>
            <a:endParaRPr lang="en-GB" sz="2400" dirty="0"/>
          </a:p>
        </p:txBody>
      </p:sp>
      <p:cxnSp>
        <p:nvCxnSpPr>
          <p:cNvPr id="16" name="Straight Arrow Connector 15"/>
          <p:cNvCxnSpPr>
            <a:endCxn id="4" idx="2"/>
          </p:cNvCxnSpPr>
          <p:nvPr/>
        </p:nvCxnSpPr>
        <p:spPr>
          <a:xfrm>
            <a:off x="855666" y="2672916"/>
            <a:ext cx="2258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5346671" y="2672916"/>
            <a:ext cx="20336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C++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2004"/>
            <a:ext cx="8229600" cy="438912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74176" y="2282886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87824" y="3212976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74176" y="4221088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87824" y="5229200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131840" y="238131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/>
              <a:t>Preprocessor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118192" y="331140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Compiler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429309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Assembler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131840" y="5229200"/>
            <a:ext cx="236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Linker</a:t>
            </a:r>
            <a:endParaRPr lang="en-GB" sz="2800" dirty="0"/>
          </a:p>
        </p:txBody>
      </p:sp>
      <p:sp>
        <p:nvSpPr>
          <p:cNvPr id="15" name="Down Arrow 14"/>
          <p:cNvSpPr/>
          <p:nvPr/>
        </p:nvSpPr>
        <p:spPr>
          <a:xfrm>
            <a:off x="3923928" y="3002966"/>
            <a:ext cx="389220" cy="210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3972816" y="3925838"/>
            <a:ext cx="32403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3956520" y="4941168"/>
            <a:ext cx="38922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783888" y="1478813"/>
            <a:ext cx="275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Source code (.</a:t>
            </a:r>
            <a:r>
              <a:rPr lang="en-GB" sz="2400" dirty="0" err="1" smtClean="0"/>
              <a:t>cpp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sp>
        <p:nvSpPr>
          <p:cNvPr id="19" name="Down Arrow 18"/>
          <p:cNvSpPr/>
          <p:nvPr/>
        </p:nvSpPr>
        <p:spPr>
          <a:xfrm>
            <a:off x="3923928" y="2048518"/>
            <a:ext cx="421812" cy="22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>
            <a:off x="3972816" y="5949280"/>
            <a:ext cx="3729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840039" y="63093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Executable (.exe)</a:t>
            </a:r>
            <a:endParaRPr lang="en-GB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4582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ubstitutions  (.ii)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084810" y="3388350"/>
            <a:ext cx="21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ssembly code  (.s)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084168" y="43964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bject code(.o)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105140" y="549081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ubstitutions  (.ii)</a:t>
            </a:r>
            <a:endParaRPr lang="en-GB" dirty="0"/>
          </a:p>
        </p:txBody>
      </p:sp>
      <p:sp>
        <p:nvSpPr>
          <p:cNvPr id="30" name="Right Arrow 29"/>
          <p:cNvSpPr/>
          <p:nvPr/>
        </p:nvSpPr>
        <p:spPr>
          <a:xfrm>
            <a:off x="2397857" y="5199197"/>
            <a:ext cx="562416" cy="283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 Arrow 30"/>
          <p:cNvSpPr/>
          <p:nvPr/>
        </p:nvSpPr>
        <p:spPr>
          <a:xfrm>
            <a:off x="5542331" y="5173888"/>
            <a:ext cx="562809" cy="3169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2344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Integrated Development Environment (IDE)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application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Multiple language support</a:t>
            </a:r>
          </a:p>
          <a:p>
            <a:pPr lvl="1"/>
            <a:r>
              <a:rPr lang="en-GB" dirty="0" smtClean="0"/>
              <a:t>Source code editor</a:t>
            </a:r>
          </a:p>
          <a:p>
            <a:pPr lvl="1"/>
            <a:r>
              <a:rPr lang="en-GB" dirty="0" smtClean="0"/>
              <a:t>Build tools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ebugger</a:t>
            </a:r>
          </a:p>
          <a:p>
            <a:pPr lvl="1"/>
            <a:r>
              <a:rPr lang="en-GB" dirty="0" smtClean="0"/>
              <a:t>Code completion</a:t>
            </a:r>
          </a:p>
          <a:p>
            <a:endParaRPr lang="en-GB" dirty="0"/>
          </a:p>
          <a:p>
            <a:r>
              <a:rPr lang="en-GB" dirty="0" smtClean="0"/>
              <a:t>Visual Studio, Eclipse, </a:t>
            </a:r>
            <a:r>
              <a:rPr lang="en-GB" dirty="0" smtClean="0">
                <a:solidFill>
                  <a:srgbClr val="FF0000"/>
                </a:solidFill>
              </a:rPr>
              <a:t>Turbo C++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4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 smtClean="0">
                <a:hlinkClick r:id="rId2"/>
              </a:rPr>
              <a:t>http://192.168.11.222/resource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>
                <a:hlinkClick r:id="rId3"/>
              </a:rPr>
              <a:t>http://softdev.hnd-computing.com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Moodle</a:t>
            </a:r>
          </a:p>
          <a:p>
            <a:pPr lvl="1"/>
            <a:r>
              <a:rPr lang="en-GB" dirty="0" smtClean="0"/>
              <a:t> default username and password is your matriculation number</a:t>
            </a:r>
          </a:p>
          <a:p>
            <a:pPr lvl="1"/>
            <a:r>
              <a:rPr lang="en-GB" dirty="0" smtClean="0"/>
              <a:t>Edit profile and </a:t>
            </a:r>
            <a:r>
              <a:rPr lang="en-GB" b="1" dirty="0" smtClean="0">
                <a:solidFill>
                  <a:srgbClr val="FF0000"/>
                </a:solidFill>
              </a:rPr>
              <a:t>update your email address</a:t>
            </a:r>
            <a:endParaRPr lang="en-GB" b="1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Classroom Etiquette &amp; Routine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r>
              <a:rPr lang="en-GB" dirty="0" smtClean="0"/>
              <a:t>Please put all mobile phones on silent</a:t>
            </a:r>
          </a:p>
          <a:p>
            <a:r>
              <a:rPr lang="en-GB" dirty="0" smtClean="0"/>
              <a:t>No food or drink to be consumed</a:t>
            </a:r>
          </a:p>
          <a:p>
            <a:r>
              <a:rPr lang="en-GB" dirty="0" smtClean="0"/>
              <a:t>Respect other learners</a:t>
            </a:r>
          </a:p>
          <a:p>
            <a:endParaRPr lang="en-GB" dirty="0"/>
          </a:p>
          <a:p>
            <a:r>
              <a:rPr lang="en-GB" dirty="0" smtClean="0"/>
              <a:t>Register</a:t>
            </a:r>
          </a:p>
          <a:p>
            <a:r>
              <a:rPr lang="en-GB" dirty="0" smtClean="0"/>
              <a:t>15 minute break</a:t>
            </a:r>
          </a:p>
          <a:p>
            <a:r>
              <a:rPr lang="en-GB" dirty="0" smtClean="0"/>
              <a:t>USB drive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53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Developing Software: Introduction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1 Core credit</a:t>
            </a:r>
          </a:p>
          <a:p>
            <a:r>
              <a:rPr lang="en-GB" dirty="0" smtClean="0"/>
              <a:t>Outcome 1: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Outcome 2: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Course material included in Graded Unit 1 Exam May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5126" y="479715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21297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Implement and test code to carry out tasks following a given design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479715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Prepare technical documentation in line with good practice</a:t>
            </a:r>
            <a:endParaRPr lang="en-GB" dirty="0"/>
          </a:p>
        </p:txBody>
      </p:sp>
      <p:sp>
        <p:nvSpPr>
          <p:cNvPr id="9" name="Right Brace 8"/>
          <p:cNvSpPr/>
          <p:nvPr/>
        </p:nvSpPr>
        <p:spPr>
          <a:xfrm>
            <a:off x="5580112" y="3068960"/>
            <a:ext cx="216024" cy="259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267429" y="41804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Practical assessment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2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270456" y="1758774"/>
            <a:ext cx="4084483" cy="246231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What is software?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1181100" cy="11811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05" y="2276872"/>
            <a:ext cx="1936616" cy="1088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12" y="3166209"/>
            <a:ext cx="1038225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4" y="2966185"/>
            <a:ext cx="1190625" cy="1590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37559"/>
            <a:ext cx="1657350" cy="1257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32" y="5037559"/>
            <a:ext cx="2066925" cy="1162050"/>
          </a:xfrm>
          <a:prstGeom prst="rect">
            <a:avLst/>
          </a:prstGeom>
        </p:spPr>
      </p:pic>
      <p:sp>
        <p:nvSpPr>
          <p:cNvPr id="17" name="Cloud 16"/>
          <p:cNvSpPr/>
          <p:nvPr/>
        </p:nvSpPr>
        <p:spPr>
          <a:xfrm>
            <a:off x="5408666" y="2313656"/>
            <a:ext cx="3333675" cy="272390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/>
          <p:cNvSpPr/>
          <p:nvPr/>
        </p:nvSpPr>
        <p:spPr>
          <a:xfrm>
            <a:off x="323528" y="4556860"/>
            <a:ext cx="5472608" cy="214765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404664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Making Tea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9847"/>
            <a:ext cx="8229600" cy="4389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Get a mug out of the cupboard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Put a teabag in 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Boil the kettle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Pour boiling water from kettle into mug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Stir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3491880" y="4114407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69537" y="5085184"/>
            <a:ext cx="12241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220072" y="5088852"/>
            <a:ext cx="12241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172361" y="5088852"/>
            <a:ext cx="12241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707904" y="5088852"/>
            <a:ext cx="12241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732240" y="5088852"/>
            <a:ext cx="12241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35896" y="411440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Making tea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9537" y="508885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 mug from cupboard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72361" y="508885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Put teabag in it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08518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Boil </a:t>
            </a:r>
          </a:p>
          <a:p>
            <a:pPr algn="ctr"/>
            <a:r>
              <a:rPr lang="en-GB" dirty="0" smtClean="0"/>
              <a:t>Kettle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5085184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Pour water from kettle into mug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2240" y="50888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Stir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81605" y="4725144"/>
            <a:ext cx="606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</p:cNvCxnSpPr>
          <p:nvPr/>
        </p:nvCxnSpPr>
        <p:spPr>
          <a:xfrm>
            <a:off x="4319972" y="4546455"/>
            <a:ext cx="0" cy="17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0"/>
          </p:cNvCxnSpPr>
          <p:nvPr/>
        </p:nvCxnSpPr>
        <p:spPr>
          <a:xfrm>
            <a:off x="1281605" y="4725144"/>
            <a:ext cx="0" cy="36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0"/>
          </p:cNvCxnSpPr>
          <p:nvPr/>
        </p:nvCxnSpPr>
        <p:spPr>
          <a:xfrm>
            <a:off x="2784429" y="4725144"/>
            <a:ext cx="0" cy="36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83968" y="4725144"/>
            <a:ext cx="0" cy="36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>
            <a:off x="5832140" y="472514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6" idx="0"/>
          </p:cNvCxnSpPr>
          <p:nvPr/>
        </p:nvCxnSpPr>
        <p:spPr>
          <a:xfrm>
            <a:off x="7344308" y="4725144"/>
            <a:ext cx="0" cy="36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5832140" y="2045215"/>
            <a:ext cx="324036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6444208" y="261169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Algorithm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4158" y="4114407"/>
            <a:ext cx="275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Structure Diagram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  <p:bldP spid="16" grpId="0"/>
      <p:bldP spid="31" grpId="0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Why do projects fail?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endParaRPr lang="en-GB" sz="3200" dirty="0" smtClean="0"/>
          </a:p>
          <a:p>
            <a:r>
              <a:rPr lang="en-GB" sz="3200" dirty="0" smtClean="0"/>
              <a:t>Inadequate analysis</a:t>
            </a:r>
          </a:p>
          <a:p>
            <a:r>
              <a:rPr lang="en-GB" sz="3200" dirty="0" smtClean="0"/>
              <a:t>Poor project visualisation</a:t>
            </a:r>
          </a:p>
          <a:p>
            <a:r>
              <a:rPr lang="en-GB" sz="3200" dirty="0" smtClean="0"/>
              <a:t>Unclear/unrealistic goals and objectives</a:t>
            </a:r>
          </a:p>
          <a:p>
            <a:r>
              <a:rPr lang="en-GB" sz="3200" dirty="0" smtClean="0"/>
              <a:t>Lack of standards/documentation</a:t>
            </a:r>
          </a:p>
          <a:p>
            <a:r>
              <a:rPr lang="en-GB" sz="3200" dirty="0" smtClean="0"/>
              <a:t>Lack of communication</a:t>
            </a:r>
          </a:p>
          <a:p>
            <a:r>
              <a:rPr lang="en-GB" sz="3200" dirty="0" smtClean="0"/>
              <a:t>No contingency planning</a:t>
            </a:r>
          </a:p>
          <a:p>
            <a:r>
              <a:rPr lang="en-GB" sz="3200" dirty="0" smtClean="0"/>
              <a:t>Scope creep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77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Importance of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endParaRPr lang="en-GB" sz="3600" dirty="0" smtClean="0"/>
          </a:p>
          <a:p>
            <a:r>
              <a:rPr lang="en-GB" sz="3600" dirty="0" smtClean="0"/>
              <a:t>Clear identification of project goals</a:t>
            </a:r>
          </a:p>
          <a:p>
            <a:r>
              <a:rPr lang="en-GB" sz="3600" dirty="0" smtClean="0"/>
              <a:t>Provides a schedule</a:t>
            </a:r>
          </a:p>
          <a:p>
            <a:r>
              <a:rPr lang="en-GB" sz="3600" dirty="0" smtClean="0"/>
              <a:t>Visualise possible obstructions</a:t>
            </a:r>
          </a:p>
          <a:p>
            <a:r>
              <a:rPr lang="en-GB" sz="3600" dirty="0" smtClean="0"/>
              <a:t>Enables effective use of resources</a:t>
            </a:r>
          </a:p>
          <a:p>
            <a:r>
              <a:rPr lang="en-GB" sz="3600" dirty="0" smtClean="0"/>
              <a:t>Monitor progress and evaluate success</a:t>
            </a:r>
          </a:p>
          <a:p>
            <a:r>
              <a:rPr lang="en-GB" sz="3600" dirty="0" smtClean="0"/>
              <a:t>More efficient </a:t>
            </a:r>
          </a:p>
        </p:txBody>
      </p:sp>
    </p:spTree>
    <p:extLst>
      <p:ext uri="{BB962C8B-B14F-4D97-AF65-F5344CB8AC3E}">
        <p14:creationId xmlns:p14="http://schemas.microsoft.com/office/powerpoint/2010/main" val="19963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8663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Software Development Lifecycle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14330" y="1461588"/>
            <a:ext cx="23042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5132" y="2200229"/>
            <a:ext cx="23042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45913" y="2918290"/>
            <a:ext cx="3434813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614530" y="3638370"/>
            <a:ext cx="23042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06617" y="4358450"/>
            <a:ext cx="3312367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03222" y="5072580"/>
            <a:ext cx="23042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02762" y="5785021"/>
            <a:ext cx="2736304" cy="660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65794" y="15335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A</a:t>
            </a:r>
            <a:r>
              <a:rPr lang="en-GB" sz="3600" dirty="0" smtClean="0"/>
              <a:t>nalysis</a:t>
            </a:r>
            <a:endParaRPr lang="en-GB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0394" y="226029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D</a:t>
            </a:r>
            <a:r>
              <a:rPr lang="en-GB" sz="3600" dirty="0" smtClean="0"/>
              <a:t>esign</a:t>
            </a:r>
            <a:endParaRPr lang="en-GB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66458" y="2992039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I</a:t>
            </a:r>
            <a:r>
              <a:rPr lang="en-GB" sz="3600" dirty="0" smtClean="0"/>
              <a:t>mplementation</a:t>
            </a:r>
            <a:endParaRPr lang="en-GB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6538" y="376584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T</a:t>
            </a:r>
            <a:r>
              <a:rPr lang="en-GB" sz="3600" dirty="0" smtClean="0"/>
              <a:t>esting</a:t>
            </a:r>
            <a:endParaRPr lang="en-GB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3406618" y="4440487"/>
            <a:ext cx="39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D</a:t>
            </a:r>
            <a:r>
              <a:rPr lang="en-GB" sz="3600" dirty="0" smtClean="0"/>
              <a:t>ocumentation</a:t>
            </a:r>
            <a:endParaRPr lang="en-GB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001008" y="5072580"/>
            <a:ext cx="267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E</a:t>
            </a:r>
            <a:r>
              <a:rPr lang="en-GB" sz="3600" dirty="0" smtClean="0"/>
              <a:t>valuation</a:t>
            </a:r>
            <a:endParaRPr lang="en-GB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02762" y="585408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M</a:t>
            </a:r>
            <a:r>
              <a:rPr lang="en-GB" sz="3600" dirty="0" smtClean="0"/>
              <a:t>aintenance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550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Binary Digits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2466975" cy="1847850"/>
          </a:xfrm>
        </p:spPr>
      </p:pic>
      <p:sp>
        <p:nvSpPr>
          <p:cNvPr id="5" name="TextBox 4"/>
          <p:cNvSpPr txBox="1"/>
          <p:nvPr/>
        </p:nvSpPr>
        <p:spPr>
          <a:xfrm>
            <a:off x="3203848" y="1988840"/>
            <a:ext cx="5328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Inside every computer there is a Central Processing Unit (CPU)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This is a chip containing digital circuits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93305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circuits work with tiny pulses of electricity and electronic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Pulses of electricity operate on 2 values – on/off, </a:t>
            </a:r>
            <a:r>
              <a:rPr lang="en-GB" dirty="0" smtClean="0"/>
              <a:t>1/0, known as binary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instructions for the processor are represented by groups of binary digits</a:t>
            </a:r>
            <a:endParaRPr lang="en-GB" dirty="0"/>
          </a:p>
          <a:p>
            <a:endParaRPr lang="en-GB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337212"/>
            <a:ext cx="1442016" cy="10801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5536" y="588946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49342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63688" y="5415607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01010101</a:t>
            </a:r>
          </a:p>
          <a:p>
            <a:r>
              <a:rPr lang="en-GB" dirty="0" smtClean="0"/>
              <a:t>11110000</a:t>
            </a:r>
          </a:p>
          <a:p>
            <a:r>
              <a:rPr lang="en-GB" dirty="0" smtClean="0"/>
              <a:t>11001100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55079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20072" y="588946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16573" y="542780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11111110</a:t>
            </a:r>
          </a:p>
          <a:p>
            <a:r>
              <a:rPr lang="en-GB" dirty="0" smtClean="0"/>
              <a:t>00001111</a:t>
            </a:r>
          </a:p>
          <a:p>
            <a:r>
              <a:rPr lang="en-GB" dirty="0" smtClean="0"/>
              <a:t>11001100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773</TotalTime>
  <Words>496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HNC Computing Developing Software: Introduction (H173 34)</vt:lpstr>
      <vt:lpstr>Classroom Etiquette &amp; Routine</vt:lpstr>
      <vt:lpstr>Developing Software: Introduction Overview</vt:lpstr>
      <vt:lpstr>What is software?</vt:lpstr>
      <vt:lpstr>Making Tea</vt:lpstr>
      <vt:lpstr>Why do projects fail?</vt:lpstr>
      <vt:lpstr>Importance of Planning</vt:lpstr>
      <vt:lpstr>Software Development Lifecycle</vt:lpstr>
      <vt:lpstr>Binary Digits</vt:lpstr>
      <vt:lpstr>Machine Code – Low Level Language</vt:lpstr>
      <vt:lpstr>High Level Languages</vt:lpstr>
      <vt:lpstr>Translators</vt:lpstr>
      <vt:lpstr>C++ Compilation</vt:lpstr>
      <vt:lpstr>Integrated Development Environment (IDE)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stevenanddawn</cp:lastModifiedBy>
  <cp:revision>57</cp:revision>
  <dcterms:created xsi:type="dcterms:W3CDTF">2014-08-20T09:50:30Z</dcterms:created>
  <dcterms:modified xsi:type="dcterms:W3CDTF">2016-08-29T09:11:41Z</dcterms:modified>
</cp:coreProperties>
</file>