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7" r:id="rId4"/>
    <p:sldId id="269" r:id="rId5"/>
    <p:sldId id="268" r:id="rId6"/>
    <p:sldId id="270" r:id="rId7"/>
    <p:sldId id="279" r:id="rId8"/>
    <p:sldId id="271" r:id="rId9"/>
    <p:sldId id="272" r:id="rId10"/>
    <p:sldId id="273" r:id="rId11"/>
    <p:sldId id="275" r:id="rId12"/>
    <p:sldId id="278" r:id="rId13"/>
    <p:sldId id="276" r:id="rId14"/>
    <p:sldId id="277" r:id="rId15"/>
    <p:sldId id="280" r:id="rId16"/>
    <p:sldId id="281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7F6C4-D351-47D4-8EBB-B0E407DB0D7B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D207E-EAF1-4452-A42B-E7B790E29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0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D207E-EAF1-4452-A42B-E7B790E294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85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02/09/2016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02/09/2016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02/09/2016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02/09/2016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02/09/2016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02/09/2016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02/09/2016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02/09/2016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dev.hnd-computing.com/" TargetMode="External"/><Relationship Id="rId2" Type="http://schemas.openxmlformats.org/officeDocument/2006/relationships/hyperlink" Target="http://192.168.11.111/resour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HNC Computing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Developing Software: Introduction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(H173 34)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Week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476672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Logical(Boolean) Operators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498678"/>
              </p:ext>
            </p:extLst>
          </p:nvPr>
        </p:nvGraphicFramePr>
        <p:xfrm>
          <a:off x="395536" y="2454828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Operation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&amp;&amp;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Return</a:t>
                      </a:r>
                      <a:r>
                        <a:rPr lang="en-GB" baseline="0" dirty="0" smtClean="0"/>
                        <a:t> TRUE if </a:t>
                      </a:r>
                      <a:r>
                        <a:rPr lang="en-GB" b="1" baseline="0" dirty="0" smtClean="0"/>
                        <a:t>both</a:t>
                      </a:r>
                      <a:r>
                        <a:rPr lang="en-GB" baseline="0" dirty="0" smtClean="0"/>
                        <a:t> operands are TRUE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||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Return</a:t>
                      </a:r>
                      <a:r>
                        <a:rPr lang="en-GB" baseline="0" dirty="0" smtClean="0"/>
                        <a:t> TRUE if </a:t>
                      </a:r>
                      <a:r>
                        <a:rPr lang="en-GB" b="1" baseline="0" dirty="0" smtClean="0"/>
                        <a:t>either</a:t>
                      </a:r>
                      <a:r>
                        <a:rPr lang="en-GB" baseline="0" dirty="0" smtClean="0"/>
                        <a:t> operand is TRUE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!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Returns the </a:t>
                      </a:r>
                      <a:r>
                        <a:rPr lang="en-GB" b="1" dirty="0" smtClean="0"/>
                        <a:t>inverse</a:t>
                      </a:r>
                      <a:r>
                        <a:rPr lang="en-GB" dirty="0" smtClean="0"/>
                        <a:t> value of the single operand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5700157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All arithmetic and logical operations are performed by the computers </a:t>
            </a:r>
            <a:r>
              <a:rPr lang="en-GB" sz="2400" b="1" dirty="0" smtClean="0">
                <a:solidFill>
                  <a:srgbClr val="FF0000"/>
                </a:solidFill>
              </a:rPr>
              <a:t>A</a:t>
            </a:r>
            <a:r>
              <a:rPr lang="en-GB" sz="2400" dirty="0" smtClean="0"/>
              <a:t>rithmetic and </a:t>
            </a:r>
            <a:r>
              <a:rPr lang="en-GB" sz="2400" b="1" dirty="0" smtClean="0">
                <a:solidFill>
                  <a:srgbClr val="FF0000"/>
                </a:solidFill>
              </a:rPr>
              <a:t>L</a:t>
            </a:r>
            <a:r>
              <a:rPr lang="en-GB" sz="2400" dirty="0" smtClean="0"/>
              <a:t>ogic </a:t>
            </a:r>
            <a:r>
              <a:rPr lang="en-GB" sz="2400" b="1" dirty="0" smtClean="0">
                <a:solidFill>
                  <a:srgbClr val="FF0000"/>
                </a:solidFill>
              </a:rPr>
              <a:t>U</a:t>
            </a:r>
            <a:r>
              <a:rPr lang="en-GB" sz="2400" dirty="0" smtClean="0"/>
              <a:t>nit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758007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Return </a:t>
            </a:r>
            <a:r>
              <a:rPr lang="en-GB" sz="2400" b="1" dirty="0" smtClean="0">
                <a:solidFill>
                  <a:srgbClr val="FF0000"/>
                </a:solidFill>
              </a:rPr>
              <a:t>TRUE</a:t>
            </a:r>
            <a:r>
              <a:rPr lang="en-GB" sz="2400" dirty="0" smtClean="0"/>
              <a:t> or </a:t>
            </a:r>
            <a:r>
              <a:rPr lang="en-GB" sz="2400" b="1" dirty="0" smtClean="0">
                <a:solidFill>
                  <a:srgbClr val="FF0000"/>
                </a:solidFill>
              </a:rPr>
              <a:t>FALSE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14" y="2924944"/>
            <a:ext cx="955832" cy="763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94" y="3818915"/>
            <a:ext cx="889872" cy="709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1" y="4869160"/>
            <a:ext cx="889872" cy="5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Comparing Values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672886"/>
              </p:ext>
            </p:extLst>
          </p:nvPr>
        </p:nvGraphicFramePr>
        <p:xfrm>
          <a:off x="467544" y="1340768"/>
          <a:ext cx="8229600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Operator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Comparative Test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Description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==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Equality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If </a:t>
                      </a:r>
                      <a:r>
                        <a:rPr lang="en-GB" sz="1600" b="0" dirty="0" smtClean="0"/>
                        <a:t>both</a:t>
                      </a:r>
                      <a:r>
                        <a:rPr lang="en-GB" sz="1600" dirty="0" smtClean="0"/>
                        <a:t> operands </a:t>
                      </a:r>
                      <a:r>
                        <a:rPr lang="en-GB" sz="1600" b="1" dirty="0" smtClean="0"/>
                        <a:t>equal</a:t>
                      </a:r>
                      <a:r>
                        <a:rPr lang="en-GB" sz="1600" dirty="0" smtClean="0"/>
                        <a:t> return TRUE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!=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Inequality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If both operands are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="1" baseline="0" dirty="0" smtClean="0"/>
                        <a:t>not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="1" baseline="0" dirty="0" smtClean="0"/>
                        <a:t>equal</a:t>
                      </a:r>
                      <a:r>
                        <a:rPr lang="en-GB" sz="1600" baseline="0" dirty="0" smtClean="0"/>
                        <a:t> return TRUE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&gt;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Greater than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Return TRUE if the first is </a:t>
                      </a:r>
                      <a:r>
                        <a:rPr lang="en-GB" sz="1600" b="1" dirty="0" smtClean="0"/>
                        <a:t>greater</a:t>
                      </a:r>
                      <a:r>
                        <a:rPr lang="en-GB" sz="1600" dirty="0" smtClean="0"/>
                        <a:t> in</a:t>
                      </a:r>
                      <a:r>
                        <a:rPr lang="en-GB" sz="1600" baseline="0" dirty="0" smtClean="0"/>
                        <a:t> value than the second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&lt;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Less than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Return TRUE if the first is </a:t>
                      </a:r>
                      <a:r>
                        <a:rPr lang="en-GB" sz="1600" b="1" dirty="0" smtClean="0"/>
                        <a:t>less</a:t>
                      </a:r>
                      <a:r>
                        <a:rPr lang="en-GB" sz="1600" dirty="0" smtClean="0"/>
                        <a:t> in value than the second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&gt;=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Greater than</a:t>
                      </a:r>
                      <a:r>
                        <a:rPr lang="en-GB" sz="1600" baseline="0" dirty="0" smtClean="0"/>
                        <a:t> or equal to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Return TRUE if the first is </a:t>
                      </a:r>
                      <a:r>
                        <a:rPr lang="en-GB" sz="1600" b="1" dirty="0" smtClean="0"/>
                        <a:t>greater than or equal</a:t>
                      </a:r>
                      <a:r>
                        <a:rPr lang="en-GB" sz="1600" dirty="0" smtClean="0"/>
                        <a:t> in</a:t>
                      </a:r>
                      <a:r>
                        <a:rPr lang="en-GB" sz="1600" baseline="0" dirty="0" smtClean="0"/>
                        <a:t> value to the second</a:t>
                      </a:r>
                      <a:endParaRPr lang="en-GB" sz="1600" dirty="0" smtClean="0"/>
                    </a:p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&lt;=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Less</a:t>
                      </a:r>
                      <a:r>
                        <a:rPr lang="en-GB" sz="1600" baseline="0" dirty="0" smtClean="0"/>
                        <a:t> than or equal to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Return TRUE if the first is </a:t>
                      </a:r>
                      <a:r>
                        <a:rPr lang="en-GB" sz="1600" b="1" dirty="0" smtClean="0"/>
                        <a:t>less than or equal</a:t>
                      </a:r>
                      <a:r>
                        <a:rPr lang="en-GB" sz="1600" dirty="0" smtClean="0"/>
                        <a:t> in value to the second</a:t>
                      </a:r>
                    </a:p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61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8296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Modular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/>
          <a:lstStyle/>
          <a:p>
            <a:r>
              <a:rPr lang="en-GB" dirty="0" smtClean="0"/>
              <a:t>Source code is divided into small structured blocks of code which perform specific tasks</a:t>
            </a:r>
          </a:p>
          <a:p>
            <a:endParaRPr lang="en-GB" dirty="0" smtClean="0"/>
          </a:p>
          <a:p>
            <a:r>
              <a:rPr lang="en-GB" dirty="0" smtClean="0"/>
              <a:t>Each individual block is generally called a </a:t>
            </a:r>
            <a:r>
              <a:rPr lang="en-GB" b="1" dirty="0" smtClean="0">
                <a:solidFill>
                  <a:srgbClr val="FF0000"/>
                </a:solidFill>
              </a:rPr>
              <a:t>method</a:t>
            </a:r>
          </a:p>
          <a:p>
            <a:endParaRPr lang="en-GB" dirty="0" smtClean="0"/>
          </a:p>
          <a:p>
            <a:r>
              <a:rPr lang="en-GB" dirty="0" smtClean="0"/>
              <a:t>Methods group code into logical chunks of functionality and provide:</a:t>
            </a:r>
          </a:p>
          <a:p>
            <a:pPr lvl="1"/>
            <a:r>
              <a:rPr lang="en-GB" dirty="0" smtClean="0"/>
              <a:t>Ability to modularise your code – easier to understand</a:t>
            </a:r>
          </a:p>
          <a:p>
            <a:pPr lvl="1"/>
            <a:r>
              <a:rPr lang="en-GB" dirty="0" smtClean="0"/>
              <a:t>Isolate complex operations in one place</a:t>
            </a:r>
          </a:p>
          <a:p>
            <a:pPr lvl="1"/>
            <a:r>
              <a:rPr lang="en-GB" dirty="0" smtClean="0"/>
              <a:t>Group a common operation that can be reused in multiple places i.e. displaying a user menu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5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are C++ functions?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Enclose a section of code that provides specific functionality to the program.</a:t>
            </a:r>
          </a:p>
          <a:p>
            <a:r>
              <a:rPr lang="en-GB" dirty="0" smtClean="0"/>
              <a:t>Statements are executed and optionally a value can be returned</a:t>
            </a:r>
          </a:p>
          <a:p>
            <a:endParaRPr lang="en-GB" dirty="0"/>
          </a:p>
          <a:p>
            <a:r>
              <a:rPr lang="en-GB" dirty="0" smtClean="0"/>
              <a:t>Make code easier to understand and maintain</a:t>
            </a:r>
          </a:p>
          <a:p>
            <a:r>
              <a:rPr lang="en-GB" dirty="0" smtClean="0"/>
              <a:t>Tried &amp; tested functions can be re-used</a:t>
            </a:r>
          </a:p>
          <a:p>
            <a:r>
              <a:rPr lang="en-GB" dirty="0" smtClean="0"/>
              <a:t>Useful for dividing workload in large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49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Declaring &amp; defining a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Declared early in the program code as a PROTOTYPE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	</a:t>
            </a:r>
            <a:r>
              <a:rPr lang="en-GB" sz="2000" dirty="0" err="1" smtClean="0">
                <a:solidFill>
                  <a:srgbClr val="FF0000"/>
                </a:solidFill>
              </a:rPr>
              <a:t>return_data_type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function_name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 err="1">
                <a:solidFill>
                  <a:srgbClr val="FF0000"/>
                </a:solidFill>
              </a:rPr>
              <a:t>arguments_data_type_list</a:t>
            </a:r>
            <a:r>
              <a:rPr lang="en-GB" sz="2000" dirty="0">
                <a:solidFill>
                  <a:srgbClr val="FF0000"/>
                </a:solidFill>
              </a:rPr>
              <a:t>);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 smtClean="0">
              <a:solidFill>
                <a:srgbClr val="FF0000"/>
              </a:solidFill>
            </a:endParaRPr>
          </a:p>
          <a:p>
            <a:endParaRPr lang="en-GB" sz="2000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Defined later in </a:t>
            </a:r>
            <a:r>
              <a:rPr lang="en-GB" dirty="0"/>
              <a:t>the program code as a </a:t>
            </a:r>
            <a:r>
              <a:rPr lang="en-GB" dirty="0" smtClean="0"/>
              <a:t>repeat of the prototype plus the function body</a:t>
            </a: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 smtClean="0">
                <a:solidFill>
                  <a:srgbClr val="FF0000"/>
                </a:solidFill>
              </a:rPr>
              <a:t>return_data_type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function_name</a:t>
            </a:r>
            <a:r>
              <a:rPr lang="en-GB" dirty="0" smtClean="0">
                <a:solidFill>
                  <a:srgbClr val="FF0000"/>
                </a:solidFill>
              </a:rPr>
              <a:t>(argument)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	{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		Statements to be executed;</a:t>
            </a:r>
          </a:p>
          <a:p>
            <a:pPr marL="0" indent="0">
              <a:buNone/>
            </a:pPr>
            <a:r>
              <a:rPr lang="en-GB" smtClean="0">
                <a:solidFill>
                  <a:srgbClr val="FF0000"/>
                </a:solidFill>
              </a:rPr>
              <a:t>	}</a:t>
            </a:r>
            <a:endParaRPr lang="en-GB" dirty="0">
              <a:solidFill>
                <a:srgbClr val="FF0000"/>
              </a:solidFill>
            </a:endParaRPr>
          </a:p>
          <a:p>
            <a:endParaRPr lang="en-GB" sz="2000" dirty="0">
              <a:solidFill>
                <a:srgbClr val="FF0000"/>
              </a:solidFill>
            </a:endParaRPr>
          </a:p>
          <a:p>
            <a:endParaRPr lang="en-GB" sz="2000" dirty="0" smtClean="0">
              <a:solidFill>
                <a:srgbClr val="FF0000"/>
              </a:solidFill>
            </a:endParaRPr>
          </a:p>
          <a:p>
            <a:endParaRPr lang="en-GB" sz="2000" dirty="0">
              <a:solidFill>
                <a:srgbClr val="FF0000"/>
              </a:solidFill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8884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“</a:t>
            </a:r>
            <a:r>
              <a:rPr lang="en-GB" dirty="0"/>
              <a:t>Write a program in C++ that will read in a whole number and output the square of the number”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2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“</a:t>
            </a:r>
            <a:r>
              <a:rPr lang="en-GB" dirty="0"/>
              <a:t>Write a program in C++ that will read in </a:t>
            </a:r>
            <a:r>
              <a:rPr lang="en-GB" dirty="0" smtClean="0"/>
              <a:t>two </a:t>
            </a:r>
            <a:r>
              <a:rPr lang="en-GB" dirty="0"/>
              <a:t>whole </a:t>
            </a:r>
            <a:r>
              <a:rPr lang="en-GB" dirty="0" smtClean="0"/>
              <a:t>numbers </a:t>
            </a:r>
            <a:r>
              <a:rPr lang="en-GB" dirty="0"/>
              <a:t>and output the </a:t>
            </a:r>
            <a:r>
              <a:rPr lang="en-GB" dirty="0" smtClean="0"/>
              <a:t>sum of </a:t>
            </a:r>
            <a:r>
              <a:rPr lang="en-GB" dirty="0"/>
              <a:t>the </a:t>
            </a:r>
            <a:r>
              <a:rPr lang="en-GB" dirty="0" smtClean="0"/>
              <a:t>numbers”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28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 smtClean="0">
                <a:hlinkClick r:id="rId2"/>
              </a:rPr>
              <a:t>http://192.168.11.111/resource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>
                <a:hlinkClick r:id="rId3"/>
              </a:rPr>
              <a:t>http://softdev.hnd-computing.com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Data and variables</a:t>
            </a:r>
            <a:endParaRPr lang="en-GB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427232"/>
              </p:ext>
            </p:extLst>
          </p:nvPr>
        </p:nvGraphicFramePr>
        <p:xfrm>
          <a:off x="467544" y="34290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Process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Information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 and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2+3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59832" y="1857018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403648" y="232507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76056" y="232507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1770" y="196153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1971127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</a:rPr>
              <a:t>Process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5484" y="194614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Information</a:t>
            </a:r>
            <a:endParaRPr lang="en-GB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27538"/>
              </p:ext>
            </p:extLst>
          </p:nvPr>
        </p:nvGraphicFramePr>
        <p:xfrm>
          <a:off x="467544" y="4653136"/>
          <a:ext cx="820891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1620180"/>
                <a:gridCol w="2484276"/>
                <a:gridCol w="20522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Process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Information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hoursWorked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hourlyRate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hoursWorked</a:t>
                      </a:r>
                      <a:r>
                        <a:rPr lang="en-GB" dirty="0" smtClean="0"/>
                        <a:t>*</a:t>
                      </a:r>
                    </a:p>
                    <a:p>
                      <a:r>
                        <a:rPr lang="en-GB" dirty="0" err="1" smtClean="0"/>
                        <a:t>hourlyRate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grossPay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10*5.00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50.00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5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Numeric</a:t>
            </a:r>
          </a:p>
          <a:p>
            <a:pPr lvl="1"/>
            <a:r>
              <a:rPr lang="en-GB" dirty="0" smtClean="0"/>
              <a:t>Integer	</a:t>
            </a:r>
          </a:p>
          <a:p>
            <a:pPr lvl="1"/>
            <a:r>
              <a:rPr lang="en-GB" dirty="0" smtClean="0"/>
              <a:t>Real</a:t>
            </a:r>
          </a:p>
          <a:p>
            <a:pPr marL="393192" lvl="1" indent="0">
              <a:buNone/>
            </a:pPr>
            <a:endParaRPr lang="en-GB" dirty="0" smtClean="0"/>
          </a:p>
          <a:p>
            <a:r>
              <a:rPr lang="en-GB" dirty="0" smtClean="0"/>
              <a:t>Character</a:t>
            </a:r>
          </a:p>
          <a:p>
            <a:pPr lvl="1"/>
            <a:r>
              <a:rPr lang="en-GB" dirty="0" smtClean="0"/>
              <a:t>Single characters</a:t>
            </a:r>
          </a:p>
          <a:p>
            <a:pPr lvl="1"/>
            <a:r>
              <a:rPr lang="en-GB" dirty="0" smtClean="0"/>
              <a:t>Strings of characters</a:t>
            </a:r>
          </a:p>
          <a:p>
            <a:pPr marL="393192" lvl="1" indent="0">
              <a:buNone/>
            </a:pPr>
            <a:endParaRPr lang="en-GB" dirty="0" smtClean="0"/>
          </a:p>
          <a:p>
            <a:r>
              <a:rPr lang="en-GB" dirty="0" smtClean="0"/>
              <a:t>Logical (or </a:t>
            </a:r>
            <a:r>
              <a:rPr lang="en-GB" dirty="0" err="1" smtClean="0"/>
              <a:t>boolean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333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C++ Data Types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691018"/>
              </p:ext>
            </p:extLst>
          </p:nvPr>
        </p:nvGraphicFramePr>
        <p:xfrm>
          <a:off x="467544" y="2420888"/>
          <a:ext cx="8229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Example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 single</a:t>
                      </a:r>
                      <a:r>
                        <a:rPr lang="en-GB" baseline="0" dirty="0" smtClean="0"/>
                        <a:t> byte, capable of holding 1 character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‘A’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 integer whole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float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 floating point number, correct to 6 decimal places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0.123456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 floating poin</a:t>
                      </a:r>
                      <a:r>
                        <a:rPr lang="en-GB" baseline="0" dirty="0" smtClean="0"/>
                        <a:t>t number correct to 10 decimal places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0.0123456789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 or 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27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Creating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Declaring a variable:</a:t>
            </a:r>
          </a:p>
          <a:p>
            <a:pPr lvl="1"/>
            <a:r>
              <a:rPr lang="en-GB" dirty="0" smtClean="0"/>
              <a:t>Unique name</a:t>
            </a:r>
          </a:p>
          <a:p>
            <a:pPr lvl="2"/>
            <a:r>
              <a:rPr lang="en-GB" dirty="0" smtClean="0"/>
              <a:t>Case sensitive  - use “</a:t>
            </a:r>
            <a:r>
              <a:rPr lang="en-GB" dirty="0" err="1" smtClean="0"/>
              <a:t>lowerCamelCase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Associated data type</a:t>
            </a:r>
          </a:p>
          <a:p>
            <a:pPr marL="393192" lvl="1" indent="0">
              <a:buNone/>
            </a:pPr>
            <a:endParaRPr lang="en-GB" dirty="0" smtClean="0"/>
          </a:p>
          <a:p>
            <a:pPr marL="393192" lvl="1" indent="0">
              <a:buNone/>
            </a:pPr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data-type </a:t>
            </a:r>
            <a:r>
              <a:rPr lang="en-GB" dirty="0" err="1" smtClean="0">
                <a:solidFill>
                  <a:srgbClr val="FF0000"/>
                </a:solidFill>
              </a:rPr>
              <a:t>variableName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</a:p>
          <a:p>
            <a:pPr marL="393192" lvl="1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Declaring multiple variables of same data type: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data-type variable1, variable2, variable3;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0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Creating Constants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that will not change during the execution of a program</a:t>
            </a:r>
          </a:p>
          <a:p>
            <a:endParaRPr lang="en-GB" dirty="0" smtClean="0"/>
          </a:p>
          <a:p>
            <a:r>
              <a:rPr lang="en-GB" dirty="0" smtClean="0"/>
              <a:t>A constant can be created for any data type by prefixing variable declaration with the </a:t>
            </a:r>
            <a:r>
              <a:rPr lang="en-GB" dirty="0" err="1" smtClean="0">
                <a:solidFill>
                  <a:srgbClr val="FF0000"/>
                </a:solidFill>
              </a:rPr>
              <a:t>const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keyword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>
                <a:solidFill>
                  <a:srgbClr val="FF0000"/>
                </a:solidFill>
              </a:rPr>
              <a:t>const</a:t>
            </a:r>
            <a:r>
              <a:rPr lang="en-GB" dirty="0" smtClean="0">
                <a:solidFill>
                  <a:srgbClr val="FF0000"/>
                </a:solidFill>
              </a:rPr>
              <a:t> float VAT = 0.2;</a:t>
            </a: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Constants are normally uppercase</a:t>
            </a:r>
          </a:p>
        </p:txBody>
      </p:sp>
    </p:spTree>
    <p:extLst>
      <p:ext uri="{BB962C8B-B14F-4D97-AF65-F5344CB8AC3E}">
        <p14:creationId xmlns:p14="http://schemas.microsoft.com/office/powerpoint/2010/main" val="347052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Assigning values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42720"/>
              </p:ext>
            </p:extLst>
          </p:nvPr>
        </p:nvGraphicFramePr>
        <p:xfrm>
          <a:off x="467544" y="270892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Example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Equivalent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=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 = 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 +=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 = (a + b)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 -=</a:t>
                      </a:r>
                      <a:r>
                        <a:rPr lang="en-GB" baseline="0" dirty="0" smtClean="0"/>
                        <a:t>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 = (a – b)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*=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 *=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 = (a * b)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/=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 /=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 = (a / b)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%=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 %=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 = (a % b)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36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Arithmetic Operators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101853"/>
              </p:ext>
            </p:extLst>
          </p:nvPr>
        </p:nvGraphicFramePr>
        <p:xfrm>
          <a:off x="467544" y="2492896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Operation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Addition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Subtraction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Multiplication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/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Real Division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Modulus (Integer Division)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Increment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Decrement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91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Operator Precedence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</a:rPr>
              <a:t>B</a:t>
            </a:r>
            <a:r>
              <a:rPr lang="en-GB" sz="4000" dirty="0" smtClean="0"/>
              <a:t>rackets</a:t>
            </a:r>
          </a:p>
          <a:p>
            <a:r>
              <a:rPr lang="en-GB" sz="4000" b="1" dirty="0" smtClean="0">
                <a:solidFill>
                  <a:srgbClr val="FF0000"/>
                </a:solidFill>
              </a:rPr>
              <a:t>O</a:t>
            </a:r>
            <a:r>
              <a:rPr lang="en-GB" sz="4000" dirty="0" smtClean="0"/>
              <a:t>rder</a:t>
            </a:r>
          </a:p>
          <a:p>
            <a:r>
              <a:rPr lang="en-GB" sz="4000" b="1" dirty="0" smtClean="0">
                <a:solidFill>
                  <a:srgbClr val="FF0000"/>
                </a:solidFill>
              </a:rPr>
              <a:t>D</a:t>
            </a:r>
            <a:r>
              <a:rPr lang="en-GB" sz="4000" dirty="0" smtClean="0"/>
              <a:t>ivision</a:t>
            </a:r>
          </a:p>
          <a:p>
            <a:r>
              <a:rPr lang="en-GB" sz="4000" b="1" dirty="0" smtClean="0">
                <a:solidFill>
                  <a:srgbClr val="FF0000"/>
                </a:solidFill>
              </a:rPr>
              <a:t>M</a:t>
            </a:r>
            <a:r>
              <a:rPr lang="en-GB" sz="4000" dirty="0" smtClean="0"/>
              <a:t>ultiplication</a:t>
            </a:r>
          </a:p>
          <a:p>
            <a:r>
              <a:rPr lang="en-GB" sz="4000" b="1" dirty="0" smtClean="0">
                <a:solidFill>
                  <a:srgbClr val="FF0000"/>
                </a:solidFill>
              </a:rPr>
              <a:t>A</a:t>
            </a:r>
            <a:r>
              <a:rPr lang="en-GB" sz="4000" dirty="0" smtClean="0"/>
              <a:t>ddition</a:t>
            </a:r>
          </a:p>
          <a:p>
            <a:r>
              <a:rPr lang="en-GB" sz="4000" b="1" dirty="0" smtClean="0">
                <a:solidFill>
                  <a:srgbClr val="FF0000"/>
                </a:solidFill>
              </a:rPr>
              <a:t>S</a:t>
            </a:r>
            <a:r>
              <a:rPr lang="en-GB" sz="4000" dirty="0" smtClean="0"/>
              <a:t>ubtraction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5753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783</TotalTime>
  <Words>572</Words>
  <Application>Microsoft Office PowerPoint</Application>
  <PresentationFormat>On-screen Show (4:3)</PresentationFormat>
  <Paragraphs>208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HNC Computing Developing Software: Introduction (H173 34)  Week 2</vt:lpstr>
      <vt:lpstr>Data and variables</vt:lpstr>
      <vt:lpstr>Data Types</vt:lpstr>
      <vt:lpstr>C++ Data Types</vt:lpstr>
      <vt:lpstr>Creating Variables</vt:lpstr>
      <vt:lpstr>Creating Constants</vt:lpstr>
      <vt:lpstr>Assigning values</vt:lpstr>
      <vt:lpstr>Arithmetic Operators</vt:lpstr>
      <vt:lpstr>Operator Precedence</vt:lpstr>
      <vt:lpstr>Logical(Boolean) Operators</vt:lpstr>
      <vt:lpstr>Comparing Values</vt:lpstr>
      <vt:lpstr>Modular Programming</vt:lpstr>
      <vt:lpstr>What are C++ functions?</vt:lpstr>
      <vt:lpstr>Declaring &amp; defining a function</vt:lpstr>
      <vt:lpstr>Activity</vt:lpstr>
      <vt:lpstr>Activity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stevenanddawn</cp:lastModifiedBy>
  <cp:revision>89</cp:revision>
  <dcterms:created xsi:type="dcterms:W3CDTF">2014-08-20T09:50:30Z</dcterms:created>
  <dcterms:modified xsi:type="dcterms:W3CDTF">2016-09-02T08:59:30Z</dcterms:modified>
</cp:coreProperties>
</file>