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79" r:id="rId4"/>
    <p:sldId id="280" r:id="rId5"/>
    <p:sldId id="281" r:id="rId6"/>
    <p:sldId id="29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F6C4-D351-47D4-8EBB-B0E407DB0D7B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207E-EAF1-4452-A42B-E7B790E29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21/09/2015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dev.hnd-computing.com/" TargetMode="External"/><Relationship Id="rId2" Type="http://schemas.openxmlformats.org/officeDocument/2006/relationships/hyperlink" Target="http://192.168.11.111/resour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78823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#include &lt;</a:t>
            </a:r>
            <a:r>
              <a:rPr lang="en-GB" sz="1600" b="1" dirty="0" err="1"/>
              <a:t>conio.h</a:t>
            </a:r>
            <a:r>
              <a:rPr lang="en-GB" sz="1600" b="1" dirty="0"/>
              <a:t>&gt;</a:t>
            </a:r>
            <a:endParaRPr lang="en-GB" sz="1600" dirty="0"/>
          </a:p>
          <a:p>
            <a:r>
              <a:rPr lang="en-GB" sz="1600" b="1" dirty="0"/>
              <a:t>#include &lt;</a:t>
            </a:r>
            <a:r>
              <a:rPr lang="en-GB" sz="1600" b="1" dirty="0" err="1"/>
              <a:t>iostream.h</a:t>
            </a:r>
            <a:r>
              <a:rPr lang="en-GB" sz="1600" b="1" dirty="0"/>
              <a:t>&gt;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/>
              <a:t>char 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;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/>
              <a:t>void </a:t>
            </a:r>
            <a:r>
              <a:rPr lang="en-GB" sz="1600" b="1" dirty="0" err="1"/>
              <a:t>get_character</a:t>
            </a:r>
            <a:r>
              <a:rPr lang="en-GB" sz="1600" b="1" dirty="0"/>
              <a:t>()</a:t>
            </a:r>
            <a:endParaRPr lang="en-GB" sz="1600" dirty="0"/>
          </a:p>
          <a:p>
            <a:r>
              <a:rPr lang="en-GB" sz="1600" b="1" dirty="0"/>
              <a:t>{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</a:t>
            </a:r>
            <a:r>
              <a:rPr lang="en-GB" sz="1600" b="1" dirty="0" smtClean="0"/>
              <a:t>“Enter </a:t>
            </a:r>
            <a:r>
              <a:rPr lang="en-GB" sz="1600" b="1" dirty="0"/>
              <a:t>key stroke";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cin</a:t>
            </a:r>
            <a:r>
              <a:rPr lang="en-GB" sz="1600" b="1" dirty="0" smtClean="0"/>
              <a:t> </a:t>
            </a:r>
            <a:r>
              <a:rPr lang="en-GB" sz="1600" b="1" dirty="0"/>
              <a:t>&gt;&gt;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;</a:t>
            </a:r>
            <a:endParaRPr lang="en-GB" sz="1600" dirty="0"/>
          </a:p>
          <a:p>
            <a:r>
              <a:rPr lang="en-GB" sz="1600" b="1" dirty="0"/>
              <a:t>}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 err="1"/>
              <a:t>int</a:t>
            </a:r>
            <a:r>
              <a:rPr lang="en-GB" sz="1600" b="1" dirty="0"/>
              <a:t> main()</a:t>
            </a:r>
            <a:endParaRPr lang="en-GB" sz="1600" dirty="0"/>
          </a:p>
          <a:p>
            <a:r>
              <a:rPr lang="en-GB" sz="1600" b="1" dirty="0"/>
              <a:t>{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clrscr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get_character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if </a:t>
            </a:r>
            <a:r>
              <a:rPr lang="en-GB" sz="1600" b="1" dirty="0"/>
              <a:t>(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&gt;= 'a' &amp;&amp; 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&lt;= 'z')</a:t>
            </a:r>
            <a:endParaRPr lang="en-GB" sz="1600" dirty="0"/>
          </a:p>
          <a:p>
            <a:r>
              <a:rPr lang="en-GB" sz="1600" b="1" dirty="0" smtClean="0"/>
              <a:t>    {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"The character entered was a lower case letter";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}</a:t>
            </a:r>
            <a:endParaRPr lang="en-GB" sz="1600" dirty="0"/>
          </a:p>
          <a:p>
            <a:r>
              <a:rPr lang="en-GB" sz="1600" b="1" dirty="0" smtClean="0"/>
              <a:t>   else </a:t>
            </a:r>
            <a:r>
              <a:rPr lang="en-GB" sz="1600" b="1" dirty="0"/>
              <a:t>if (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&gt;= 'A' &amp;&amp; 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&lt;= 'Z')</a:t>
            </a:r>
            <a:endParaRPr lang="en-GB" sz="1600" dirty="0"/>
          </a:p>
          <a:p>
            <a:r>
              <a:rPr lang="en-GB" sz="1600" b="1" dirty="0" smtClean="0"/>
              <a:t>   {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/>
              <a:t> </a:t>
            </a:r>
            <a:r>
              <a:rPr lang="en-GB" sz="1600" b="1" dirty="0" smtClean="0"/>
              <a:t>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"The character entered was an upper case letter";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}</a:t>
            </a:r>
            <a:endParaRPr lang="en-GB" sz="1600" dirty="0"/>
          </a:p>
          <a:p>
            <a:r>
              <a:rPr lang="en-GB" sz="1600" b="1" dirty="0" smtClean="0"/>
              <a:t>   return </a:t>
            </a:r>
            <a:r>
              <a:rPr lang="en-GB" sz="1600" b="1" dirty="0"/>
              <a:t>0;</a:t>
            </a:r>
            <a:endParaRPr lang="en-GB" sz="1600" dirty="0"/>
          </a:p>
          <a:p>
            <a:r>
              <a:rPr lang="en-GB" sz="1600" b="1" dirty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8785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63470"/>
            <a:ext cx="903649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#include &lt;</a:t>
            </a:r>
            <a:r>
              <a:rPr lang="en-GB" sz="1200" b="1" dirty="0" err="1"/>
              <a:t>conio.h</a:t>
            </a:r>
            <a:r>
              <a:rPr lang="en-GB" sz="1200" b="1" dirty="0"/>
              <a:t>&gt;</a:t>
            </a:r>
            <a:endParaRPr lang="en-GB" sz="1200" dirty="0"/>
          </a:p>
          <a:p>
            <a:r>
              <a:rPr lang="en-GB" sz="1200" b="1" dirty="0"/>
              <a:t>#include &lt;</a:t>
            </a:r>
            <a:r>
              <a:rPr lang="en-GB" sz="1200" b="1" dirty="0" err="1"/>
              <a:t>iostream.h</a:t>
            </a:r>
            <a:r>
              <a:rPr lang="en-GB" sz="1200" b="1" dirty="0"/>
              <a:t>&gt;</a:t>
            </a:r>
            <a:endParaRPr lang="en-GB" sz="1200" dirty="0"/>
          </a:p>
          <a:p>
            <a:r>
              <a:rPr lang="en-GB" sz="1200" b="1" dirty="0"/>
              <a:t> </a:t>
            </a:r>
            <a:endParaRPr lang="en-GB" sz="1200" dirty="0"/>
          </a:p>
          <a:p>
            <a:r>
              <a:rPr lang="en-GB" sz="1200" b="1" dirty="0"/>
              <a:t>char 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;</a:t>
            </a:r>
            <a:endParaRPr lang="en-GB" sz="1200" dirty="0"/>
          </a:p>
          <a:p>
            <a:r>
              <a:rPr lang="en-GB" sz="1200" b="1" dirty="0"/>
              <a:t> </a:t>
            </a:r>
            <a:endParaRPr lang="en-GB" sz="1200" dirty="0"/>
          </a:p>
          <a:p>
            <a:r>
              <a:rPr lang="en-GB" sz="1200" b="1" dirty="0"/>
              <a:t>void </a:t>
            </a:r>
            <a:r>
              <a:rPr lang="en-GB" sz="1200" b="1" dirty="0" err="1"/>
              <a:t>get_character</a:t>
            </a:r>
            <a:r>
              <a:rPr lang="en-GB" sz="1200" b="1" dirty="0"/>
              <a:t>()</a:t>
            </a:r>
            <a:endParaRPr lang="en-GB" sz="1200" dirty="0"/>
          </a:p>
          <a:p>
            <a:r>
              <a:rPr lang="en-GB" sz="1200" b="1" dirty="0"/>
              <a:t>{</a:t>
            </a:r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cout</a:t>
            </a:r>
            <a:r>
              <a:rPr lang="en-GB" sz="1200" b="1" dirty="0" smtClean="0"/>
              <a:t> </a:t>
            </a:r>
            <a:r>
              <a:rPr lang="en-GB" sz="1200" b="1" dirty="0"/>
              <a:t>&lt;&lt; </a:t>
            </a:r>
            <a:r>
              <a:rPr lang="en-GB" sz="1200" b="1" dirty="0" smtClean="0"/>
              <a:t>“Enter </a:t>
            </a:r>
            <a:r>
              <a:rPr lang="en-GB" sz="1200" b="1" dirty="0"/>
              <a:t>key stroke";</a:t>
            </a:r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cin</a:t>
            </a:r>
            <a:r>
              <a:rPr lang="en-GB" sz="1200" b="1" dirty="0" smtClean="0"/>
              <a:t> &gt;&gt; </a:t>
            </a:r>
            <a:r>
              <a:rPr lang="en-GB" sz="1200" b="1" dirty="0" err="1" smtClean="0"/>
              <a:t>characterIn</a:t>
            </a:r>
            <a:r>
              <a:rPr lang="en-GB" sz="1200" b="1" dirty="0" smtClean="0"/>
              <a:t>;</a:t>
            </a:r>
            <a:endParaRPr lang="en-GB" sz="1200" dirty="0"/>
          </a:p>
          <a:p>
            <a:r>
              <a:rPr lang="en-GB" sz="1200" b="1" dirty="0"/>
              <a:t>}</a:t>
            </a:r>
            <a:endParaRPr lang="en-GB" sz="1200" dirty="0"/>
          </a:p>
          <a:p>
            <a:r>
              <a:rPr lang="en-GB" sz="1200" b="1" dirty="0"/>
              <a:t> </a:t>
            </a:r>
            <a:endParaRPr lang="en-GB" sz="1200" dirty="0"/>
          </a:p>
          <a:p>
            <a:r>
              <a:rPr lang="en-GB" sz="1200" b="1" dirty="0" err="1"/>
              <a:t>int</a:t>
            </a:r>
            <a:r>
              <a:rPr lang="en-GB" sz="1200" b="1" dirty="0"/>
              <a:t> main()</a:t>
            </a:r>
            <a:endParaRPr lang="en-GB" sz="1200" dirty="0"/>
          </a:p>
          <a:p>
            <a:r>
              <a:rPr lang="en-GB" sz="1200" b="1" dirty="0"/>
              <a:t>{</a:t>
            </a:r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clrscr</a:t>
            </a:r>
            <a:r>
              <a:rPr lang="en-GB" sz="1200" b="1" dirty="0"/>
              <a:t>();</a:t>
            </a:r>
            <a:endParaRPr lang="en-GB" sz="1200" dirty="0"/>
          </a:p>
          <a:p>
            <a:r>
              <a:rPr lang="en-GB" sz="1200" b="1" dirty="0" smtClean="0"/>
              <a:t>    </a:t>
            </a:r>
            <a:r>
              <a:rPr lang="en-GB" sz="1200" b="1" dirty="0" err="1" smtClean="0"/>
              <a:t>get_character</a:t>
            </a:r>
            <a:r>
              <a:rPr lang="en-GB" sz="1200" b="1" dirty="0"/>
              <a:t>();</a:t>
            </a:r>
            <a:endParaRPr lang="en-GB" sz="1200" dirty="0"/>
          </a:p>
          <a:p>
            <a:r>
              <a:rPr lang="en-GB" sz="1200" b="1" dirty="0" smtClean="0"/>
              <a:t>    if ((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&gt;= 'a' </a:t>
            </a:r>
            <a:r>
              <a:rPr lang="en-GB" sz="1200" b="1" dirty="0" smtClean="0"/>
              <a:t>) &amp;&amp; (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&lt;= </a:t>
            </a:r>
            <a:r>
              <a:rPr lang="en-GB" sz="1200" b="1" dirty="0" smtClean="0"/>
              <a:t>'z‘))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{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</a:t>
            </a:r>
            <a:r>
              <a:rPr lang="en-GB" sz="1200" b="1" dirty="0" err="1" smtClean="0"/>
              <a:t>cout</a:t>
            </a:r>
            <a:r>
              <a:rPr lang="en-GB" sz="1200" b="1" dirty="0" smtClean="0"/>
              <a:t> </a:t>
            </a:r>
            <a:r>
              <a:rPr lang="en-GB" sz="1200" b="1" dirty="0"/>
              <a:t>&lt;&lt; "The character entered was a lower case letter";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</a:t>
            </a:r>
            <a:r>
              <a:rPr lang="en-GB" sz="1200" b="1" dirty="0" err="1" smtClean="0"/>
              <a:t>getch</a:t>
            </a:r>
            <a:r>
              <a:rPr lang="en-GB" sz="1200" b="1" dirty="0"/>
              <a:t>();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}</a:t>
            </a:r>
            <a:endParaRPr lang="en-GB" sz="1200" dirty="0"/>
          </a:p>
          <a:p>
            <a:r>
              <a:rPr lang="en-GB" sz="1200" b="1" dirty="0" smtClean="0"/>
              <a:t>    else </a:t>
            </a:r>
            <a:r>
              <a:rPr lang="en-GB" sz="1200" b="1" dirty="0"/>
              <a:t>if </a:t>
            </a:r>
            <a:r>
              <a:rPr lang="en-GB" sz="1200" b="1" dirty="0" smtClean="0"/>
              <a:t>((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&gt;= </a:t>
            </a:r>
            <a:r>
              <a:rPr lang="en-GB" sz="1200" b="1" dirty="0" smtClean="0"/>
              <a:t>'A‘) </a:t>
            </a:r>
            <a:r>
              <a:rPr lang="en-GB" sz="1200" b="1" dirty="0"/>
              <a:t>&amp;&amp; </a:t>
            </a:r>
            <a:r>
              <a:rPr lang="en-GB" sz="1200" b="1" dirty="0" smtClean="0"/>
              <a:t>(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&lt;= </a:t>
            </a:r>
            <a:r>
              <a:rPr lang="en-GB" sz="1200" b="1" dirty="0" smtClean="0"/>
              <a:t>'Z‘))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{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</a:t>
            </a:r>
            <a:r>
              <a:rPr lang="en-GB" sz="1200" b="1" dirty="0" err="1" smtClean="0"/>
              <a:t>cout</a:t>
            </a:r>
            <a:r>
              <a:rPr lang="en-GB" sz="1200" b="1" dirty="0" smtClean="0"/>
              <a:t> </a:t>
            </a:r>
            <a:r>
              <a:rPr lang="en-GB" sz="1200" b="1" dirty="0"/>
              <a:t>&lt;&lt; "The character entered was an upper case letter";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</a:t>
            </a:r>
            <a:r>
              <a:rPr lang="en-GB" sz="1200" b="1" dirty="0" err="1" smtClean="0"/>
              <a:t>getch</a:t>
            </a:r>
            <a:r>
              <a:rPr lang="en-GB" sz="1200" b="1" dirty="0"/>
              <a:t>();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}</a:t>
            </a:r>
            <a:endParaRPr lang="en-GB" sz="1200" dirty="0"/>
          </a:p>
          <a:p>
            <a:r>
              <a:rPr lang="en-GB" sz="1200" b="1" dirty="0" smtClean="0"/>
              <a:t>    else </a:t>
            </a:r>
            <a:r>
              <a:rPr lang="en-GB" sz="1200" b="1" dirty="0"/>
              <a:t>if (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&gt;= '1' &amp;&amp; </a:t>
            </a:r>
            <a:r>
              <a:rPr lang="en-GB" sz="1200" b="1" dirty="0" err="1" smtClean="0"/>
              <a:t>characterIn</a:t>
            </a:r>
            <a:r>
              <a:rPr lang="en-GB" sz="1200" b="1" dirty="0"/>
              <a:t>&lt;= '9')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{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</a:t>
            </a:r>
            <a:r>
              <a:rPr lang="en-GB" sz="1200" b="1" dirty="0" err="1" smtClean="0"/>
              <a:t>cout</a:t>
            </a:r>
            <a:r>
              <a:rPr lang="en-GB" sz="1200" b="1" dirty="0" smtClean="0"/>
              <a:t> </a:t>
            </a:r>
            <a:r>
              <a:rPr lang="en-GB" sz="1200" b="1" dirty="0"/>
              <a:t>&lt;&lt; "The character entered was a positive number between 1 and 9";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</a:t>
            </a:r>
            <a:r>
              <a:rPr lang="en-GB" sz="1200" b="1" dirty="0" err="1" smtClean="0"/>
              <a:t>getch</a:t>
            </a:r>
            <a:r>
              <a:rPr lang="en-GB" sz="1200" b="1" dirty="0" smtClean="0"/>
              <a:t>();</a:t>
            </a:r>
            <a:endParaRPr lang="en-GB" sz="1200" dirty="0"/>
          </a:p>
          <a:p>
            <a:r>
              <a:rPr lang="en-GB" sz="1200" b="1" dirty="0" smtClean="0"/>
              <a:t>    }</a:t>
            </a:r>
            <a:endParaRPr lang="en-GB" sz="1200" dirty="0"/>
          </a:p>
          <a:p>
            <a:r>
              <a:rPr lang="en-GB" sz="1200" b="1" dirty="0" smtClean="0"/>
              <a:t>    else</a:t>
            </a:r>
            <a:endParaRPr lang="en-GB" sz="1200" dirty="0"/>
          </a:p>
          <a:p>
            <a:r>
              <a:rPr lang="en-GB" sz="1200" b="1" dirty="0" smtClean="0"/>
              <a:t>    {</a:t>
            </a:r>
            <a:endParaRPr lang="en-GB" sz="1200" dirty="0" smtClean="0"/>
          </a:p>
          <a:p>
            <a:r>
              <a:rPr lang="en-GB" sz="1200" b="1" dirty="0" smtClean="0"/>
              <a:t>        </a:t>
            </a:r>
            <a:r>
              <a:rPr lang="en-GB" sz="1200" b="1" dirty="0" err="1" smtClean="0"/>
              <a:t>cout</a:t>
            </a:r>
            <a:r>
              <a:rPr lang="en-GB" sz="1200" b="1" dirty="0" smtClean="0"/>
              <a:t> &lt;&lt; "The character entered was not a letter or a positive number between 1 and 9 ";</a:t>
            </a:r>
            <a:endParaRPr lang="en-GB" sz="1200" dirty="0" smtClean="0"/>
          </a:p>
          <a:p>
            <a:r>
              <a:rPr lang="en-GB" sz="1200" b="1" dirty="0" smtClean="0"/>
              <a:t>        </a:t>
            </a:r>
            <a:r>
              <a:rPr lang="en-GB" sz="1200" b="1" dirty="0" err="1" smtClean="0"/>
              <a:t>getch</a:t>
            </a:r>
            <a:r>
              <a:rPr lang="en-GB" sz="1200" b="1" dirty="0"/>
              <a:t>();</a:t>
            </a:r>
            <a:endParaRPr lang="en-GB" sz="1200" dirty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}</a:t>
            </a:r>
            <a:endParaRPr lang="en-GB" sz="1200" dirty="0"/>
          </a:p>
          <a:p>
            <a:r>
              <a:rPr lang="en-GB" sz="1200" b="1" dirty="0"/>
              <a:t>return 0</a:t>
            </a:r>
            <a:r>
              <a:rPr lang="en-GB" sz="1200" b="1" dirty="0" smtClean="0"/>
              <a:t>;</a:t>
            </a:r>
            <a:endParaRPr lang="en-GB" sz="1200" dirty="0"/>
          </a:p>
          <a:p>
            <a:r>
              <a:rPr lang="en-GB" sz="1200" b="1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7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Selection – switch/case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Alternative to long if-else statements where the test expression evaluates one variable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Operation – takes a given variable value then seeks a matching value among a number of </a:t>
            </a:r>
            <a:r>
              <a:rPr lang="en-GB" b="1" dirty="0" smtClean="0">
                <a:solidFill>
                  <a:srgbClr val="FF0000"/>
                </a:solidFill>
              </a:rPr>
              <a:t>case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statements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47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41044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switch(variable-name)</a:t>
            </a:r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 case value_1</a:t>
            </a:r>
            <a:r>
              <a:rPr lang="en-GB" dirty="0"/>
              <a:t>:</a:t>
            </a:r>
          </a:p>
          <a:p>
            <a:r>
              <a:rPr lang="en-GB" dirty="0"/>
              <a:t>	</a:t>
            </a:r>
            <a:r>
              <a:rPr lang="en-GB" dirty="0" smtClean="0"/>
              <a:t>statement-to-execute;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…</a:t>
            </a:r>
            <a:endParaRPr lang="en-GB" dirty="0"/>
          </a:p>
          <a:p>
            <a:r>
              <a:rPr lang="en-GB" dirty="0"/>
              <a:t>	break;</a:t>
            </a:r>
          </a:p>
          <a:p>
            <a:r>
              <a:rPr lang="en-GB" dirty="0"/>
              <a:t> </a:t>
            </a:r>
          </a:p>
          <a:p>
            <a:r>
              <a:rPr lang="en-GB" dirty="0" smtClean="0"/>
              <a:t>    case </a:t>
            </a:r>
            <a:r>
              <a:rPr lang="en-GB" dirty="0"/>
              <a:t>value_2:</a:t>
            </a:r>
          </a:p>
          <a:p>
            <a:r>
              <a:rPr lang="en-GB" dirty="0"/>
              <a:t>	 </a:t>
            </a:r>
            <a:r>
              <a:rPr lang="en-GB" dirty="0" smtClean="0"/>
              <a:t>statement-to-execute;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…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break;</a:t>
            </a:r>
          </a:p>
          <a:p>
            <a:endParaRPr lang="en-GB" dirty="0"/>
          </a:p>
          <a:p>
            <a:r>
              <a:rPr lang="en-GB" dirty="0" smtClean="0"/>
              <a:t>    case </a:t>
            </a:r>
            <a:r>
              <a:rPr lang="en-GB" dirty="0" err="1"/>
              <a:t>value_n</a:t>
            </a:r>
            <a:r>
              <a:rPr lang="en-GB" dirty="0"/>
              <a:t>:</a:t>
            </a:r>
          </a:p>
          <a:p>
            <a:r>
              <a:rPr lang="en-GB" dirty="0"/>
              <a:t>	</a:t>
            </a:r>
            <a:r>
              <a:rPr lang="en-GB" dirty="0" smtClean="0"/>
              <a:t>statement-to-execute;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…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break</a:t>
            </a:r>
            <a:r>
              <a:rPr lang="en-GB" dirty="0"/>
              <a:t>;</a:t>
            </a:r>
          </a:p>
          <a:p>
            <a:r>
              <a:rPr lang="en-GB" dirty="0"/>
              <a:t> </a:t>
            </a:r>
          </a:p>
          <a:p>
            <a:r>
              <a:rPr lang="en-GB" dirty="0" smtClean="0"/>
              <a:t>    default</a:t>
            </a:r>
            <a:r>
              <a:rPr lang="en-GB" dirty="0"/>
              <a:t>:</a:t>
            </a:r>
          </a:p>
          <a:p>
            <a:r>
              <a:rPr lang="en-GB" dirty="0"/>
              <a:t>	</a:t>
            </a:r>
            <a:r>
              <a:rPr lang="en-GB" dirty="0" smtClean="0"/>
              <a:t>statement-to-execute;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…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break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 </a:t>
            </a:r>
          </a:p>
          <a:p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32040" y="202134"/>
            <a:ext cx="41044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switch(</a:t>
            </a:r>
            <a:r>
              <a:rPr lang="en-GB" dirty="0" err="1" smtClean="0"/>
              <a:t>num</a:t>
            </a:r>
            <a:r>
              <a:rPr lang="en-GB" dirty="0" smtClean="0"/>
              <a:t>)</a:t>
            </a:r>
          </a:p>
          <a:p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 case 1: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 smtClean="0"/>
              <a:t>cout</a:t>
            </a:r>
            <a:r>
              <a:rPr lang="en-GB" dirty="0" smtClean="0"/>
              <a:t>&lt;&lt;“Monday”;</a:t>
            </a:r>
            <a:endParaRPr lang="en-GB" dirty="0"/>
          </a:p>
          <a:p>
            <a:r>
              <a:rPr lang="en-GB" dirty="0"/>
              <a:t>	break;</a:t>
            </a:r>
          </a:p>
          <a:p>
            <a:r>
              <a:rPr lang="en-GB" dirty="0"/>
              <a:t> </a:t>
            </a:r>
          </a:p>
          <a:p>
            <a:r>
              <a:rPr lang="en-GB" dirty="0" smtClean="0"/>
              <a:t>    case </a:t>
            </a:r>
            <a:r>
              <a:rPr lang="en-GB" dirty="0"/>
              <a:t>2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 smtClean="0"/>
              <a:t>&lt;&lt;“Tuesday”;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break;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   case 3: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 smtClean="0"/>
              <a:t>&lt;&lt;“Wednesday”;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break</a:t>
            </a:r>
            <a:r>
              <a:rPr lang="en-GB" dirty="0"/>
              <a:t>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default:</a:t>
            </a:r>
          </a:p>
          <a:p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 smtClean="0"/>
              <a:t>&lt;&lt;“Non-working day”;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break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 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246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-27296"/>
            <a:ext cx="849694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switch(</a:t>
            </a:r>
            <a:r>
              <a:rPr lang="en-GB" sz="1600" b="1" dirty="0" err="1"/>
              <a:t>menu_option</a:t>
            </a:r>
            <a:r>
              <a:rPr lang="en-GB" sz="1600" b="1" dirty="0"/>
              <a:t>)</a:t>
            </a:r>
            <a:endParaRPr lang="en-GB" sz="1600" dirty="0"/>
          </a:p>
          <a:p>
            <a:r>
              <a:rPr lang="en-GB" sz="1600" b="1" dirty="0"/>
              <a:t>   {</a:t>
            </a:r>
            <a:endParaRPr lang="en-GB" sz="1600" dirty="0"/>
          </a:p>
          <a:p>
            <a:r>
              <a:rPr lang="en-GB" sz="1600" b="1" dirty="0"/>
              <a:t>   case 'M':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nMonday's</a:t>
            </a:r>
            <a:r>
              <a:rPr lang="en-GB" sz="1600" b="1" dirty="0"/>
              <a:t> diary page displayed successfully\n";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nPress</a:t>
            </a:r>
            <a:r>
              <a:rPr lang="en-GB" sz="1600" b="1" dirty="0"/>
              <a:t> the Enter key to return to the main menu.....";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/>
              <a:t>     break;</a:t>
            </a:r>
            <a:endParaRPr lang="en-GB" sz="1600" dirty="0"/>
          </a:p>
          <a:p>
            <a:r>
              <a:rPr lang="en-GB" sz="1600" b="1" dirty="0"/>
              <a:t>   case 'T':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nTuesday's</a:t>
            </a:r>
            <a:r>
              <a:rPr lang="en-GB" sz="1600" b="1" dirty="0"/>
              <a:t> diary page displayed successfully\n";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nPress</a:t>
            </a:r>
            <a:r>
              <a:rPr lang="en-GB" sz="1600" b="1" dirty="0"/>
              <a:t> the Enter key to return to the main menu.....";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/>
              <a:t>     break;</a:t>
            </a:r>
            <a:endParaRPr lang="en-GB" sz="1600" dirty="0"/>
          </a:p>
          <a:p>
            <a:r>
              <a:rPr lang="en-GB" sz="1600" b="1" dirty="0"/>
              <a:t/>
            </a:r>
            <a:br>
              <a:rPr lang="en-GB" sz="1600" b="1" dirty="0"/>
            </a:br>
            <a:r>
              <a:rPr lang="en-GB" sz="1600" b="1" dirty="0"/>
              <a:t>   case 'W':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nWednesday's</a:t>
            </a:r>
            <a:r>
              <a:rPr lang="en-GB" sz="1600" b="1" dirty="0"/>
              <a:t> diary page displayed successfully\n";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nPress</a:t>
            </a:r>
            <a:r>
              <a:rPr lang="en-GB" sz="1600" b="1" dirty="0"/>
              <a:t> the Enter key to return to the main menu.....";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/>
              <a:t>     break;</a:t>
            </a:r>
            <a:endParaRPr lang="en-GB" sz="1600" dirty="0"/>
          </a:p>
          <a:p>
            <a:r>
              <a:rPr lang="en-GB" sz="1600" b="1" dirty="0"/>
              <a:t>   case 'Q':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nYou</a:t>
            </a:r>
            <a:r>
              <a:rPr lang="en-GB" sz="1600" b="1" dirty="0"/>
              <a:t> have chosen to quit\n";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nPlease</a:t>
            </a:r>
            <a:r>
              <a:rPr lang="en-GB" sz="1600" b="1" dirty="0"/>
              <a:t> press the Enter key.....";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/>
              <a:t>     break;</a:t>
            </a:r>
            <a:endParaRPr lang="en-GB" sz="1600" dirty="0"/>
          </a:p>
          <a:p>
            <a:r>
              <a:rPr lang="en-GB" sz="1600" b="1" dirty="0"/>
              <a:t>   default:</a:t>
            </a:r>
            <a:endParaRPr lang="en-GB" sz="1600" dirty="0"/>
          </a:p>
          <a:p>
            <a:r>
              <a:rPr lang="en-GB" sz="1600" b="1" dirty="0"/>
              <a:t>      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nThe</a:t>
            </a:r>
            <a:r>
              <a:rPr lang="en-GB" sz="1600" b="1" dirty="0"/>
              <a:t> selection you made is invalid\n";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cout</a:t>
            </a:r>
            <a:r>
              <a:rPr lang="en-GB" sz="1600" b="1" dirty="0"/>
              <a:t> &lt;&lt; "\</a:t>
            </a:r>
            <a:r>
              <a:rPr lang="en-GB" sz="1600" b="1" dirty="0" err="1"/>
              <a:t>nPlease</a:t>
            </a:r>
            <a:r>
              <a:rPr lang="en-GB" sz="1600" b="1" dirty="0"/>
              <a:t> press the Enter key and try again.....";</a:t>
            </a:r>
            <a:endParaRPr lang="en-GB" sz="1600" dirty="0"/>
          </a:p>
          <a:p>
            <a:r>
              <a:rPr lang="en-GB" sz="1600" b="1" dirty="0"/>
              <a:t>      </a:t>
            </a:r>
            <a:r>
              <a:rPr lang="en-GB" sz="1600" b="1" dirty="0" err="1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/>
              <a:t>     break</a:t>
            </a:r>
            <a:r>
              <a:rPr lang="en-GB" sz="1600" b="1" dirty="0" smtClean="0"/>
              <a:t>; }</a:t>
            </a:r>
            <a:endParaRPr lang="en-GB" sz="1600" dirty="0"/>
          </a:p>
          <a:p>
            <a:r>
              <a:rPr lang="en-GB" sz="1600" b="1" dirty="0"/>
              <a:t>  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498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Walkthru</a:t>
            </a:r>
            <a:r>
              <a:rPr lang="en-GB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Write a program in C++ that will accept as input a user’s savings account balance, followed by a withdrawal amount.</a:t>
            </a:r>
          </a:p>
          <a:p>
            <a:pPr marL="0" indent="0">
              <a:buNone/>
            </a:pPr>
            <a:r>
              <a:rPr lang="en-GB" dirty="0"/>
              <a:t>The output will display the new balance together with a warning should the account holder go into the red as a result.”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4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 smtClean="0">
                <a:hlinkClick r:id="rId2"/>
              </a:rPr>
              <a:t>http://192.168.11.111/resource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>
                <a:hlinkClick r:id="rId3"/>
              </a:rPr>
              <a:t>http://softdev.hnd-computing.com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Control constructs</a:t>
            </a:r>
          </a:p>
          <a:p>
            <a:pPr lvl="1"/>
            <a:r>
              <a:rPr lang="en-GB" dirty="0" smtClean="0"/>
              <a:t>any </a:t>
            </a:r>
            <a:r>
              <a:rPr lang="en-GB" dirty="0"/>
              <a:t>problem that requires a logical solution can be solved using only three concepts to develop the solution. These are typically known as control constructs in </a:t>
            </a:r>
            <a:r>
              <a:rPr lang="en-GB" dirty="0" smtClean="0"/>
              <a:t>programming: </a:t>
            </a:r>
          </a:p>
          <a:p>
            <a:pPr lvl="2"/>
            <a:r>
              <a:rPr lang="en-GB" b="1" dirty="0" smtClean="0"/>
              <a:t>Sequence</a:t>
            </a:r>
          </a:p>
          <a:p>
            <a:pPr lvl="3"/>
            <a:r>
              <a:rPr lang="en-GB" dirty="0"/>
              <a:t>A list of instructions to be carried out one after the other in a strict sequence from top to bottom or from the beginning to the end. Each command will only be carried out </a:t>
            </a:r>
            <a:r>
              <a:rPr lang="en-GB" dirty="0" smtClean="0"/>
              <a:t>once.</a:t>
            </a:r>
          </a:p>
          <a:p>
            <a:pPr lvl="2"/>
            <a:r>
              <a:rPr lang="en-GB" b="1" dirty="0" smtClean="0"/>
              <a:t>Selection</a:t>
            </a:r>
          </a:p>
          <a:p>
            <a:pPr lvl="2"/>
            <a:r>
              <a:rPr lang="en-GB" b="1" dirty="0" smtClean="0"/>
              <a:t>Iteration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36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Selection -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US" dirty="0"/>
              <a:t>High-level language statements only have the ability to test to see if a condition is true or </a:t>
            </a:r>
            <a:r>
              <a:rPr lang="en-US" dirty="0" smtClean="0"/>
              <a:t>false</a:t>
            </a:r>
          </a:p>
          <a:p>
            <a:r>
              <a:rPr lang="en-US" dirty="0"/>
              <a:t>a different set of instructions will be executed for each value of the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The C++ </a:t>
            </a: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keyword performs the basic conditional test, and it’s syntax is as follows: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	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N.B. when test is found to be false program proceeds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929" y="393305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f (</a:t>
            </a:r>
            <a:r>
              <a:rPr lang="en-GB" i="1" dirty="0" smtClean="0"/>
              <a:t>test-expression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i="1" dirty="0" smtClean="0"/>
              <a:t>statement-to-execute-when-true;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8609" y="3933056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f (</a:t>
            </a:r>
            <a:r>
              <a:rPr lang="en-GB" i="1" dirty="0" smtClean="0"/>
              <a:t>test-expression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{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i="1" dirty="0"/>
              <a:t> </a:t>
            </a:r>
            <a:r>
              <a:rPr lang="en-GB" i="1" dirty="0" smtClean="0"/>
              <a:t>   statement-to-execute-when-true;</a:t>
            </a:r>
            <a:endParaRPr lang="en-GB" i="1" dirty="0"/>
          </a:p>
          <a:p>
            <a:r>
              <a:rPr lang="en-GB" i="1" dirty="0" smtClean="0"/>
              <a:t>    statement-to-execute-when-true;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GB" dirty="0" smtClean="0"/>
              <a:t>Selection if-else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Optionally, an if statement can offer alternative statements to execute when the test fails. This is done by appending an </a:t>
            </a:r>
            <a:r>
              <a:rPr lang="en-GB" b="1" dirty="0" smtClean="0">
                <a:solidFill>
                  <a:srgbClr val="FF0000"/>
                </a:solidFill>
              </a:rPr>
              <a:t>else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statement block after the if statement block: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803466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if (</a:t>
            </a:r>
            <a:r>
              <a:rPr lang="en-GB" i="1" dirty="0" smtClean="0"/>
              <a:t>test-expression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dirty="0" smtClean="0"/>
              <a:t>    </a:t>
            </a:r>
            <a:r>
              <a:rPr lang="en-GB" i="1" dirty="0" smtClean="0"/>
              <a:t>statement-to-execute-when-true;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i="1" dirty="0" smtClean="0"/>
              <a:t>statement-to-execute-when-false;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3898616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f (</a:t>
            </a:r>
            <a:r>
              <a:rPr lang="en-GB" i="1" dirty="0" smtClean="0"/>
              <a:t>test-expression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{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i="1" dirty="0" smtClean="0"/>
              <a:t>statement-to-execute-when-true;</a:t>
            </a:r>
          </a:p>
          <a:p>
            <a:r>
              <a:rPr lang="en-GB" dirty="0" smtClean="0"/>
              <a:t>    </a:t>
            </a:r>
            <a:r>
              <a:rPr lang="en-GB" i="1" dirty="0" smtClean="0"/>
              <a:t>statement-to-execute-when-true;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e</a:t>
            </a:r>
            <a:r>
              <a:rPr lang="en-GB" dirty="0" smtClean="0">
                <a:solidFill>
                  <a:srgbClr val="FF0000"/>
                </a:solidFill>
              </a:rPr>
              <a:t>lse</a:t>
            </a:r>
          </a:p>
          <a:p>
            <a:r>
              <a:rPr lang="en-GB" dirty="0">
                <a:solidFill>
                  <a:srgbClr val="FF0000"/>
                </a:solidFill>
              </a:rPr>
              <a:t>{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i="1" dirty="0" smtClean="0"/>
              <a:t>statement-to-execute-when-false;</a:t>
            </a:r>
          </a:p>
          <a:p>
            <a:r>
              <a:rPr lang="en-GB" i="1" dirty="0"/>
              <a:t> </a:t>
            </a:r>
            <a:r>
              <a:rPr lang="en-GB" i="1" dirty="0" smtClean="0"/>
              <a:t>  statement-to-execute-when-false;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2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Selection – if – </a:t>
            </a:r>
            <a:r>
              <a:rPr lang="en-GB" dirty="0"/>
              <a:t>M</a:t>
            </a:r>
            <a:r>
              <a:rPr lang="en-GB" dirty="0" smtClean="0"/>
              <a:t>ultiple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conditions </a:t>
            </a:r>
            <a:r>
              <a:rPr lang="en-GB" dirty="0"/>
              <a:t>may be tested in an </a:t>
            </a:r>
            <a:r>
              <a:rPr lang="en-GB" dirty="0" smtClean="0"/>
              <a:t>if </a:t>
            </a:r>
            <a:r>
              <a:rPr lang="en-GB" dirty="0"/>
              <a:t>statement using </a:t>
            </a:r>
            <a:r>
              <a:rPr lang="en-GB" dirty="0" smtClean="0"/>
              <a:t>the Boolean operators </a:t>
            </a:r>
            <a:r>
              <a:rPr lang="en-GB" b="1" dirty="0" smtClean="0">
                <a:solidFill>
                  <a:srgbClr val="FF0000"/>
                </a:solidFill>
              </a:rPr>
              <a:t>AND, OR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46" y="2903313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</a:t>
            </a:r>
            <a:r>
              <a:rPr lang="en-GB" sz="3600" dirty="0" smtClean="0"/>
              <a:t>(</a:t>
            </a:r>
            <a:r>
              <a:rPr lang="en-GB" sz="3600" dirty="0" smtClean="0">
                <a:solidFill>
                  <a:schemeClr val="accent1"/>
                </a:solidFill>
              </a:rPr>
              <a:t>(test1) </a:t>
            </a:r>
            <a:r>
              <a:rPr lang="en-GB" sz="3600" dirty="0">
                <a:solidFill>
                  <a:schemeClr val="accent1"/>
                </a:solidFill>
              </a:rPr>
              <a:t>&amp;&amp; </a:t>
            </a:r>
            <a:r>
              <a:rPr lang="en-GB" sz="3600" dirty="0" smtClean="0">
                <a:solidFill>
                  <a:schemeClr val="accent1"/>
                </a:solidFill>
              </a:rPr>
              <a:t>(test2)</a:t>
            </a:r>
            <a:r>
              <a:rPr lang="en-GB" sz="3600" dirty="0" smtClean="0"/>
              <a:t>)</a:t>
            </a:r>
          </a:p>
          <a:p>
            <a:endParaRPr lang="en-GB" sz="3600" dirty="0"/>
          </a:p>
          <a:p>
            <a:r>
              <a:rPr lang="en-GB" sz="3600" dirty="0"/>
              <a:t>if </a:t>
            </a:r>
            <a:r>
              <a:rPr lang="en-GB" sz="3600" dirty="0" smtClean="0"/>
              <a:t>(</a:t>
            </a:r>
            <a:r>
              <a:rPr lang="en-GB" sz="3600" dirty="0" smtClean="0">
                <a:solidFill>
                  <a:schemeClr val="accent1"/>
                </a:solidFill>
              </a:rPr>
              <a:t>(test1) </a:t>
            </a:r>
            <a:r>
              <a:rPr lang="en-GB" sz="3600" dirty="0">
                <a:solidFill>
                  <a:schemeClr val="accent1"/>
                </a:solidFill>
              </a:rPr>
              <a:t>|| </a:t>
            </a:r>
            <a:r>
              <a:rPr lang="en-GB" sz="3600" dirty="0" smtClean="0">
                <a:solidFill>
                  <a:schemeClr val="accent1"/>
                </a:solidFill>
              </a:rPr>
              <a:t>(test2)</a:t>
            </a:r>
            <a:r>
              <a:rPr lang="en-GB" sz="3600" dirty="0" smtClean="0"/>
              <a:t>)</a:t>
            </a:r>
          </a:p>
          <a:p>
            <a:endParaRPr lang="en-GB" sz="3600" dirty="0"/>
          </a:p>
          <a:p>
            <a:r>
              <a:rPr lang="en-GB" sz="3600" dirty="0"/>
              <a:t>if </a:t>
            </a:r>
            <a:r>
              <a:rPr lang="en-GB" sz="3600" dirty="0" smtClean="0"/>
              <a:t>!(</a:t>
            </a:r>
            <a:r>
              <a:rPr lang="en-GB" sz="3600" dirty="0" smtClean="0">
                <a:solidFill>
                  <a:schemeClr val="accent1"/>
                </a:solidFill>
              </a:rPr>
              <a:t>test1</a:t>
            </a:r>
            <a:r>
              <a:rPr lang="en-GB" sz="3600" dirty="0" smtClean="0"/>
              <a:t>)</a:t>
            </a:r>
          </a:p>
          <a:p>
            <a:endParaRPr lang="en-GB" sz="3600" dirty="0" smtClean="0"/>
          </a:p>
          <a:p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23046" y="5949280"/>
            <a:ext cx="7992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There is no limit to the number of conditions that can be tested </a:t>
            </a:r>
            <a:endParaRPr lang="en-GB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6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Selection – if – </a:t>
            </a:r>
            <a:r>
              <a:rPr lang="en-GB" dirty="0"/>
              <a:t>M</a:t>
            </a:r>
            <a:r>
              <a:rPr lang="en-GB" dirty="0" smtClean="0"/>
              <a:t>ultiple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46" y="227687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</a:t>
            </a:r>
            <a:r>
              <a:rPr lang="en-GB" sz="3600" dirty="0" smtClean="0"/>
              <a:t>(</a:t>
            </a:r>
            <a:r>
              <a:rPr lang="en-GB" sz="3600" dirty="0" smtClean="0">
                <a:solidFill>
                  <a:schemeClr val="accent1"/>
                </a:solidFill>
              </a:rPr>
              <a:t>(number1 </a:t>
            </a:r>
            <a:r>
              <a:rPr lang="en-GB" sz="3600" dirty="0">
                <a:solidFill>
                  <a:schemeClr val="accent1"/>
                </a:solidFill>
              </a:rPr>
              <a:t>&gt; </a:t>
            </a:r>
            <a:r>
              <a:rPr lang="en-GB" sz="3600" dirty="0" smtClean="0">
                <a:solidFill>
                  <a:schemeClr val="accent1"/>
                </a:solidFill>
              </a:rPr>
              <a:t>0) </a:t>
            </a:r>
            <a:r>
              <a:rPr lang="en-GB" sz="3600" dirty="0">
                <a:solidFill>
                  <a:schemeClr val="accent1"/>
                </a:solidFill>
              </a:rPr>
              <a:t>&amp;&amp; </a:t>
            </a:r>
            <a:r>
              <a:rPr lang="en-GB" sz="3600" dirty="0" smtClean="0">
                <a:solidFill>
                  <a:schemeClr val="accent1"/>
                </a:solidFill>
              </a:rPr>
              <a:t>(number1 </a:t>
            </a:r>
            <a:r>
              <a:rPr lang="en-GB" sz="3600" dirty="0">
                <a:solidFill>
                  <a:schemeClr val="accent1"/>
                </a:solidFill>
              </a:rPr>
              <a:t>&lt; </a:t>
            </a:r>
            <a:r>
              <a:rPr lang="en-GB" sz="3600" dirty="0" smtClean="0">
                <a:solidFill>
                  <a:schemeClr val="accent1"/>
                </a:solidFill>
              </a:rPr>
              <a:t>100)</a:t>
            </a:r>
            <a:r>
              <a:rPr lang="en-GB" sz="3600" dirty="0" smtClean="0"/>
              <a:t>)</a:t>
            </a:r>
          </a:p>
          <a:p>
            <a:endParaRPr lang="en-GB" sz="3600" dirty="0"/>
          </a:p>
          <a:p>
            <a:r>
              <a:rPr lang="en-GB" sz="3600" dirty="0"/>
              <a:t>if </a:t>
            </a:r>
            <a:r>
              <a:rPr lang="en-GB" sz="3600" dirty="0" smtClean="0"/>
              <a:t>(</a:t>
            </a:r>
            <a:r>
              <a:rPr lang="en-GB" sz="3600" dirty="0" smtClean="0">
                <a:solidFill>
                  <a:schemeClr val="accent1"/>
                </a:solidFill>
              </a:rPr>
              <a:t>(number1 </a:t>
            </a:r>
            <a:r>
              <a:rPr lang="en-GB" sz="3600" dirty="0">
                <a:solidFill>
                  <a:schemeClr val="accent1"/>
                </a:solidFill>
              </a:rPr>
              <a:t>&gt; </a:t>
            </a:r>
            <a:r>
              <a:rPr lang="en-GB" sz="3600" dirty="0" smtClean="0">
                <a:solidFill>
                  <a:schemeClr val="accent1"/>
                </a:solidFill>
              </a:rPr>
              <a:t>0) </a:t>
            </a:r>
            <a:r>
              <a:rPr lang="en-GB" sz="3600" dirty="0">
                <a:solidFill>
                  <a:schemeClr val="accent1"/>
                </a:solidFill>
              </a:rPr>
              <a:t>|| </a:t>
            </a:r>
            <a:r>
              <a:rPr lang="en-GB" sz="3600" dirty="0" smtClean="0">
                <a:solidFill>
                  <a:schemeClr val="accent1"/>
                </a:solidFill>
              </a:rPr>
              <a:t>(number1 </a:t>
            </a:r>
            <a:r>
              <a:rPr lang="en-GB" sz="3600" dirty="0">
                <a:solidFill>
                  <a:schemeClr val="accent1"/>
                </a:solidFill>
              </a:rPr>
              <a:t>&lt; </a:t>
            </a:r>
            <a:r>
              <a:rPr lang="en-GB" sz="3600" dirty="0" smtClean="0">
                <a:solidFill>
                  <a:schemeClr val="accent1"/>
                </a:solidFill>
              </a:rPr>
              <a:t>100)</a:t>
            </a:r>
            <a:r>
              <a:rPr lang="en-GB" sz="3600" dirty="0" smtClean="0"/>
              <a:t>)</a:t>
            </a:r>
          </a:p>
          <a:p>
            <a:endParaRPr lang="en-GB" sz="3600" dirty="0"/>
          </a:p>
          <a:p>
            <a:r>
              <a:rPr lang="en-GB" sz="3600" dirty="0"/>
              <a:t>if </a:t>
            </a:r>
            <a:r>
              <a:rPr lang="en-GB" sz="3600" dirty="0" smtClean="0"/>
              <a:t>!(</a:t>
            </a:r>
            <a:r>
              <a:rPr lang="en-GB" sz="3600" dirty="0" smtClean="0">
                <a:solidFill>
                  <a:schemeClr val="accent1"/>
                </a:solidFill>
              </a:rPr>
              <a:t>number1 </a:t>
            </a:r>
            <a:r>
              <a:rPr lang="en-GB" sz="3600" dirty="0">
                <a:solidFill>
                  <a:schemeClr val="accent1"/>
                </a:solidFill>
              </a:rPr>
              <a:t>== 0</a:t>
            </a:r>
            <a:r>
              <a:rPr lang="en-GB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1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Selection – Nested 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83832"/>
          </a:xfrm>
        </p:spPr>
        <p:txBody>
          <a:bodyPr/>
          <a:lstStyle/>
          <a:p>
            <a:r>
              <a:rPr lang="en-GB" dirty="0"/>
              <a:t>As it is valid to have any statement after then or else, this statement can be another if </a:t>
            </a:r>
            <a:r>
              <a:rPr lang="en-GB" dirty="0" smtClean="0"/>
              <a:t>statement: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2060847"/>
            <a:ext cx="39604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 smtClean="0">
                <a:solidFill>
                  <a:srgbClr val="FF0000"/>
                </a:solidFill>
              </a:rPr>
              <a:t>f (</a:t>
            </a:r>
            <a:r>
              <a:rPr lang="en-GB" sz="1600" i="1" dirty="0" smtClean="0"/>
              <a:t>test-expression</a:t>
            </a:r>
            <a:r>
              <a:rPr lang="en-GB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{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/>
              <a:t> </a:t>
            </a:r>
            <a:r>
              <a:rPr lang="en-GB" sz="1600" dirty="0" smtClean="0"/>
              <a:t>   </a:t>
            </a:r>
            <a:r>
              <a:rPr lang="en-GB" sz="1600" i="1" dirty="0" smtClean="0"/>
              <a:t>statement-to-execute-when-true;</a:t>
            </a:r>
          </a:p>
          <a:p>
            <a:r>
              <a:rPr lang="en-GB" sz="1600" dirty="0" smtClean="0"/>
              <a:t>    </a:t>
            </a:r>
            <a:r>
              <a:rPr lang="en-GB" sz="1600" i="1" dirty="0" smtClean="0"/>
              <a:t>statement-to-execute-when-true;</a:t>
            </a:r>
          </a:p>
          <a:p>
            <a:r>
              <a:rPr lang="en-GB" sz="1600" i="1" dirty="0" smtClean="0"/>
              <a:t>    </a:t>
            </a:r>
            <a:r>
              <a:rPr lang="en-GB" sz="1600" dirty="0">
                <a:solidFill>
                  <a:srgbClr val="FF0000"/>
                </a:solidFill>
              </a:rPr>
              <a:t>if (</a:t>
            </a:r>
            <a:r>
              <a:rPr lang="en-GB" sz="1600" i="1" dirty="0"/>
              <a:t>test-expression</a:t>
            </a:r>
            <a:r>
              <a:rPr lang="en-GB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   {</a:t>
            </a:r>
          </a:p>
          <a:p>
            <a:r>
              <a:rPr lang="en-GB" sz="1600" i="1" dirty="0" smtClean="0"/>
              <a:t>        statement-to-execute-when-true</a:t>
            </a:r>
            <a:r>
              <a:rPr lang="en-GB" sz="1600" i="1" dirty="0"/>
              <a:t>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   }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    else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smtClean="0">
                <a:solidFill>
                  <a:srgbClr val="FF0000"/>
                </a:solidFill>
              </a:rPr>
              <a:t>    {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  </a:t>
            </a:r>
            <a:r>
              <a:rPr lang="en-GB" sz="1600" dirty="0" smtClean="0"/>
              <a:t>     </a:t>
            </a:r>
            <a:r>
              <a:rPr lang="en-GB" sz="1600" i="1" dirty="0"/>
              <a:t>statement-to-execute-when-false;</a:t>
            </a:r>
          </a:p>
          <a:p>
            <a:r>
              <a:rPr lang="en-GB" sz="1600" i="1" dirty="0"/>
              <a:t>   </a:t>
            </a:r>
            <a:r>
              <a:rPr lang="en-GB" sz="1600" i="1" dirty="0" smtClean="0"/>
              <a:t>     statement-to-execute-when-false</a:t>
            </a:r>
            <a:r>
              <a:rPr lang="en-GB" sz="1600" i="1" dirty="0"/>
              <a:t>;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    }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GB" sz="1600" dirty="0">
                <a:solidFill>
                  <a:srgbClr val="FF0000"/>
                </a:solidFill>
              </a:rPr>
              <a:t>e</a:t>
            </a:r>
            <a:r>
              <a:rPr lang="en-GB" sz="1600" dirty="0" smtClean="0">
                <a:solidFill>
                  <a:srgbClr val="FF0000"/>
                </a:solidFill>
              </a:rPr>
              <a:t>lse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{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/>
              <a:t> </a:t>
            </a:r>
            <a:r>
              <a:rPr lang="en-GB" sz="1600" dirty="0" smtClean="0"/>
              <a:t>  </a:t>
            </a:r>
            <a:r>
              <a:rPr lang="en-GB" sz="1600" i="1" dirty="0" smtClean="0"/>
              <a:t>statement-to-execute-when-false;</a:t>
            </a:r>
          </a:p>
          <a:p>
            <a:r>
              <a:rPr lang="en-GB" sz="1600" i="1" dirty="0"/>
              <a:t> </a:t>
            </a:r>
            <a:r>
              <a:rPr lang="en-GB" sz="1600" i="1" dirty="0" smtClean="0"/>
              <a:t>  statement-to-execute-when-false;</a:t>
            </a:r>
          </a:p>
          <a:p>
            <a:r>
              <a:rPr lang="en-GB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056977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i</a:t>
            </a:r>
            <a:r>
              <a:rPr lang="en-GB" sz="1600" dirty="0" smtClean="0">
                <a:solidFill>
                  <a:srgbClr val="FF0000"/>
                </a:solidFill>
              </a:rPr>
              <a:t>f (</a:t>
            </a:r>
            <a:r>
              <a:rPr lang="en-GB" sz="1600" i="1" dirty="0" smtClean="0"/>
              <a:t>test-expression</a:t>
            </a:r>
            <a:r>
              <a:rPr lang="en-GB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{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/>
              <a:t> </a:t>
            </a:r>
            <a:r>
              <a:rPr lang="en-GB" sz="1600" dirty="0" smtClean="0"/>
              <a:t>   </a:t>
            </a:r>
            <a:r>
              <a:rPr lang="en-GB" sz="1600" i="1" dirty="0" smtClean="0"/>
              <a:t>statement-to-execute-when-true;</a:t>
            </a:r>
          </a:p>
          <a:p>
            <a:r>
              <a:rPr lang="en-GB" sz="1600" dirty="0" smtClean="0"/>
              <a:t>    </a:t>
            </a:r>
            <a:r>
              <a:rPr lang="en-GB" sz="1600" i="1" dirty="0" smtClean="0"/>
              <a:t>statement-to-execute-when-true;</a:t>
            </a:r>
          </a:p>
          <a:p>
            <a:r>
              <a:rPr lang="en-GB" sz="1600" i="1" dirty="0" smtClean="0"/>
              <a:t>    </a:t>
            </a:r>
            <a:r>
              <a:rPr lang="en-GB" sz="1600" dirty="0">
                <a:solidFill>
                  <a:srgbClr val="FF0000"/>
                </a:solidFill>
              </a:rPr>
              <a:t>if (</a:t>
            </a:r>
            <a:r>
              <a:rPr lang="en-GB" sz="1600" i="1" dirty="0" smtClean="0"/>
              <a:t>test-expression</a:t>
            </a:r>
            <a:r>
              <a:rPr lang="en-GB" sz="1600" dirty="0">
                <a:solidFill>
                  <a:srgbClr val="FF0000"/>
                </a:solidFill>
              </a:rPr>
              <a:t>)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i="1" dirty="0" smtClean="0"/>
              <a:t>        statement-to-execute-when-true</a:t>
            </a:r>
            <a:r>
              <a:rPr lang="en-GB" sz="1600" i="1" dirty="0"/>
              <a:t>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GB" sz="1600" dirty="0">
                <a:solidFill>
                  <a:srgbClr val="FF0000"/>
                </a:solidFill>
              </a:rPr>
              <a:t>e</a:t>
            </a:r>
            <a:r>
              <a:rPr lang="en-GB" sz="1600" dirty="0" smtClean="0">
                <a:solidFill>
                  <a:srgbClr val="FF0000"/>
                </a:solidFill>
              </a:rPr>
              <a:t>lse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{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/>
              <a:t> </a:t>
            </a:r>
            <a:r>
              <a:rPr lang="en-GB" sz="1600" dirty="0" smtClean="0"/>
              <a:t>  </a:t>
            </a:r>
            <a:r>
              <a:rPr lang="en-GB" sz="1600" i="1" dirty="0" smtClean="0"/>
              <a:t>statement-to-execute-when-false;</a:t>
            </a:r>
          </a:p>
          <a:p>
            <a:r>
              <a:rPr lang="en-GB" sz="1600" i="1" dirty="0"/>
              <a:t> </a:t>
            </a:r>
            <a:r>
              <a:rPr lang="en-GB" sz="1600" i="1" dirty="0" smtClean="0"/>
              <a:t>  statement-to-execute-when-false;</a:t>
            </a:r>
          </a:p>
          <a:p>
            <a:r>
              <a:rPr lang="en-GB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996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980728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#include &lt;</a:t>
            </a:r>
            <a:r>
              <a:rPr lang="en-GB" sz="1600" b="1" dirty="0" err="1"/>
              <a:t>conio.h</a:t>
            </a:r>
            <a:r>
              <a:rPr lang="en-GB" sz="1600" b="1" dirty="0"/>
              <a:t>&gt;</a:t>
            </a:r>
            <a:endParaRPr lang="en-GB" sz="1600" dirty="0"/>
          </a:p>
          <a:p>
            <a:r>
              <a:rPr lang="en-GB" sz="1600" b="1" dirty="0"/>
              <a:t>#include &lt;</a:t>
            </a:r>
            <a:r>
              <a:rPr lang="en-GB" sz="1600" b="1" dirty="0" err="1"/>
              <a:t>iostream.h</a:t>
            </a:r>
            <a:r>
              <a:rPr lang="en-GB" sz="1600" b="1" dirty="0"/>
              <a:t>&gt;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/>
              <a:t>char 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;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/>
              <a:t>void </a:t>
            </a:r>
            <a:r>
              <a:rPr lang="en-GB" sz="1600" b="1" dirty="0" err="1"/>
              <a:t>get_character</a:t>
            </a:r>
            <a:r>
              <a:rPr lang="en-GB" sz="1600" b="1" dirty="0"/>
              <a:t>()</a:t>
            </a:r>
            <a:endParaRPr lang="en-GB" sz="1600" dirty="0"/>
          </a:p>
          <a:p>
            <a:r>
              <a:rPr lang="en-GB" sz="1600" b="1" dirty="0"/>
              <a:t>{</a:t>
            </a:r>
            <a:endParaRPr lang="en-GB" sz="1600" dirty="0"/>
          </a:p>
          <a:p>
            <a:r>
              <a:rPr lang="en-GB" sz="1600" b="1" dirty="0"/>
              <a:t> </a:t>
            </a:r>
            <a:r>
              <a:rPr lang="en-GB" sz="1600" b="1" dirty="0" smtClean="0"/>
              <a:t>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</a:t>
            </a:r>
            <a:r>
              <a:rPr lang="en-GB" sz="1600" b="1" dirty="0" smtClean="0"/>
              <a:t>“Enter </a:t>
            </a:r>
            <a:r>
              <a:rPr lang="en-GB" sz="1600" b="1" dirty="0"/>
              <a:t>key stroke";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cin</a:t>
            </a:r>
            <a:r>
              <a:rPr lang="en-GB" sz="1600" b="1" dirty="0" smtClean="0"/>
              <a:t> </a:t>
            </a:r>
            <a:r>
              <a:rPr lang="en-GB" sz="1600" b="1" dirty="0"/>
              <a:t>&gt;&gt;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;</a:t>
            </a:r>
            <a:endParaRPr lang="en-GB" sz="1600" dirty="0"/>
          </a:p>
          <a:p>
            <a:r>
              <a:rPr lang="en-GB" sz="1600" b="1" dirty="0"/>
              <a:t>}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 err="1"/>
              <a:t>int</a:t>
            </a:r>
            <a:r>
              <a:rPr lang="en-GB" sz="1600" b="1" dirty="0"/>
              <a:t> main()</a:t>
            </a:r>
            <a:endParaRPr lang="en-GB" sz="1600" dirty="0"/>
          </a:p>
          <a:p>
            <a:r>
              <a:rPr lang="en-GB" sz="1600" b="1" dirty="0"/>
              <a:t>{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clrscr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get_character</a:t>
            </a:r>
            <a:r>
              <a:rPr lang="en-GB" sz="1600" b="1" dirty="0" smtClean="0"/>
              <a:t>();</a:t>
            </a:r>
          </a:p>
          <a:p>
            <a:endParaRPr lang="en-GB" sz="1600" dirty="0"/>
          </a:p>
          <a:p>
            <a:r>
              <a:rPr lang="en-GB" sz="1600" b="1" dirty="0" smtClean="0"/>
              <a:t>    if ((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&gt;= 'a</a:t>
            </a:r>
            <a:r>
              <a:rPr lang="en-GB" sz="1600" b="1" dirty="0" smtClean="0"/>
              <a:t>') &amp;&amp; (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&lt;= </a:t>
            </a:r>
            <a:r>
              <a:rPr lang="en-GB" sz="1600" b="1" dirty="0" smtClean="0"/>
              <a:t>'z‘))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"The character entered was a lower case letter</a:t>
            </a:r>
            <a:r>
              <a:rPr lang="en-GB" sz="1600" b="1" dirty="0" smtClean="0"/>
              <a:t>";</a:t>
            </a:r>
          </a:p>
          <a:p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"I love </a:t>
            </a:r>
            <a:r>
              <a:rPr lang="en-GB" sz="1600" b="1" dirty="0" smtClean="0"/>
              <a:t>C++ ";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return </a:t>
            </a:r>
            <a:r>
              <a:rPr lang="en-GB" sz="1600" b="1" dirty="0"/>
              <a:t>0;</a:t>
            </a:r>
            <a:endParaRPr lang="en-GB" sz="1600" dirty="0"/>
          </a:p>
          <a:p>
            <a:r>
              <a:rPr lang="en-GB" sz="1600" b="1" dirty="0"/>
              <a:t>}</a:t>
            </a:r>
            <a:endParaRPr lang="en-GB" sz="1600" dirty="0"/>
          </a:p>
          <a:p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06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#include &lt;</a:t>
            </a:r>
            <a:r>
              <a:rPr lang="en-GB" sz="1600" b="1" dirty="0" err="1"/>
              <a:t>conio.h</a:t>
            </a:r>
            <a:r>
              <a:rPr lang="en-GB" sz="1600" b="1" dirty="0"/>
              <a:t>&gt;</a:t>
            </a:r>
            <a:endParaRPr lang="en-GB" sz="1600" dirty="0"/>
          </a:p>
          <a:p>
            <a:r>
              <a:rPr lang="en-GB" sz="1600" b="1" dirty="0"/>
              <a:t>#include &lt;</a:t>
            </a:r>
            <a:r>
              <a:rPr lang="en-GB" sz="1600" b="1" dirty="0" err="1"/>
              <a:t>iostream.h</a:t>
            </a:r>
            <a:r>
              <a:rPr lang="en-GB" sz="1600" b="1" dirty="0"/>
              <a:t>&gt;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/>
              <a:t>char 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;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/>
              <a:t>void </a:t>
            </a:r>
            <a:r>
              <a:rPr lang="en-GB" sz="1600" b="1" dirty="0" err="1"/>
              <a:t>get_character</a:t>
            </a:r>
            <a:r>
              <a:rPr lang="en-GB" sz="1600" b="1" dirty="0"/>
              <a:t>()</a:t>
            </a:r>
            <a:endParaRPr lang="en-GB" sz="1600" dirty="0"/>
          </a:p>
          <a:p>
            <a:r>
              <a:rPr lang="en-GB" sz="1600" b="1" dirty="0"/>
              <a:t>{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</a:t>
            </a:r>
            <a:r>
              <a:rPr lang="en-GB" sz="1600" b="1" dirty="0" smtClean="0"/>
              <a:t>“Enter </a:t>
            </a:r>
            <a:r>
              <a:rPr lang="en-GB" sz="1600" b="1" dirty="0"/>
              <a:t>key stroke";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cin</a:t>
            </a:r>
            <a:r>
              <a:rPr lang="en-GB" sz="1600" b="1" dirty="0" smtClean="0"/>
              <a:t> </a:t>
            </a:r>
            <a:r>
              <a:rPr lang="en-GB" sz="1600" b="1" dirty="0"/>
              <a:t>&gt;&gt;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;</a:t>
            </a:r>
            <a:endParaRPr lang="en-GB" sz="1600" dirty="0"/>
          </a:p>
          <a:p>
            <a:r>
              <a:rPr lang="en-GB" sz="1600" b="1" dirty="0"/>
              <a:t>}</a:t>
            </a:r>
            <a:endParaRPr lang="en-GB" sz="1600" dirty="0"/>
          </a:p>
          <a:p>
            <a:r>
              <a:rPr lang="en-GB" sz="1600" b="1" dirty="0"/>
              <a:t> </a:t>
            </a:r>
            <a:endParaRPr lang="en-GB" sz="1600" dirty="0"/>
          </a:p>
          <a:p>
            <a:r>
              <a:rPr lang="en-GB" sz="1600" b="1" dirty="0" err="1"/>
              <a:t>int</a:t>
            </a:r>
            <a:r>
              <a:rPr lang="en-GB" sz="1600" b="1" dirty="0"/>
              <a:t> main()</a:t>
            </a:r>
            <a:endParaRPr lang="en-GB" sz="1600" dirty="0"/>
          </a:p>
          <a:p>
            <a:r>
              <a:rPr lang="en-GB" sz="1600" b="1" dirty="0"/>
              <a:t>{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clrscr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</a:t>
            </a:r>
            <a:r>
              <a:rPr lang="en-GB" sz="1600" b="1" dirty="0" err="1" smtClean="0"/>
              <a:t>get_character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if ((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&gt;= </a:t>
            </a:r>
            <a:r>
              <a:rPr lang="en-GB" sz="1600" b="1" dirty="0" smtClean="0"/>
              <a:t>'a‘) </a:t>
            </a:r>
            <a:r>
              <a:rPr lang="en-GB" sz="1600" b="1" dirty="0"/>
              <a:t>&amp;&amp; </a:t>
            </a:r>
            <a:r>
              <a:rPr lang="en-GB" sz="1600" b="1" dirty="0" smtClean="0"/>
              <a:t>(</a:t>
            </a:r>
            <a:r>
              <a:rPr lang="en-GB" sz="1600" b="1" dirty="0" err="1" smtClean="0"/>
              <a:t>letterOfTheAlphabet</a:t>
            </a:r>
            <a:r>
              <a:rPr lang="en-GB" sz="1600" b="1" dirty="0"/>
              <a:t>&lt;= </a:t>
            </a:r>
            <a:r>
              <a:rPr lang="en-GB" sz="1600" b="1" dirty="0" smtClean="0"/>
              <a:t>'z‘))</a:t>
            </a:r>
            <a:endParaRPr lang="en-GB" sz="1600" dirty="0"/>
          </a:p>
          <a:p>
            <a:r>
              <a:rPr lang="en-GB" sz="1600" b="1" dirty="0" smtClean="0"/>
              <a:t>    {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"The character entered was a lower case letter";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}</a:t>
            </a:r>
            <a:endParaRPr lang="en-GB" sz="1600" dirty="0"/>
          </a:p>
          <a:p>
            <a:r>
              <a:rPr lang="en-GB" sz="1600" b="1" dirty="0" smtClean="0"/>
              <a:t>    else</a:t>
            </a:r>
            <a:endParaRPr lang="en-GB" sz="1600" dirty="0"/>
          </a:p>
          <a:p>
            <a:r>
              <a:rPr lang="en-GB" sz="1600" b="1" dirty="0" smtClean="0"/>
              <a:t>    {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cout</a:t>
            </a:r>
            <a:r>
              <a:rPr lang="en-GB" sz="1600" b="1" dirty="0" smtClean="0"/>
              <a:t> </a:t>
            </a:r>
            <a:r>
              <a:rPr lang="en-GB" sz="1600" b="1" dirty="0"/>
              <a:t>&lt;&lt; "The character entered was NOT a lower case letter";</a:t>
            </a:r>
            <a:endParaRPr lang="en-GB" sz="1600" dirty="0"/>
          </a:p>
          <a:p>
            <a:r>
              <a:rPr lang="en-GB" sz="1600" b="1" dirty="0" smtClean="0"/>
              <a:t>        </a:t>
            </a:r>
            <a:r>
              <a:rPr lang="en-GB" sz="1600" b="1" dirty="0" err="1" smtClean="0"/>
              <a:t>getch</a:t>
            </a:r>
            <a:r>
              <a:rPr lang="en-GB" sz="1600" b="1" dirty="0"/>
              <a:t>();</a:t>
            </a:r>
            <a:endParaRPr lang="en-GB" sz="1600" dirty="0"/>
          </a:p>
          <a:p>
            <a:r>
              <a:rPr lang="en-GB" sz="1600" b="1" dirty="0" smtClean="0"/>
              <a:t>    }</a:t>
            </a:r>
            <a:endParaRPr lang="en-GB" sz="1600" dirty="0"/>
          </a:p>
          <a:p>
            <a:r>
              <a:rPr lang="en-GB" sz="1600" b="1" dirty="0" smtClean="0"/>
              <a:t>    return </a:t>
            </a:r>
            <a:r>
              <a:rPr lang="en-GB" sz="1600" b="1" dirty="0"/>
              <a:t>0;</a:t>
            </a:r>
            <a:endParaRPr lang="en-GB" sz="1600" dirty="0"/>
          </a:p>
          <a:p>
            <a:r>
              <a:rPr lang="en-GB" sz="1600" b="1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0450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887</TotalTime>
  <Words>554</Words>
  <Application>Microsoft Office PowerPoint</Application>
  <PresentationFormat>On-screen Show (4:3)</PresentationFormat>
  <Paragraphs>299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HNC Computing Developing Software: Introduction (H173 34)  Week 4</vt:lpstr>
      <vt:lpstr>Review</vt:lpstr>
      <vt:lpstr>Selection - if</vt:lpstr>
      <vt:lpstr>Selection if-else</vt:lpstr>
      <vt:lpstr>Selection – if – Multiple Conditions</vt:lpstr>
      <vt:lpstr>Selection – if – Multiple Conditions</vt:lpstr>
      <vt:lpstr>Selection – Nested if Statements</vt:lpstr>
      <vt:lpstr>PowerPoint Presentation</vt:lpstr>
      <vt:lpstr>PowerPoint Presentation</vt:lpstr>
      <vt:lpstr>PowerPoint Presentation</vt:lpstr>
      <vt:lpstr>PowerPoint Presentation</vt:lpstr>
      <vt:lpstr>Selection – switch/case statement</vt:lpstr>
      <vt:lpstr>PowerPoint Presentation</vt:lpstr>
      <vt:lpstr>PowerPoint Presentation</vt:lpstr>
      <vt:lpstr>Walkthru 4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133</cp:revision>
  <dcterms:created xsi:type="dcterms:W3CDTF">2014-08-20T09:50:30Z</dcterms:created>
  <dcterms:modified xsi:type="dcterms:W3CDTF">2015-09-21T06:06:07Z</dcterms:modified>
</cp:coreProperties>
</file>