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78" r:id="rId3"/>
    <p:sldId id="279" r:id="rId4"/>
    <p:sldId id="290" r:id="rId5"/>
    <p:sldId id="280" r:id="rId6"/>
    <p:sldId id="295" r:id="rId7"/>
    <p:sldId id="291" r:id="rId8"/>
    <p:sldId id="296" r:id="rId9"/>
    <p:sldId id="297" r:id="rId10"/>
    <p:sldId id="298" r:id="rId11"/>
    <p:sldId id="299" r:id="rId12"/>
    <p:sldId id="293" r:id="rId13"/>
    <p:sldId id="300" r:id="rId14"/>
    <p:sldId id="301" r:id="rId15"/>
    <p:sldId id="294" r:id="rId16"/>
    <p:sldId id="302"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67F6C4-D351-47D4-8EBB-B0E407DB0D7B}" type="datetimeFigureOut">
              <a:rPr lang="en-GB" smtClean="0"/>
              <a:t>29/09/2015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7D207E-EAF1-4452-A42B-E7B790E294AF}" type="slidenum">
              <a:rPr lang="en-GB" smtClean="0"/>
              <a:t>‹#›</a:t>
            </a:fld>
            <a:endParaRPr lang="en-GB"/>
          </a:p>
        </p:txBody>
      </p:sp>
    </p:spTree>
    <p:extLst>
      <p:ext uri="{BB962C8B-B14F-4D97-AF65-F5344CB8AC3E}">
        <p14:creationId xmlns:p14="http://schemas.microsoft.com/office/powerpoint/2010/main" val="203606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30" name="Date Placeholder 29"/>
          <p:cNvSpPr>
            <a:spLocks noGrp="1"/>
          </p:cNvSpPr>
          <p:nvPr>
            <p:ph type="dt" sz="half" idx="10"/>
          </p:nvPr>
        </p:nvSpPr>
        <p:spPr/>
        <p:txBody>
          <a:bodyPr/>
          <a:lstStyle/>
          <a:p>
            <a:fld id="{94DC7686-A8B1-4B8F-9D21-FF305E435517}" type="datetimeFigureOut">
              <a:rPr lang="en-GB" smtClean="0"/>
              <a:t>29/09/2015</a:t>
            </a:fld>
            <a:endParaRPr lang="en-GB" dirty="0"/>
          </a:p>
        </p:txBody>
      </p:sp>
      <p:sp>
        <p:nvSpPr>
          <p:cNvPr id="19" name="Footer Placeholder 18"/>
          <p:cNvSpPr>
            <a:spLocks noGrp="1"/>
          </p:cNvSpPr>
          <p:nvPr>
            <p:ph type="ftr" sz="quarter" idx="11"/>
          </p:nvPr>
        </p:nvSpPr>
        <p:spPr/>
        <p:txBody>
          <a:bodyPr/>
          <a:lstStyle/>
          <a:p>
            <a:endParaRPr lang="en-GB" dirty="0"/>
          </a:p>
        </p:txBody>
      </p:sp>
      <p:sp>
        <p:nvSpPr>
          <p:cNvPr id="27" name="Slide Number Placeholder 26"/>
          <p:cNvSpPr>
            <a:spLocks noGrp="1"/>
          </p:cNvSpPr>
          <p:nvPr>
            <p:ph type="sldNum" sz="quarter" idx="12"/>
          </p:nvPr>
        </p:nvSpPr>
        <p:spPr/>
        <p:txBody>
          <a:bodyPr/>
          <a:lstStyle/>
          <a:p>
            <a:endParaRPr lang="en-GB"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DC7686-A8B1-4B8F-9D21-FF305E435517}" type="datetimeFigureOut">
              <a:rPr lang="en-GB" smtClean="0"/>
              <a:t>29/09/2015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4DC7686-A8B1-4B8F-9D21-FF305E435517}" type="datetimeFigureOut">
              <a:rPr lang="en-GB" smtClean="0"/>
              <a:t>29/09/2015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94DC7686-A8B1-4B8F-9D21-FF305E435517}" type="datetimeFigureOut">
              <a:rPr lang="en-GB" smtClean="0"/>
              <a:t>29/09/2015</a:t>
            </a:fld>
            <a:endParaRPr lang="en-GB" dirty="0"/>
          </a:p>
        </p:txBody>
      </p:sp>
      <p:sp>
        <p:nvSpPr>
          <p:cNvPr id="5" name="Footer Placeholder 4"/>
          <p:cNvSpPr>
            <a:spLocks noGrp="1"/>
          </p:cNvSpPr>
          <p:nvPr>
            <p:ph type="ftr" sz="quarter" idx="11"/>
          </p:nvPr>
        </p:nvSpPr>
        <p:spPr/>
        <p:txBody>
          <a:bodyPr/>
          <a:lstStyle>
            <a:lvl1pPr algn="ctr">
              <a:defRPr/>
            </a:lvl1pPr>
          </a:lstStyle>
          <a:p>
            <a:r>
              <a:rPr lang="en-GB" dirty="0" smtClean="0"/>
              <a:t>NQ1 Introduction to Programming</a:t>
            </a:r>
            <a:endParaRPr lang="en-GB" dirty="0"/>
          </a:p>
        </p:txBody>
      </p:sp>
      <p:sp>
        <p:nvSpPr>
          <p:cNvPr id="6" name="Slide Number Placeholder 5"/>
          <p:cNvSpPr>
            <a:spLocks noGrp="1"/>
          </p:cNvSpPr>
          <p:nvPr>
            <p:ph type="sldNum" sz="quarter" idx="12"/>
          </p:nvPr>
        </p:nvSpPr>
        <p:spPr/>
        <p:txBody>
          <a:bodyPr/>
          <a:lstStyle/>
          <a:p>
            <a:endParaRPr lang="en-GB"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4DC7686-A8B1-4B8F-9D21-FF305E435517}" type="datetimeFigureOut">
              <a:rPr lang="en-GB" smtClean="0"/>
              <a:t>29/09/2015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32FB646-FF89-496F-85DB-C678F5944239}" type="slidenum">
              <a:rPr lang="en-GB" smtClean="0"/>
              <a:t>‹#›</a:t>
            </a:fld>
            <a:endParaRPr lang="en-GB"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DC7686-A8B1-4B8F-9D21-FF305E435517}" type="datetimeFigureOut">
              <a:rPr lang="en-GB" smtClean="0"/>
              <a:t>29/09/2015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4DC7686-A8B1-4B8F-9D21-FF305E435517}" type="datetimeFigureOut">
              <a:rPr lang="en-GB" smtClean="0"/>
              <a:t>29/09/2015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4DC7686-A8B1-4B8F-9D21-FF305E435517}" type="datetimeFigureOut">
              <a:rPr lang="en-GB" smtClean="0"/>
              <a:t>29/09/2015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C7686-A8B1-4B8F-9D21-FF305E435517}" type="datetimeFigureOut">
              <a:rPr lang="en-GB" smtClean="0"/>
              <a:t>29/09/2015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4DC7686-A8B1-4B8F-9D21-FF305E435517}" type="datetimeFigureOut">
              <a:rPr lang="en-GB" smtClean="0"/>
              <a:t>29/09/2015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32FB646-FF89-496F-85DB-C678F5944239}" type="slidenum">
              <a:rPr lang="en-GB" smtClean="0"/>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4DC7686-A8B1-4B8F-9D21-FF305E435517}" type="datetimeFigureOut">
              <a:rPr lang="en-GB" smtClean="0"/>
              <a:t>29/09/2015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a:xfrm>
            <a:off x="8077200" y="6356350"/>
            <a:ext cx="609600" cy="365125"/>
          </a:xfrm>
        </p:spPr>
        <p:txBody>
          <a:bodyPr/>
          <a:lstStyle/>
          <a:p>
            <a:fld id="{032FB646-FF89-496F-85DB-C678F5944239}" type="slidenum">
              <a:rPr lang="en-GB" smtClean="0"/>
              <a:t>‹#›</a:t>
            </a:fld>
            <a:endParaRPr lang="en-GB"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4DC7686-A8B1-4B8F-9D21-FF305E435517}" type="datetimeFigureOut">
              <a:rPr lang="en-GB" smtClean="0"/>
              <a:t>29/09/2015</a:t>
            </a:fld>
            <a:endParaRPr lang="en-GB"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32FB646-FF89-496F-85DB-C678F5944239}" type="slidenum">
              <a:rPr lang="en-GB" smtClean="0"/>
              <a:t>‹#›</a:t>
            </a:fld>
            <a:endParaRPr lang="en-GB"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oftdev.hnd-computing.com/" TargetMode="External"/><Relationship Id="rId2" Type="http://schemas.openxmlformats.org/officeDocument/2006/relationships/hyperlink" Target="http://192.168.11.111/resour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420888"/>
            <a:ext cx="7851648" cy="1828800"/>
          </a:xfrm>
        </p:spPr>
        <p:txBody>
          <a:bodyPr anchor="ctr">
            <a:normAutofit fontScale="90000"/>
          </a:bodyPr>
          <a:lstStyle/>
          <a:p>
            <a:pPr algn="ctr"/>
            <a:r>
              <a:rPr lang="en-GB" dirty="0" smtClean="0">
                <a:solidFill>
                  <a:schemeClr val="bg1"/>
                </a:solidFill>
              </a:rPr>
              <a:t>HNC Computing</a:t>
            </a:r>
            <a:br>
              <a:rPr lang="en-GB" dirty="0" smtClean="0">
                <a:solidFill>
                  <a:schemeClr val="bg1"/>
                </a:solidFill>
              </a:rPr>
            </a:br>
            <a:r>
              <a:rPr lang="en-GB" dirty="0" smtClean="0">
                <a:solidFill>
                  <a:schemeClr val="bg1"/>
                </a:solidFill>
              </a:rPr>
              <a:t>Developing Software: Introduction</a:t>
            </a:r>
            <a:br>
              <a:rPr lang="en-GB" dirty="0" smtClean="0">
                <a:solidFill>
                  <a:schemeClr val="bg1"/>
                </a:solidFill>
              </a:rPr>
            </a:br>
            <a:r>
              <a:rPr lang="en-GB" dirty="0" smtClean="0">
                <a:solidFill>
                  <a:schemeClr val="bg1"/>
                </a:solidFill>
              </a:rPr>
              <a:t>(H173 34)</a:t>
            </a:r>
            <a:br>
              <a:rPr lang="en-GB" dirty="0" smtClean="0">
                <a:solidFill>
                  <a:schemeClr val="bg1"/>
                </a:solidFill>
              </a:rPr>
            </a:br>
            <a:r>
              <a:rPr lang="en-GB" dirty="0" smtClean="0">
                <a:solidFill>
                  <a:schemeClr val="bg1"/>
                </a:solidFill>
              </a:rPr>
              <a:t/>
            </a:r>
            <a:br>
              <a:rPr lang="en-GB" dirty="0" smtClean="0">
                <a:solidFill>
                  <a:schemeClr val="bg1"/>
                </a:solidFill>
              </a:rPr>
            </a:br>
            <a:r>
              <a:rPr lang="en-GB" dirty="0" smtClean="0">
                <a:solidFill>
                  <a:schemeClr val="bg1"/>
                </a:solidFill>
              </a:rPr>
              <a:t>Week 5</a:t>
            </a:r>
            <a:endParaRPr lang="en-GB" dirty="0">
              <a:solidFill>
                <a:schemeClr val="bg1"/>
              </a:solidFill>
            </a:endParaRPr>
          </a:p>
        </p:txBody>
      </p:sp>
      <p:sp>
        <p:nvSpPr>
          <p:cNvPr id="4" name="Subtitle 3"/>
          <p:cNvSpPr>
            <a:spLocks noGrp="1"/>
          </p:cNvSpPr>
          <p:nvPr>
            <p:ph type="subTitle" idx="1"/>
          </p:nvPr>
        </p:nvSpPr>
        <p:spPr>
          <a:xfrm>
            <a:off x="533400" y="3228536"/>
            <a:ext cx="7854696" cy="2936768"/>
          </a:xfrm>
        </p:spPr>
        <p:txBody>
          <a:bodyPr/>
          <a:lstStyle/>
          <a:p>
            <a:endParaRPr lang="en-GB" dirty="0" smtClean="0"/>
          </a:p>
          <a:p>
            <a:endParaRPr lang="en-GB" dirty="0"/>
          </a:p>
          <a:p>
            <a:endParaRPr lang="en-GB" dirty="0" smtClean="0"/>
          </a:p>
          <a:p>
            <a:endParaRPr lang="en-GB" dirty="0"/>
          </a:p>
          <a:p>
            <a:pPr algn="ctr"/>
            <a:endParaRPr lang="en-GB" dirty="0" smtClean="0">
              <a:solidFill>
                <a:schemeClr val="bg2"/>
              </a:solidFill>
            </a:endParaRPr>
          </a:p>
          <a:p>
            <a:pPr algn="ctr"/>
            <a:r>
              <a:rPr lang="en-GB" dirty="0" smtClean="0">
                <a:solidFill>
                  <a:schemeClr val="bg2"/>
                </a:solidFill>
              </a:rPr>
              <a:t>Lecturer </a:t>
            </a:r>
            <a:r>
              <a:rPr lang="en-GB" dirty="0">
                <a:solidFill>
                  <a:schemeClr val="bg2"/>
                </a:solidFill>
              </a:rPr>
              <a:t>– Dawn Wilson</a:t>
            </a:r>
          </a:p>
          <a:p>
            <a:pPr algn="ctr"/>
            <a:endParaRPr lang="en-GB" dirty="0"/>
          </a:p>
        </p:txBody>
      </p:sp>
    </p:spTree>
    <p:extLst>
      <p:ext uri="{BB962C8B-B14F-4D97-AF65-F5344CB8AC3E}">
        <p14:creationId xmlns:p14="http://schemas.microsoft.com/office/powerpoint/2010/main" val="37399656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361040" cy="6740307"/>
          </a:xfrm>
          <a:prstGeom prst="rect">
            <a:avLst/>
          </a:prstGeom>
        </p:spPr>
        <p:txBody>
          <a:bodyPr wrap="square">
            <a:spAutoFit/>
          </a:bodyPr>
          <a:lstStyle/>
          <a:p>
            <a:r>
              <a:rPr lang="en-US" b="1" dirty="0"/>
              <a:t>void </a:t>
            </a:r>
            <a:r>
              <a:rPr lang="en-US" b="1" dirty="0" err="1"/>
              <a:t>weemenu</a:t>
            </a:r>
            <a:r>
              <a:rPr lang="en-US" b="1" dirty="0"/>
              <a:t>()</a:t>
            </a:r>
            <a:endParaRPr lang="en-GB" dirty="0"/>
          </a:p>
          <a:p>
            <a:r>
              <a:rPr lang="en-US" b="1" dirty="0"/>
              <a:t>{</a:t>
            </a:r>
            <a:endParaRPr lang="en-GB" dirty="0"/>
          </a:p>
          <a:p>
            <a:r>
              <a:rPr lang="en-US" b="1" dirty="0"/>
              <a:t>            /* this example runs a small menu until the exit choice is taken */</a:t>
            </a:r>
            <a:endParaRPr lang="en-GB" dirty="0"/>
          </a:p>
          <a:p>
            <a:r>
              <a:rPr lang="en-US" b="1" dirty="0"/>
              <a:t>            char choice;</a:t>
            </a:r>
            <a:endParaRPr lang="en-GB" dirty="0"/>
          </a:p>
          <a:p>
            <a:r>
              <a:rPr lang="en-US" b="1" dirty="0"/>
              <a:t>           </a:t>
            </a:r>
            <a:r>
              <a:rPr lang="en-US" b="1" dirty="0">
                <a:solidFill>
                  <a:srgbClr val="FF0000"/>
                </a:solidFill>
              </a:rPr>
              <a:t> do</a:t>
            </a:r>
            <a:endParaRPr lang="en-GB" dirty="0">
              <a:solidFill>
                <a:srgbClr val="FF0000"/>
              </a:solidFill>
            </a:endParaRPr>
          </a:p>
          <a:p>
            <a:r>
              <a:rPr lang="en-US" b="1" dirty="0" smtClean="0">
                <a:solidFill>
                  <a:srgbClr val="FF0000"/>
                </a:solidFill>
              </a:rPr>
              <a:t>           {</a:t>
            </a:r>
            <a:endParaRPr lang="en-GB" dirty="0">
              <a:solidFill>
                <a:srgbClr val="FF0000"/>
              </a:solidFill>
            </a:endParaRPr>
          </a:p>
          <a:p>
            <a:r>
              <a:rPr lang="en-US" b="1" dirty="0">
                <a:solidFill>
                  <a:srgbClr val="FF0000"/>
                </a:solidFill>
              </a:rPr>
              <a:t>            </a:t>
            </a:r>
            <a:r>
              <a:rPr lang="en-US" b="1" dirty="0" smtClean="0">
                <a:solidFill>
                  <a:srgbClr val="FF0000"/>
                </a:solidFill>
              </a:rPr>
              <a:t>    </a:t>
            </a:r>
            <a:r>
              <a:rPr lang="en-US" b="1" dirty="0" err="1" smtClean="0">
                <a:solidFill>
                  <a:srgbClr val="FF0000"/>
                </a:solidFill>
              </a:rPr>
              <a:t>clrscr</a:t>
            </a:r>
            <a:r>
              <a:rPr lang="en-US" b="1" dirty="0">
                <a:solidFill>
                  <a:srgbClr val="FF0000"/>
                </a:solidFill>
              </a:rPr>
              <a:t>();</a:t>
            </a:r>
            <a:endParaRPr lang="en-GB" dirty="0">
              <a:solidFill>
                <a:srgbClr val="FF0000"/>
              </a:solidFill>
            </a:endParaRPr>
          </a:p>
          <a:p>
            <a:r>
              <a:rPr lang="en-US" b="1" dirty="0" smtClean="0">
                <a:solidFill>
                  <a:srgbClr val="FF0000"/>
                </a:solidFill>
              </a:rPr>
              <a:t>    </a:t>
            </a:r>
            <a:r>
              <a:rPr lang="en-US" b="1" dirty="0">
                <a:solidFill>
                  <a:srgbClr val="FF0000"/>
                </a:solidFill>
              </a:rPr>
              <a:t>            </a:t>
            </a:r>
            <a:r>
              <a:rPr lang="en-US" b="1" dirty="0" err="1">
                <a:solidFill>
                  <a:srgbClr val="FF0000"/>
                </a:solidFill>
              </a:rPr>
              <a:t>cout</a:t>
            </a:r>
            <a:r>
              <a:rPr lang="en-US" b="1" dirty="0">
                <a:solidFill>
                  <a:srgbClr val="FF0000"/>
                </a:solidFill>
              </a:rPr>
              <a:t> &lt;&lt; "\n\t\ta. Run example 1";</a:t>
            </a:r>
            <a:endParaRPr lang="en-GB" dirty="0">
              <a:solidFill>
                <a:srgbClr val="FF0000"/>
              </a:solidFill>
            </a:endParaRPr>
          </a:p>
          <a:p>
            <a:r>
              <a:rPr lang="en-US" b="1" dirty="0">
                <a:solidFill>
                  <a:srgbClr val="FF0000"/>
                </a:solidFill>
              </a:rPr>
              <a:t>    </a:t>
            </a:r>
            <a:r>
              <a:rPr lang="en-US" b="1" dirty="0" smtClean="0">
                <a:solidFill>
                  <a:srgbClr val="FF0000"/>
                </a:solidFill>
              </a:rPr>
              <a:t>    </a:t>
            </a:r>
            <a:r>
              <a:rPr lang="en-US" b="1" dirty="0">
                <a:solidFill>
                  <a:srgbClr val="FF0000"/>
                </a:solidFill>
              </a:rPr>
              <a:t>        </a:t>
            </a:r>
            <a:r>
              <a:rPr lang="en-US" b="1" dirty="0" err="1">
                <a:solidFill>
                  <a:srgbClr val="FF0000"/>
                </a:solidFill>
              </a:rPr>
              <a:t>cout</a:t>
            </a:r>
            <a:r>
              <a:rPr lang="en-US" b="1" dirty="0">
                <a:solidFill>
                  <a:srgbClr val="FF0000"/>
                </a:solidFill>
              </a:rPr>
              <a:t> &lt;&lt; "\n\t\</a:t>
            </a:r>
            <a:r>
              <a:rPr lang="en-US" b="1" dirty="0" err="1">
                <a:solidFill>
                  <a:srgbClr val="FF0000"/>
                </a:solidFill>
              </a:rPr>
              <a:t>tb</a:t>
            </a:r>
            <a:r>
              <a:rPr lang="en-US" b="1" dirty="0">
                <a:solidFill>
                  <a:srgbClr val="FF0000"/>
                </a:solidFill>
              </a:rPr>
              <a:t>. Run example 2";</a:t>
            </a:r>
            <a:endParaRPr lang="en-GB" dirty="0">
              <a:solidFill>
                <a:srgbClr val="FF0000"/>
              </a:solidFill>
            </a:endParaRPr>
          </a:p>
          <a:p>
            <a:r>
              <a:rPr lang="en-US" b="1" dirty="0">
                <a:solidFill>
                  <a:srgbClr val="FF0000"/>
                </a:solidFill>
              </a:rPr>
              <a:t>        </a:t>
            </a:r>
            <a:r>
              <a:rPr lang="en-US" b="1" dirty="0" smtClean="0">
                <a:solidFill>
                  <a:srgbClr val="FF0000"/>
                </a:solidFill>
              </a:rPr>
              <a:t>    </a:t>
            </a:r>
            <a:r>
              <a:rPr lang="en-US" b="1" dirty="0">
                <a:solidFill>
                  <a:srgbClr val="FF0000"/>
                </a:solidFill>
              </a:rPr>
              <a:t>    </a:t>
            </a:r>
            <a:r>
              <a:rPr lang="en-US" b="1" dirty="0" err="1">
                <a:solidFill>
                  <a:srgbClr val="FF0000"/>
                </a:solidFill>
              </a:rPr>
              <a:t>cout</a:t>
            </a:r>
            <a:r>
              <a:rPr lang="en-US" b="1" dirty="0">
                <a:solidFill>
                  <a:srgbClr val="FF0000"/>
                </a:solidFill>
              </a:rPr>
              <a:t> &lt;&lt; "\n\t\</a:t>
            </a:r>
            <a:r>
              <a:rPr lang="en-US" b="1" dirty="0" err="1">
                <a:solidFill>
                  <a:srgbClr val="FF0000"/>
                </a:solidFill>
              </a:rPr>
              <a:t>tc</a:t>
            </a:r>
            <a:r>
              <a:rPr lang="en-US" b="1" dirty="0">
                <a:solidFill>
                  <a:srgbClr val="FF0000"/>
                </a:solidFill>
              </a:rPr>
              <a:t>. Exit Program";</a:t>
            </a:r>
            <a:endParaRPr lang="en-GB" dirty="0">
              <a:solidFill>
                <a:srgbClr val="FF0000"/>
              </a:solidFill>
            </a:endParaRPr>
          </a:p>
          <a:p>
            <a:r>
              <a:rPr lang="en-US" b="1" dirty="0">
                <a:solidFill>
                  <a:srgbClr val="FF0000"/>
                </a:solidFill>
              </a:rPr>
              <a:t>            </a:t>
            </a:r>
            <a:r>
              <a:rPr lang="en-US" b="1" dirty="0" smtClean="0">
                <a:solidFill>
                  <a:srgbClr val="FF0000"/>
                </a:solidFill>
              </a:rPr>
              <a:t>    </a:t>
            </a:r>
            <a:r>
              <a:rPr lang="en-US" b="1" dirty="0" err="1" smtClean="0">
                <a:solidFill>
                  <a:srgbClr val="FF0000"/>
                </a:solidFill>
              </a:rPr>
              <a:t>cout</a:t>
            </a:r>
            <a:r>
              <a:rPr lang="en-US" b="1" dirty="0" smtClean="0">
                <a:solidFill>
                  <a:srgbClr val="FF0000"/>
                </a:solidFill>
              </a:rPr>
              <a:t> </a:t>
            </a:r>
            <a:r>
              <a:rPr lang="en-US" b="1" dirty="0">
                <a:solidFill>
                  <a:srgbClr val="FF0000"/>
                </a:solidFill>
              </a:rPr>
              <a:t>&lt;&lt; "\</a:t>
            </a:r>
            <a:r>
              <a:rPr lang="en-US" b="1" dirty="0" err="1">
                <a:solidFill>
                  <a:srgbClr val="FF0000"/>
                </a:solidFill>
              </a:rPr>
              <a:t>nEnter</a:t>
            </a:r>
            <a:r>
              <a:rPr lang="en-US" b="1" dirty="0">
                <a:solidFill>
                  <a:srgbClr val="FF0000"/>
                </a:solidFill>
              </a:rPr>
              <a:t> choice -&gt; ";</a:t>
            </a:r>
            <a:endParaRPr lang="en-GB" dirty="0">
              <a:solidFill>
                <a:srgbClr val="FF0000"/>
              </a:solidFill>
            </a:endParaRPr>
          </a:p>
          <a:p>
            <a:r>
              <a:rPr lang="en-US" b="1" dirty="0" smtClean="0">
                <a:solidFill>
                  <a:srgbClr val="FF0000"/>
                </a:solidFill>
              </a:rPr>
              <a:t>    </a:t>
            </a:r>
            <a:r>
              <a:rPr lang="en-US" b="1" dirty="0">
                <a:solidFill>
                  <a:srgbClr val="FF0000"/>
                </a:solidFill>
              </a:rPr>
              <a:t>            choice = </a:t>
            </a:r>
            <a:r>
              <a:rPr lang="en-US" b="1" dirty="0" err="1">
                <a:solidFill>
                  <a:srgbClr val="FF0000"/>
                </a:solidFill>
              </a:rPr>
              <a:t>getch</a:t>
            </a:r>
            <a:r>
              <a:rPr lang="en-US" b="1" dirty="0">
                <a:solidFill>
                  <a:srgbClr val="FF0000"/>
                </a:solidFill>
              </a:rPr>
              <a:t>();</a:t>
            </a:r>
            <a:endParaRPr lang="en-GB" dirty="0">
              <a:solidFill>
                <a:srgbClr val="FF0000"/>
              </a:solidFill>
            </a:endParaRPr>
          </a:p>
          <a:p>
            <a:r>
              <a:rPr lang="en-US" b="1" dirty="0">
                <a:solidFill>
                  <a:srgbClr val="FF0000"/>
                </a:solidFill>
              </a:rPr>
              <a:t>            </a:t>
            </a:r>
            <a:endParaRPr lang="en-GB" dirty="0">
              <a:solidFill>
                <a:srgbClr val="FF0000"/>
              </a:solidFill>
            </a:endParaRPr>
          </a:p>
          <a:p>
            <a:r>
              <a:rPr lang="en-US" b="1" dirty="0">
                <a:solidFill>
                  <a:srgbClr val="FF0000"/>
                </a:solidFill>
              </a:rPr>
              <a:t>    </a:t>
            </a:r>
            <a:r>
              <a:rPr lang="en-US" b="1" dirty="0" smtClean="0">
                <a:solidFill>
                  <a:srgbClr val="FF0000"/>
                </a:solidFill>
              </a:rPr>
              <a:t>    </a:t>
            </a:r>
            <a:r>
              <a:rPr lang="en-US" b="1" dirty="0">
                <a:solidFill>
                  <a:srgbClr val="FF0000"/>
                </a:solidFill>
              </a:rPr>
              <a:t>        switch(choice)</a:t>
            </a:r>
            <a:endParaRPr lang="en-GB" dirty="0">
              <a:solidFill>
                <a:srgbClr val="FF0000"/>
              </a:solidFill>
            </a:endParaRPr>
          </a:p>
          <a:p>
            <a:r>
              <a:rPr lang="en-US" b="1" dirty="0">
                <a:solidFill>
                  <a:srgbClr val="FF0000"/>
                </a:solidFill>
              </a:rPr>
              <a:t>        </a:t>
            </a:r>
            <a:r>
              <a:rPr lang="en-US" b="1" dirty="0" smtClean="0">
                <a:solidFill>
                  <a:srgbClr val="FF0000"/>
                </a:solidFill>
              </a:rPr>
              <a:t>    </a:t>
            </a:r>
            <a:r>
              <a:rPr lang="en-US" b="1" dirty="0">
                <a:solidFill>
                  <a:srgbClr val="FF0000"/>
                </a:solidFill>
              </a:rPr>
              <a:t>    {</a:t>
            </a:r>
            <a:endParaRPr lang="en-GB" dirty="0">
              <a:solidFill>
                <a:srgbClr val="FF0000"/>
              </a:solidFill>
            </a:endParaRPr>
          </a:p>
          <a:p>
            <a:r>
              <a:rPr lang="en-US" b="1" dirty="0">
                <a:solidFill>
                  <a:srgbClr val="FF0000"/>
                </a:solidFill>
              </a:rPr>
              <a:t>                        case 'a': example1();</a:t>
            </a:r>
            <a:endParaRPr lang="en-GB" dirty="0">
              <a:solidFill>
                <a:srgbClr val="FF0000"/>
              </a:solidFill>
            </a:endParaRPr>
          </a:p>
          <a:p>
            <a:r>
              <a:rPr lang="en-US" b="1" dirty="0">
                <a:solidFill>
                  <a:srgbClr val="FF0000"/>
                </a:solidFill>
              </a:rPr>
              <a:t>                                    break;</a:t>
            </a:r>
            <a:endParaRPr lang="en-GB" dirty="0">
              <a:solidFill>
                <a:srgbClr val="FF0000"/>
              </a:solidFill>
            </a:endParaRPr>
          </a:p>
          <a:p>
            <a:r>
              <a:rPr lang="en-US" b="1" dirty="0">
                <a:solidFill>
                  <a:srgbClr val="FF0000"/>
                </a:solidFill>
              </a:rPr>
              <a:t>                        case 'b': example2();</a:t>
            </a:r>
            <a:endParaRPr lang="en-GB" dirty="0">
              <a:solidFill>
                <a:srgbClr val="FF0000"/>
              </a:solidFill>
            </a:endParaRPr>
          </a:p>
          <a:p>
            <a:r>
              <a:rPr lang="en-US" b="1" dirty="0">
                <a:solidFill>
                  <a:srgbClr val="FF0000"/>
                </a:solidFill>
              </a:rPr>
              <a:t>                                    break;</a:t>
            </a:r>
            <a:endParaRPr lang="en-GB" dirty="0">
              <a:solidFill>
                <a:srgbClr val="FF0000"/>
              </a:solidFill>
            </a:endParaRPr>
          </a:p>
          <a:p>
            <a:r>
              <a:rPr lang="en-US" b="1" dirty="0">
                <a:solidFill>
                  <a:srgbClr val="FF0000"/>
                </a:solidFill>
              </a:rPr>
              <a:t>                        case 'c': break;</a:t>
            </a:r>
            <a:endParaRPr lang="en-GB" dirty="0">
              <a:solidFill>
                <a:srgbClr val="FF0000"/>
              </a:solidFill>
            </a:endParaRPr>
          </a:p>
          <a:p>
            <a:r>
              <a:rPr lang="en-US" b="1" dirty="0">
                <a:solidFill>
                  <a:srgbClr val="FF0000"/>
                </a:solidFill>
              </a:rPr>
              <a:t>                        default: </a:t>
            </a:r>
            <a:r>
              <a:rPr lang="en-US" b="1" dirty="0" err="1">
                <a:solidFill>
                  <a:srgbClr val="FF0000"/>
                </a:solidFill>
              </a:rPr>
              <a:t>cout</a:t>
            </a:r>
            <a:r>
              <a:rPr lang="en-US" b="1" dirty="0">
                <a:solidFill>
                  <a:srgbClr val="FF0000"/>
                </a:solidFill>
              </a:rPr>
              <a:t> &lt;&lt; "\n Invalid menu choice ";</a:t>
            </a:r>
            <a:endParaRPr lang="en-GB" dirty="0">
              <a:solidFill>
                <a:srgbClr val="FF0000"/>
              </a:solidFill>
            </a:endParaRPr>
          </a:p>
          <a:p>
            <a:r>
              <a:rPr lang="en-US" b="1" dirty="0">
                <a:solidFill>
                  <a:srgbClr val="FF0000"/>
                </a:solidFill>
              </a:rPr>
              <a:t>                                    </a:t>
            </a:r>
            <a:r>
              <a:rPr lang="en-US" b="1" dirty="0" err="1">
                <a:solidFill>
                  <a:srgbClr val="FF0000"/>
                </a:solidFill>
              </a:rPr>
              <a:t>getch</a:t>
            </a:r>
            <a:r>
              <a:rPr lang="en-US" b="1" dirty="0">
                <a:solidFill>
                  <a:srgbClr val="FF0000"/>
                </a:solidFill>
              </a:rPr>
              <a:t>();</a:t>
            </a:r>
            <a:endParaRPr lang="en-GB" dirty="0">
              <a:solidFill>
                <a:srgbClr val="FF0000"/>
              </a:solidFill>
            </a:endParaRPr>
          </a:p>
          <a:p>
            <a:r>
              <a:rPr lang="en-US" b="1" dirty="0">
                <a:solidFill>
                  <a:srgbClr val="FF0000"/>
                </a:solidFill>
              </a:rPr>
              <a:t>            </a:t>
            </a:r>
            <a:r>
              <a:rPr lang="en-US" b="1" dirty="0" smtClean="0">
                <a:solidFill>
                  <a:srgbClr val="FF0000"/>
                </a:solidFill>
              </a:rPr>
              <a:t>    }</a:t>
            </a:r>
            <a:endParaRPr lang="en-GB" dirty="0">
              <a:solidFill>
                <a:srgbClr val="FF0000"/>
              </a:solidFill>
            </a:endParaRPr>
          </a:p>
          <a:p>
            <a:r>
              <a:rPr lang="en-US" b="1" dirty="0" smtClean="0">
                <a:solidFill>
                  <a:srgbClr val="FF0000"/>
                </a:solidFill>
              </a:rPr>
              <a:t>            }</a:t>
            </a:r>
            <a:r>
              <a:rPr lang="en-US" b="1" dirty="0">
                <a:solidFill>
                  <a:srgbClr val="FF0000"/>
                </a:solidFill>
              </a:rPr>
              <a:t>while (choice !='c</a:t>
            </a:r>
            <a:r>
              <a:rPr lang="en-US" b="1" dirty="0" smtClean="0">
                <a:solidFill>
                  <a:srgbClr val="FF0000"/>
                </a:solidFill>
              </a:rPr>
              <a:t>');</a:t>
            </a:r>
            <a:endParaRPr lang="en-GB" dirty="0">
              <a:solidFill>
                <a:srgbClr val="FF0000"/>
              </a:solidFill>
            </a:endParaRPr>
          </a:p>
        </p:txBody>
      </p:sp>
    </p:spTree>
    <p:extLst>
      <p:ext uri="{BB962C8B-B14F-4D97-AF65-F5344CB8AC3E}">
        <p14:creationId xmlns:p14="http://schemas.microsoft.com/office/powerpoint/2010/main" val="721894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908720"/>
            <a:ext cx="8064896" cy="2308324"/>
          </a:xfrm>
          <a:prstGeom prst="rect">
            <a:avLst/>
          </a:prstGeom>
        </p:spPr>
        <p:txBody>
          <a:bodyPr wrap="square">
            <a:spAutoFit/>
          </a:bodyPr>
          <a:lstStyle/>
          <a:p>
            <a:r>
              <a:rPr lang="en-US" b="1" dirty="0" smtClean="0"/>
              <a:t>    </a:t>
            </a:r>
            <a:r>
              <a:rPr lang="en-US" b="1" dirty="0" err="1" smtClean="0"/>
              <a:t>cout</a:t>
            </a:r>
            <a:r>
              <a:rPr lang="en-US" b="1" dirty="0" smtClean="0"/>
              <a:t> </a:t>
            </a:r>
            <a:r>
              <a:rPr lang="en-US" b="1" dirty="0"/>
              <a:t>&lt;&lt; "\</a:t>
            </a:r>
            <a:r>
              <a:rPr lang="en-US" b="1" dirty="0" err="1"/>
              <a:t>nGoodbye</a:t>
            </a:r>
            <a:r>
              <a:rPr lang="en-US" b="1" dirty="0"/>
              <a:t> ";</a:t>
            </a:r>
            <a:endParaRPr lang="en-GB" dirty="0"/>
          </a:p>
          <a:p>
            <a:r>
              <a:rPr lang="en-US" b="1" dirty="0" smtClean="0"/>
              <a:t>    </a:t>
            </a:r>
            <a:r>
              <a:rPr lang="en-US" b="1" dirty="0" err="1" smtClean="0"/>
              <a:t>getch</a:t>
            </a:r>
            <a:r>
              <a:rPr lang="en-US" b="1" dirty="0"/>
              <a:t>();</a:t>
            </a:r>
            <a:endParaRPr lang="en-GB" dirty="0"/>
          </a:p>
          <a:p>
            <a:r>
              <a:rPr lang="en-US" b="1" dirty="0"/>
              <a:t>}</a:t>
            </a:r>
            <a:endParaRPr lang="en-GB" dirty="0"/>
          </a:p>
          <a:p>
            <a:r>
              <a:rPr lang="en-US" b="1" dirty="0"/>
              <a:t> </a:t>
            </a:r>
            <a:endParaRPr lang="en-GB" dirty="0"/>
          </a:p>
          <a:p>
            <a:r>
              <a:rPr lang="en-US" b="1" dirty="0"/>
              <a:t>void main()</a:t>
            </a:r>
            <a:endParaRPr lang="en-GB" dirty="0"/>
          </a:p>
          <a:p>
            <a:r>
              <a:rPr lang="en-US" b="1" dirty="0"/>
              <a:t>{</a:t>
            </a:r>
            <a:endParaRPr lang="en-GB" dirty="0"/>
          </a:p>
          <a:p>
            <a:r>
              <a:rPr lang="en-US" b="1" dirty="0" smtClean="0"/>
              <a:t>    </a:t>
            </a:r>
            <a:r>
              <a:rPr lang="en-US" b="1" dirty="0" err="1" smtClean="0"/>
              <a:t>weemenu</a:t>
            </a:r>
            <a:r>
              <a:rPr lang="en-US" b="1" dirty="0"/>
              <a:t>();</a:t>
            </a:r>
            <a:endParaRPr lang="en-GB" dirty="0"/>
          </a:p>
          <a:p>
            <a:r>
              <a:rPr lang="en-US" b="1" dirty="0"/>
              <a:t>}</a:t>
            </a:r>
            <a:endParaRPr lang="en-GB" dirty="0"/>
          </a:p>
        </p:txBody>
      </p:sp>
    </p:spTree>
    <p:extLst>
      <p:ext uri="{BB962C8B-B14F-4D97-AF65-F5344CB8AC3E}">
        <p14:creationId xmlns:p14="http://schemas.microsoft.com/office/powerpoint/2010/main" val="1941502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648072"/>
          </a:xfrm>
        </p:spPr>
        <p:txBody>
          <a:bodyPr>
            <a:normAutofit fontScale="90000"/>
          </a:bodyPr>
          <a:lstStyle/>
          <a:p>
            <a:pPr algn="ctr"/>
            <a:r>
              <a:rPr lang="en-GB" dirty="0" smtClean="0"/>
              <a:t>Count controlled loop – for</a:t>
            </a:r>
            <a:endParaRPr lang="en-GB" dirty="0"/>
          </a:p>
        </p:txBody>
      </p:sp>
      <p:sp>
        <p:nvSpPr>
          <p:cNvPr id="3" name="Content Placeholder 2"/>
          <p:cNvSpPr>
            <a:spLocks noGrp="1"/>
          </p:cNvSpPr>
          <p:nvPr>
            <p:ph idx="1"/>
          </p:nvPr>
        </p:nvSpPr>
        <p:spPr>
          <a:xfrm>
            <a:off x="457200" y="1839090"/>
            <a:ext cx="8229600" cy="4389120"/>
          </a:xfrm>
        </p:spPr>
        <p:txBody>
          <a:bodyPr/>
          <a:lstStyle/>
          <a:p>
            <a:r>
              <a:rPr lang="en-GB" dirty="0"/>
              <a:t>Loops with a predetermined number of iterations are very common, and they all have a </a:t>
            </a:r>
            <a:r>
              <a:rPr lang="en-GB" dirty="0" smtClean="0"/>
              <a:t>loop control </a:t>
            </a:r>
            <a:r>
              <a:rPr lang="en-GB" dirty="0"/>
              <a:t>(counter)</a:t>
            </a:r>
            <a:r>
              <a:rPr lang="en-GB" dirty="0" smtClean="0"/>
              <a:t> </a:t>
            </a:r>
            <a:r>
              <a:rPr lang="en-GB" dirty="0"/>
              <a:t>variable to count the </a:t>
            </a:r>
            <a:r>
              <a:rPr lang="en-GB" dirty="0" smtClean="0"/>
              <a:t>iterations, these are called </a:t>
            </a:r>
            <a:r>
              <a:rPr lang="en-GB" dirty="0" smtClean="0">
                <a:solidFill>
                  <a:srgbClr val="FF0000"/>
                </a:solidFill>
              </a:rPr>
              <a:t>for</a:t>
            </a:r>
            <a:r>
              <a:rPr lang="en-GB" dirty="0" smtClean="0"/>
              <a:t> loops.</a:t>
            </a:r>
          </a:p>
          <a:p>
            <a:r>
              <a:rPr lang="en-GB" dirty="0"/>
              <a:t>The loop control variable is given an initial value by the first expression, and once inside the loop it is incremented or decremented.  The loop is terminated when the control variable has passed its final value.</a:t>
            </a:r>
          </a:p>
        </p:txBody>
      </p:sp>
      <p:sp>
        <p:nvSpPr>
          <p:cNvPr id="4" name="TextBox 3"/>
          <p:cNvSpPr txBox="1"/>
          <p:nvPr/>
        </p:nvSpPr>
        <p:spPr>
          <a:xfrm>
            <a:off x="0" y="5312382"/>
            <a:ext cx="4968552" cy="923330"/>
          </a:xfrm>
          <a:prstGeom prst="rect">
            <a:avLst/>
          </a:prstGeom>
          <a:noFill/>
        </p:spPr>
        <p:txBody>
          <a:bodyPr wrap="square" rtlCol="0">
            <a:spAutoFit/>
          </a:bodyPr>
          <a:lstStyle/>
          <a:p>
            <a:r>
              <a:rPr lang="en-GB" dirty="0" smtClean="0">
                <a:solidFill>
                  <a:srgbClr val="FF0000"/>
                </a:solidFill>
              </a:rPr>
              <a:t>for(</a:t>
            </a:r>
            <a:r>
              <a:rPr lang="en-GB" dirty="0" err="1" smtClean="0">
                <a:solidFill>
                  <a:srgbClr val="FF0000"/>
                </a:solidFill>
              </a:rPr>
              <a:t>intialiser</a:t>
            </a:r>
            <a:r>
              <a:rPr lang="en-GB" dirty="0" smtClean="0">
                <a:solidFill>
                  <a:srgbClr val="FF0000"/>
                </a:solidFill>
              </a:rPr>
              <a:t>; test-expression; </a:t>
            </a:r>
            <a:r>
              <a:rPr lang="en-GB" dirty="0" err="1" smtClean="0">
                <a:solidFill>
                  <a:srgbClr val="FF0000"/>
                </a:solidFill>
              </a:rPr>
              <a:t>inc</a:t>
            </a:r>
            <a:r>
              <a:rPr lang="en-GB" dirty="0" smtClean="0">
                <a:solidFill>
                  <a:srgbClr val="FF0000"/>
                </a:solidFill>
              </a:rPr>
              <a:t>/</a:t>
            </a:r>
            <a:r>
              <a:rPr lang="en-GB" dirty="0" err="1" smtClean="0">
                <a:solidFill>
                  <a:srgbClr val="FF0000"/>
                </a:solidFill>
              </a:rPr>
              <a:t>decrementer</a:t>
            </a:r>
            <a:r>
              <a:rPr lang="en-GB" dirty="0" smtClean="0">
                <a:solidFill>
                  <a:srgbClr val="FF0000"/>
                </a:solidFill>
              </a:rPr>
              <a:t>)</a:t>
            </a:r>
          </a:p>
          <a:p>
            <a:r>
              <a:rPr lang="en-GB" i="1" dirty="0"/>
              <a:t> </a:t>
            </a:r>
            <a:r>
              <a:rPr lang="en-GB" i="1" dirty="0" smtClean="0"/>
              <a:t>   statement;</a:t>
            </a:r>
          </a:p>
          <a:p>
            <a:endParaRPr lang="en-GB" i="1" dirty="0" smtClean="0"/>
          </a:p>
        </p:txBody>
      </p:sp>
      <p:sp>
        <p:nvSpPr>
          <p:cNvPr id="7" name="TextBox 6"/>
          <p:cNvSpPr txBox="1"/>
          <p:nvPr/>
        </p:nvSpPr>
        <p:spPr>
          <a:xfrm>
            <a:off x="4175448" y="5661248"/>
            <a:ext cx="4968552" cy="1477328"/>
          </a:xfrm>
          <a:prstGeom prst="rect">
            <a:avLst/>
          </a:prstGeom>
          <a:noFill/>
        </p:spPr>
        <p:txBody>
          <a:bodyPr wrap="square" rtlCol="0">
            <a:spAutoFit/>
          </a:bodyPr>
          <a:lstStyle/>
          <a:p>
            <a:r>
              <a:rPr lang="en-GB" dirty="0" smtClean="0">
                <a:solidFill>
                  <a:srgbClr val="FF0000"/>
                </a:solidFill>
              </a:rPr>
              <a:t>for(</a:t>
            </a:r>
            <a:r>
              <a:rPr lang="en-GB" dirty="0" err="1" smtClean="0">
                <a:solidFill>
                  <a:srgbClr val="FF0000"/>
                </a:solidFill>
              </a:rPr>
              <a:t>intialiser</a:t>
            </a:r>
            <a:r>
              <a:rPr lang="en-GB" dirty="0" smtClean="0">
                <a:solidFill>
                  <a:srgbClr val="FF0000"/>
                </a:solidFill>
              </a:rPr>
              <a:t>; test-expression; </a:t>
            </a:r>
            <a:r>
              <a:rPr lang="en-GB" dirty="0" err="1" smtClean="0">
                <a:solidFill>
                  <a:srgbClr val="FF0000"/>
                </a:solidFill>
              </a:rPr>
              <a:t>inc</a:t>
            </a:r>
            <a:r>
              <a:rPr lang="en-GB" dirty="0" smtClean="0">
                <a:solidFill>
                  <a:srgbClr val="FF0000"/>
                </a:solidFill>
              </a:rPr>
              <a:t>/</a:t>
            </a:r>
            <a:r>
              <a:rPr lang="en-GB" dirty="0" err="1" smtClean="0">
                <a:solidFill>
                  <a:srgbClr val="FF0000"/>
                </a:solidFill>
              </a:rPr>
              <a:t>decrementer</a:t>
            </a:r>
            <a:r>
              <a:rPr lang="en-GB" dirty="0" smtClean="0">
                <a:solidFill>
                  <a:srgbClr val="FF0000"/>
                </a:solidFill>
              </a:rPr>
              <a:t>)</a:t>
            </a:r>
          </a:p>
          <a:p>
            <a:r>
              <a:rPr lang="en-GB" dirty="0" smtClean="0">
                <a:solidFill>
                  <a:srgbClr val="FF0000"/>
                </a:solidFill>
              </a:rPr>
              <a:t>{</a:t>
            </a:r>
          </a:p>
          <a:p>
            <a:r>
              <a:rPr lang="en-GB" i="1" dirty="0"/>
              <a:t> </a:t>
            </a:r>
            <a:r>
              <a:rPr lang="en-GB" i="1" dirty="0" smtClean="0"/>
              <a:t>    statement(s);</a:t>
            </a:r>
          </a:p>
          <a:p>
            <a:r>
              <a:rPr lang="en-GB" dirty="0">
                <a:solidFill>
                  <a:srgbClr val="FF0000"/>
                </a:solidFill>
              </a:rPr>
              <a:t>}</a:t>
            </a:r>
            <a:endParaRPr lang="en-GB" dirty="0" smtClean="0">
              <a:solidFill>
                <a:srgbClr val="FF0000"/>
              </a:solidFill>
            </a:endParaRPr>
          </a:p>
          <a:p>
            <a:endParaRPr lang="en-GB" i="1" dirty="0" smtClean="0"/>
          </a:p>
        </p:txBody>
      </p:sp>
      <p:sp>
        <p:nvSpPr>
          <p:cNvPr id="5" name="TextBox 4"/>
          <p:cNvSpPr txBox="1"/>
          <p:nvPr/>
        </p:nvSpPr>
        <p:spPr>
          <a:xfrm>
            <a:off x="539552" y="980728"/>
            <a:ext cx="8064896" cy="646331"/>
          </a:xfrm>
          <a:prstGeom prst="rect">
            <a:avLst/>
          </a:prstGeom>
          <a:noFill/>
          <a:ln>
            <a:solidFill>
              <a:srgbClr val="FF0000"/>
            </a:solidFill>
          </a:ln>
        </p:spPr>
        <p:txBody>
          <a:bodyPr wrap="square" rtlCol="0">
            <a:spAutoFit/>
          </a:bodyPr>
          <a:lstStyle/>
          <a:p>
            <a:r>
              <a:rPr lang="en-GB" dirty="0" smtClean="0">
                <a:solidFill>
                  <a:srgbClr val="FF0000"/>
                </a:solidFill>
              </a:rPr>
              <a:t>5 parts – reserved word </a:t>
            </a:r>
            <a:r>
              <a:rPr lang="en-GB" b="1" dirty="0" smtClean="0">
                <a:solidFill>
                  <a:srgbClr val="FF0000"/>
                </a:solidFill>
              </a:rPr>
              <a:t>for</a:t>
            </a:r>
            <a:r>
              <a:rPr lang="en-GB" dirty="0" smtClean="0">
                <a:solidFill>
                  <a:srgbClr val="FF0000"/>
                </a:solidFill>
              </a:rPr>
              <a:t>, an initialisation, a test criteria, an </a:t>
            </a:r>
            <a:r>
              <a:rPr lang="en-GB" dirty="0" err="1" smtClean="0">
                <a:solidFill>
                  <a:srgbClr val="FF0000"/>
                </a:solidFill>
              </a:rPr>
              <a:t>incrementation</a:t>
            </a:r>
            <a:r>
              <a:rPr lang="en-GB" dirty="0" smtClean="0">
                <a:solidFill>
                  <a:srgbClr val="FF0000"/>
                </a:solidFill>
              </a:rPr>
              <a:t> (or </a:t>
            </a:r>
            <a:r>
              <a:rPr lang="en-GB" dirty="0" err="1" smtClean="0">
                <a:solidFill>
                  <a:srgbClr val="FF0000"/>
                </a:solidFill>
              </a:rPr>
              <a:t>decrementation</a:t>
            </a:r>
            <a:r>
              <a:rPr lang="en-GB" dirty="0" smtClean="0">
                <a:solidFill>
                  <a:srgbClr val="FF0000"/>
                </a:solidFill>
              </a:rPr>
              <a:t>), block of statements to be executed (looped)</a:t>
            </a:r>
            <a:endParaRPr lang="en-GB" dirty="0">
              <a:solidFill>
                <a:srgbClr val="FF0000"/>
              </a:solidFill>
            </a:endParaRPr>
          </a:p>
        </p:txBody>
      </p:sp>
    </p:spTree>
    <p:extLst>
      <p:ext uri="{BB962C8B-B14F-4D97-AF65-F5344CB8AC3E}">
        <p14:creationId xmlns:p14="http://schemas.microsoft.com/office/powerpoint/2010/main" val="1295907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912"/>
            <a:ext cx="10062864" cy="7294305"/>
          </a:xfrm>
          <a:prstGeom prst="rect">
            <a:avLst/>
          </a:prstGeom>
        </p:spPr>
        <p:txBody>
          <a:bodyPr wrap="square">
            <a:spAutoFit/>
          </a:bodyPr>
          <a:lstStyle/>
          <a:p>
            <a:r>
              <a:rPr lang="en-US" b="1" dirty="0"/>
              <a:t>#include&lt;</a:t>
            </a:r>
            <a:r>
              <a:rPr lang="en-US" b="1" dirty="0" err="1"/>
              <a:t>iostream.h</a:t>
            </a:r>
            <a:r>
              <a:rPr lang="en-US" b="1" dirty="0"/>
              <a:t>&gt;</a:t>
            </a:r>
            <a:endParaRPr lang="en-GB" dirty="0"/>
          </a:p>
          <a:p>
            <a:r>
              <a:rPr lang="en-US" b="1" dirty="0"/>
              <a:t>#include&lt;</a:t>
            </a:r>
            <a:r>
              <a:rPr lang="en-US" b="1" dirty="0" err="1"/>
              <a:t>conio.h</a:t>
            </a:r>
            <a:r>
              <a:rPr lang="en-US" b="1" dirty="0"/>
              <a:t>&gt;</a:t>
            </a:r>
            <a:endParaRPr lang="en-GB" dirty="0"/>
          </a:p>
          <a:p>
            <a:r>
              <a:rPr lang="en-US" b="1" dirty="0"/>
              <a:t> </a:t>
            </a:r>
            <a:endParaRPr lang="en-GB" dirty="0"/>
          </a:p>
          <a:p>
            <a:r>
              <a:rPr lang="en-US" b="1" dirty="0" err="1"/>
              <a:t>int</a:t>
            </a:r>
            <a:r>
              <a:rPr lang="en-US" b="1" dirty="0"/>
              <a:t> x, </a:t>
            </a:r>
            <a:r>
              <a:rPr lang="en-US" b="1" dirty="0" err="1"/>
              <a:t>num</a:t>
            </a:r>
            <a:r>
              <a:rPr lang="en-US" b="1" dirty="0"/>
              <a:t>;</a:t>
            </a:r>
            <a:endParaRPr lang="en-GB" dirty="0"/>
          </a:p>
          <a:p>
            <a:r>
              <a:rPr lang="en-US" b="1" dirty="0"/>
              <a:t>char name[20];</a:t>
            </a:r>
            <a:endParaRPr lang="en-GB" dirty="0"/>
          </a:p>
          <a:p>
            <a:r>
              <a:rPr lang="en-US" b="1" dirty="0"/>
              <a:t> </a:t>
            </a:r>
            <a:endParaRPr lang="en-GB" dirty="0"/>
          </a:p>
          <a:p>
            <a:r>
              <a:rPr lang="en-US" b="1" dirty="0"/>
              <a:t>void output1()  //this function displays text to screen 10 times</a:t>
            </a:r>
            <a:endParaRPr lang="en-GB" dirty="0"/>
          </a:p>
          <a:p>
            <a:r>
              <a:rPr lang="en-US" b="1" dirty="0"/>
              <a:t>{</a:t>
            </a:r>
            <a:endParaRPr lang="en-GB" dirty="0"/>
          </a:p>
          <a:p>
            <a:r>
              <a:rPr lang="en-US" b="1" dirty="0"/>
              <a:t>            </a:t>
            </a:r>
            <a:r>
              <a:rPr lang="en-US" b="1" dirty="0" err="1"/>
              <a:t>clrscr</a:t>
            </a:r>
            <a:r>
              <a:rPr lang="en-US" b="1" dirty="0"/>
              <a:t>();</a:t>
            </a:r>
            <a:endParaRPr lang="en-GB" dirty="0"/>
          </a:p>
          <a:p>
            <a:r>
              <a:rPr lang="en-US" b="1" dirty="0"/>
              <a:t>           </a:t>
            </a:r>
            <a:r>
              <a:rPr lang="en-US" b="1" dirty="0">
                <a:solidFill>
                  <a:srgbClr val="FF0000"/>
                </a:solidFill>
              </a:rPr>
              <a:t> for (x=0 ; x&lt;10 ; x++)</a:t>
            </a:r>
            <a:endParaRPr lang="en-GB" dirty="0">
              <a:solidFill>
                <a:srgbClr val="FF0000"/>
              </a:solidFill>
            </a:endParaRPr>
          </a:p>
          <a:p>
            <a:r>
              <a:rPr lang="en-US" b="1" dirty="0" smtClean="0">
                <a:solidFill>
                  <a:srgbClr val="FF0000"/>
                </a:solidFill>
              </a:rPr>
              <a:t>	</a:t>
            </a:r>
            <a:r>
              <a:rPr lang="en-US" b="1" dirty="0" err="1" smtClean="0">
                <a:solidFill>
                  <a:srgbClr val="FF0000"/>
                </a:solidFill>
              </a:rPr>
              <a:t>cout</a:t>
            </a:r>
            <a:r>
              <a:rPr lang="en-US" b="1" dirty="0" smtClean="0">
                <a:solidFill>
                  <a:srgbClr val="FF0000"/>
                </a:solidFill>
              </a:rPr>
              <a:t> </a:t>
            </a:r>
            <a:r>
              <a:rPr lang="en-US" b="1" dirty="0">
                <a:solidFill>
                  <a:srgbClr val="FF0000"/>
                </a:solidFill>
              </a:rPr>
              <a:t>&lt;&lt; "Step” &lt;&lt; x  &lt;&lt; “of the for loop completed successfully\n “;</a:t>
            </a:r>
            <a:endParaRPr lang="en-GB" dirty="0">
              <a:solidFill>
                <a:srgbClr val="FF0000"/>
              </a:solidFill>
            </a:endParaRPr>
          </a:p>
          <a:p>
            <a:r>
              <a:rPr lang="en-US" b="1" dirty="0"/>
              <a:t>            </a:t>
            </a:r>
            <a:r>
              <a:rPr lang="en-US" b="1" dirty="0" err="1"/>
              <a:t>getch</a:t>
            </a:r>
            <a:r>
              <a:rPr lang="en-US" b="1" dirty="0"/>
              <a:t>();</a:t>
            </a:r>
            <a:endParaRPr lang="en-GB" dirty="0"/>
          </a:p>
          <a:p>
            <a:r>
              <a:rPr lang="en-US" b="1" dirty="0"/>
              <a:t>}</a:t>
            </a:r>
            <a:endParaRPr lang="en-GB" dirty="0"/>
          </a:p>
          <a:p>
            <a:r>
              <a:rPr lang="en-US" b="1" dirty="0"/>
              <a:t> </a:t>
            </a:r>
            <a:endParaRPr lang="en-GB" dirty="0"/>
          </a:p>
          <a:p>
            <a:r>
              <a:rPr lang="en-US" b="1" dirty="0"/>
              <a:t>void </a:t>
            </a:r>
            <a:r>
              <a:rPr lang="en-US" b="1" dirty="0" err="1"/>
              <a:t>print_x</a:t>
            </a:r>
            <a:r>
              <a:rPr lang="en-US" b="1" dirty="0"/>
              <a:t>()</a:t>
            </a:r>
            <a:br>
              <a:rPr lang="en-US" b="1" dirty="0"/>
            </a:br>
            <a:r>
              <a:rPr lang="en-US" b="1" dirty="0"/>
              <a:t>{</a:t>
            </a:r>
            <a:endParaRPr lang="en-GB" dirty="0"/>
          </a:p>
          <a:p>
            <a:r>
              <a:rPr lang="en-US" b="1" dirty="0"/>
              <a:t>            /* this routine prints the value of the identifier called x */</a:t>
            </a:r>
            <a:endParaRPr lang="en-GB" dirty="0"/>
          </a:p>
          <a:p>
            <a:r>
              <a:rPr lang="en-US" b="1" dirty="0"/>
              <a:t> </a:t>
            </a:r>
            <a:endParaRPr lang="en-GB" dirty="0"/>
          </a:p>
          <a:p>
            <a:r>
              <a:rPr lang="en-US" b="1" dirty="0"/>
              <a:t>            </a:t>
            </a:r>
            <a:r>
              <a:rPr lang="en-US" b="1" dirty="0" err="1"/>
              <a:t>clrscr</a:t>
            </a:r>
            <a:r>
              <a:rPr lang="en-US" b="1" dirty="0"/>
              <a:t>();</a:t>
            </a:r>
            <a:endParaRPr lang="en-GB" dirty="0"/>
          </a:p>
          <a:p>
            <a:r>
              <a:rPr lang="en-US" b="1" dirty="0"/>
              <a:t>           </a:t>
            </a:r>
            <a:r>
              <a:rPr lang="en-US" b="1" dirty="0">
                <a:solidFill>
                  <a:srgbClr val="FF0000"/>
                </a:solidFill>
              </a:rPr>
              <a:t> for (x=0 ; x&lt;=18 ; x++)</a:t>
            </a:r>
            <a:endParaRPr lang="en-GB" dirty="0">
              <a:solidFill>
                <a:srgbClr val="FF0000"/>
              </a:solidFill>
            </a:endParaRPr>
          </a:p>
          <a:p>
            <a:r>
              <a:rPr lang="en-US" b="1" dirty="0">
                <a:solidFill>
                  <a:srgbClr val="FF0000"/>
                </a:solidFill>
              </a:rPr>
              <a:t>            {</a:t>
            </a:r>
            <a:endParaRPr lang="en-GB" dirty="0">
              <a:solidFill>
                <a:srgbClr val="FF0000"/>
              </a:solidFill>
            </a:endParaRPr>
          </a:p>
          <a:p>
            <a:r>
              <a:rPr lang="en-US" b="1" dirty="0">
                <a:solidFill>
                  <a:srgbClr val="FF0000"/>
                </a:solidFill>
              </a:rPr>
              <a:t>                        </a:t>
            </a:r>
            <a:r>
              <a:rPr lang="en-US" b="1" dirty="0" err="1">
                <a:solidFill>
                  <a:srgbClr val="FF0000"/>
                </a:solidFill>
              </a:rPr>
              <a:t>cout</a:t>
            </a:r>
            <a:r>
              <a:rPr lang="en-US" b="1" dirty="0">
                <a:solidFill>
                  <a:srgbClr val="FF0000"/>
                </a:solidFill>
              </a:rPr>
              <a:t> &lt;&lt; x;</a:t>
            </a:r>
            <a:endParaRPr lang="en-GB" dirty="0">
              <a:solidFill>
                <a:srgbClr val="FF0000"/>
              </a:solidFill>
            </a:endParaRPr>
          </a:p>
          <a:p>
            <a:r>
              <a:rPr lang="en-US" b="1" dirty="0">
                <a:solidFill>
                  <a:srgbClr val="FF0000"/>
                </a:solidFill>
              </a:rPr>
              <a:t>            }</a:t>
            </a:r>
            <a:endParaRPr lang="en-GB" dirty="0">
              <a:solidFill>
                <a:srgbClr val="FF0000"/>
              </a:solidFill>
            </a:endParaRPr>
          </a:p>
          <a:p>
            <a:r>
              <a:rPr lang="en-US" b="1" dirty="0"/>
              <a:t>            </a:t>
            </a:r>
            <a:r>
              <a:rPr lang="en-US" b="1" dirty="0" err="1"/>
              <a:t>getch</a:t>
            </a:r>
            <a:r>
              <a:rPr lang="en-US" b="1" dirty="0"/>
              <a:t>();</a:t>
            </a:r>
            <a:endParaRPr lang="en-GB" dirty="0"/>
          </a:p>
          <a:p>
            <a:r>
              <a:rPr lang="en-US" b="1" dirty="0"/>
              <a:t>}</a:t>
            </a:r>
            <a:endParaRPr lang="en-GB" dirty="0"/>
          </a:p>
          <a:p>
            <a:r>
              <a:rPr lang="en-US" b="1" dirty="0"/>
              <a:t> </a:t>
            </a:r>
            <a:endParaRPr lang="en-GB" dirty="0"/>
          </a:p>
        </p:txBody>
      </p:sp>
    </p:spTree>
    <p:extLst>
      <p:ext uri="{BB962C8B-B14F-4D97-AF65-F5344CB8AC3E}">
        <p14:creationId xmlns:p14="http://schemas.microsoft.com/office/powerpoint/2010/main" val="4042788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9145016" cy="6463308"/>
          </a:xfrm>
          <a:prstGeom prst="rect">
            <a:avLst/>
          </a:prstGeom>
        </p:spPr>
        <p:txBody>
          <a:bodyPr wrap="square">
            <a:spAutoFit/>
          </a:bodyPr>
          <a:lstStyle/>
          <a:p>
            <a:r>
              <a:rPr lang="en-US" b="1" dirty="0"/>
              <a:t>/* this function reads in a name, the number of times to print the name and then prints it that number of times */</a:t>
            </a:r>
            <a:endParaRPr lang="en-GB" dirty="0"/>
          </a:p>
          <a:p>
            <a:endParaRPr lang="en-US" b="1" dirty="0" smtClean="0"/>
          </a:p>
          <a:p>
            <a:r>
              <a:rPr lang="en-US" b="1" dirty="0" smtClean="0"/>
              <a:t>void </a:t>
            </a:r>
            <a:r>
              <a:rPr lang="en-US" b="1" dirty="0"/>
              <a:t>get_then_output2()</a:t>
            </a:r>
            <a:endParaRPr lang="en-GB" dirty="0"/>
          </a:p>
          <a:p>
            <a:r>
              <a:rPr lang="en-US" b="1" dirty="0"/>
              <a:t> </a:t>
            </a:r>
            <a:r>
              <a:rPr lang="en-US" b="1" dirty="0" smtClean="0"/>
              <a:t>{</a:t>
            </a:r>
            <a:endParaRPr lang="en-GB" dirty="0"/>
          </a:p>
          <a:p>
            <a:r>
              <a:rPr lang="en-US" b="1" dirty="0"/>
              <a:t> </a:t>
            </a:r>
            <a:r>
              <a:rPr lang="en-US" b="1" dirty="0" smtClean="0"/>
              <a:t>   </a:t>
            </a:r>
            <a:r>
              <a:rPr lang="en-US" b="1" dirty="0" err="1" smtClean="0"/>
              <a:t>clrscr</a:t>
            </a:r>
            <a:r>
              <a:rPr lang="en-US" b="1" dirty="0"/>
              <a:t>();</a:t>
            </a:r>
            <a:endParaRPr lang="en-GB" dirty="0"/>
          </a:p>
          <a:p>
            <a:r>
              <a:rPr lang="en-US" b="1" dirty="0" smtClean="0"/>
              <a:t>    </a:t>
            </a:r>
            <a:r>
              <a:rPr lang="en-US" b="1" dirty="0" err="1" smtClean="0"/>
              <a:t>cout</a:t>
            </a:r>
            <a:r>
              <a:rPr lang="en-US" b="1" dirty="0" smtClean="0"/>
              <a:t> </a:t>
            </a:r>
            <a:r>
              <a:rPr lang="en-US" b="1" dirty="0"/>
              <a:t>&lt;&lt; "\</a:t>
            </a:r>
            <a:r>
              <a:rPr lang="en-US" b="1" dirty="0" err="1"/>
              <a:t>nEnter</a:t>
            </a:r>
            <a:r>
              <a:rPr lang="en-US" b="1" dirty="0"/>
              <a:t> your name ";</a:t>
            </a:r>
            <a:endParaRPr lang="en-GB" dirty="0"/>
          </a:p>
          <a:p>
            <a:r>
              <a:rPr lang="en-US" b="1" dirty="0" smtClean="0"/>
              <a:t>    </a:t>
            </a:r>
            <a:r>
              <a:rPr lang="en-US" b="1" dirty="0" err="1" smtClean="0"/>
              <a:t>cin</a:t>
            </a:r>
            <a:r>
              <a:rPr lang="en-US" b="1" dirty="0" smtClean="0"/>
              <a:t> </a:t>
            </a:r>
            <a:r>
              <a:rPr lang="en-US" b="1" dirty="0"/>
              <a:t>&gt;&gt; name;</a:t>
            </a:r>
            <a:endParaRPr lang="en-GB" dirty="0"/>
          </a:p>
          <a:p>
            <a:r>
              <a:rPr lang="en-US" b="1" dirty="0" smtClean="0"/>
              <a:t>    </a:t>
            </a:r>
            <a:r>
              <a:rPr lang="en-US" b="1" dirty="0" err="1" smtClean="0"/>
              <a:t>cout</a:t>
            </a:r>
            <a:r>
              <a:rPr lang="en-US" b="1" dirty="0" smtClean="0"/>
              <a:t> </a:t>
            </a:r>
            <a:r>
              <a:rPr lang="en-US" b="1" dirty="0"/>
              <a:t>&lt;&lt; "\</a:t>
            </a:r>
            <a:r>
              <a:rPr lang="en-US" b="1" dirty="0" err="1"/>
              <a:t>nEnter</a:t>
            </a:r>
            <a:r>
              <a:rPr lang="en-US" b="1" dirty="0"/>
              <a:t> The number of times to display your name ";</a:t>
            </a:r>
            <a:endParaRPr lang="en-GB" dirty="0"/>
          </a:p>
          <a:p>
            <a:r>
              <a:rPr lang="en-US" b="1" dirty="0" smtClean="0"/>
              <a:t>    </a:t>
            </a:r>
            <a:r>
              <a:rPr lang="en-US" b="1" dirty="0" err="1" smtClean="0"/>
              <a:t>cin</a:t>
            </a:r>
            <a:r>
              <a:rPr lang="en-US" b="1" dirty="0" smtClean="0"/>
              <a:t>  </a:t>
            </a:r>
            <a:r>
              <a:rPr lang="en-US" b="1" dirty="0"/>
              <a:t>&gt;&gt; </a:t>
            </a:r>
            <a:r>
              <a:rPr lang="en-US" b="1" dirty="0" err="1"/>
              <a:t>num</a:t>
            </a:r>
            <a:r>
              <a:rPr lang="en-US" b="1" dirty="0"/>
              <a:t>;</a:t>
            </a:r>
            <a:endParaRPr lang="en-GB" dirty="0"/>
          </a:p>
          <a:p>
            <a:r>
              <a:rPr lang="en-US" b="1" dirty="0" smtClean="0">
                <a:solidFill>
                  <a:srgbClr val="FF0000"/>
                </a:solidFill>
              </a:rPr>
              <a:t>    for </a:t>
            </a:r>
            <a:r>
              <a:rPr lang="en-US" b="1" dirty="0">
                <a:solidFill>
                  <a:srgbClr val="FF0000"/>
                </a:solidFill>
              </a:rPr>
              <a:t>(x=0 ; x&lt;</a:t>
            </a:r>
            <a:r>
              <a:rPr lang="en-US" b="1" dirty="0" err="1">
                <a:solidFill>
                  <a:srgbClr val="FF0000"/>
                </a:solidFill>
              </a:rPr>
              <a:t>num</a:t>
            </a:r>
            <a:r>
              <a:rPr lang="en-US" b="1" dirty="0">
                <a:solidFill>
                  <a:srgbClr val="FF0000"/>
                </a:solidFill>
              </a:rPr>
              <a:t> ; x++)</a:t>
            </a:r>
            <a:endParaRPr lang="en-GB" dirty="0">
              <a:solidFill>
                <a:srgbClr val="FF0000"/>
              </a:solidFill>
            </a:endParaRPr>
          </a:p>
          <a:p>
            <a:r>
              <a:rPr lang="en-US" b="1" dirty="0" smtClean="0">
                <a:solidFill>
                  <a:srgbClr val="FF0000"/>
                </a:solidFill>
              </a:rPr>
              <a:t>    {</a:t>
            </a:r>
            <a:endParaRPr lang="en-GB" dirty="0">
              <a:solidFill>
                <a:srgbClr val="FF0000"/>
              </a:solidFill>
            </a:endParaRPr>
          </a:p>
          <a:p>
            <a:r>
              <a:rPr lang="en-US" b="1" dirty="0">
                <a:solidFill>
                  <a:srgbClr val="FF0000"/>
                </a:solidFill>
              </a:rPr>
              <a:t>            </a:t>
            </a:r>
            <a:r>
              <a:rPr lang="en-US" b="1" dirty="0" err="1">
                <a:solidFill>
                  <a:srgbClr val="FF0000"/>
                </a:solidFill>
              </a:rPr>
              <a:t>cout</a:t>
            </a:r>
            <a:r>
              <a:rPr lang="en-US" b="1" dirty="0">
                <a:solidFill>
                  <a:srgbClr val="FF0000"/>
                </a:solidFill>
              </a:rPr>
              <a:t> &lt;&lt; "\n  name”;</a:t>
            </a:r>
            <a:endParaRPr lang="en-GB" dirty="0">
              <a:solidFill>
                <a:srgbClr val="FF0000"/>
              </a:solidFill>
            </a:endParaRPr>
          </a:p>
          <a:p>
            <a:r>
              <a:rPr lang="en-US" b="1" dirty="0" smtClean="0">
                <a:solidFill>
                  <a:srgbClr val="FF0000"/>
                </a:solidFill>
              </a:rPr>
              <a:t>    }</a:t>
            </a:r>
            <a:endParaRPr lang="en-GB" dirty="0">
              <a:solidFill>
                <a:srgbClr val="FF0000"/>
              </a:solidFill>
            </a:endParaRPr>
          </a:p>
          <a:p>
            <a:r>
              <a:rPr lang="en-US" b="1" dirty="0" smtClean="0"/>
              <a:t>    </a:t>
            </a:r>
            <a:r>
              <a:rPr lang="en-US" b="1" dirty="0" err="1" smtClean="0"/>
              <a:t>getch</a:t>
            </a:r>
            <a:r>
              <a:rPr lang="en-US" b="1" dirty="0"/>
              <a:t>();</a:t>
            </a:r>
            <a:endParaRPr lang="en-GB" dirty="0"/>
          </a:p>
          <a:p>
            <a:r>
              <a:rPr lang="en-US" b="1" dirty="0"/>
              <a:t>}</a:t>
            </a:r>
            <a:endParaRPr lang="en-GB" dirty="0"/>
          </a:p>
          <a:p>
            <a:endParaRPr lang="en-GB" dirty="0"/>
          </a:p>
          <a:p>
            <a:r>
              <a:rPr lang="en-US" b="1" dirty="0"/>
              <a:t>void main()</a:t>
            </a:r>
            <a:endParaRPr lang="en-GB" dirty="0"/>
          </a:p>
          <a:p>
            <a:r>
              <a:rPr lang="en-US" b="1" dirty="0"/>
              <a:t>{</a:t>
            </a:r>
            <a:endParaRPr lang="en-GB" dirty="0"/>
          </a:p>
          <a:p>
            <a:r>
              <a:rPr lang="en-US" b="1" dirty="0"/>
              <a:t>            output1();</a:t>
            </a:r>
            <a:endParaRPr lang="en-GB" dirty="0"/>
          </a:p>
          <a:p>
            <a:r>
              <a:rPr lang="en-US" b="1" dirty="0"/>
              <a:t>            get_then_output2 ();</a:t>
            </a:r>
            <a:endParaRPr lang="en-GB" dirty="0"/>
          </a:p>
          <a:p>
            <a:r>
              <a:rPr lang="en-US" b="1" dirty="0"/>
              <a:t>            </a:t>
            </a:r>
            <a:r>
              <a:rPr lang="en-US" b="1" dirty="0" err="1"/>
              <a:t>print_x</a:t>
            </a:r>
            <a:r>
              <a:rPr lang="en-US" b="1" dirty="0"/>
              <a:t>();</a:t>
            </a:r>
            <a:endParaRPr lang="en-GB" dirty="0"/>
          </a:p>
          <a:p>
            <a:r>
              <a:rPr lang="en-US" b="1" dirty="0"/>
              <a:t>}</a:t>
            </a:r>
            <a:endParaRPr lang="en-GB" dirty="0"/>
          </a:p>
        </p:txBody>
      </p:sp>
    </p:spTree>
    <p:extLst>
      <p:ext uri="{BB962C8B-B14F-4D97-AF65-F5344CB8AC3E}">
        <p14:creationId xmlns:p14="http://schemas.microsoft.com/office/powerpoint/2010/main" val="35253490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b</a:t>
            </a:r>
            <a:r>
              <a:rPr lang="en-GB" dirty="0" smtClean="0"/>
              <a:t>reak and continue</a:t>
            </a:r>
            <a:endParaRPr lang="en-GB" dirty="0"/>
          </a:p>
        </p:txBody>
      </p:sp>
      <p:sp>
        <p:nvSpPr>
          <p:cNvPr id="3" name="Content Placeholder 2"/>
          <p:cNvSpPr>
            <a:spLocks noGrp="1"/>
          </p:cNvSpPr>
          <p:nvPr>
            <p:ph idx="1"/>
          </p:nvPr>
        </p:nvSpPr>
        <p:spPr/>
        <p:txBody>
          <a:bodyPr/>
          <a:lstStyle/>
          <a:p>
            <a:r>
              <a:rPr lang="en-GB" dirty="0" smtClean="0"/>
              <a:t>A </a:t>
            </a:r>
            <a:r>
              <a:rPr lang="en-GB" dirty="0" smtClean="0">
                <a:solidFill>
                  <a:srgbClr val="FF0000"/>
                </a:solidFill>
              </a:rPr>
              <a:t>break</a:t>
            </a:r>
            <a:r>
              <a:rPr lang="en-GB" dirty="0" smtClean="0"/>
              <a:t> statement can be included in any type of loop to immediately terminate the loop when a test condition is met.  No further iterations of the loop will be </a:t>
            </a:r>
            <a:r>
              <a:rPr lang="en-GB" smtClean="0"/>
              <a:t>executed.</a:t>
            </a:r>
          </a:p>
          <a:p>
            <a:pPr marL="0" indent="0">
              <a:buNone/>
            </a:pPr>
            <a:endParaRPr lang="en-GB" dirty="0" smtClean="0"/>
          </a:p>
          <a:p>
            <a:r>
              <a:rPr lang="en-GB" dirty="0" smtClean="0"/>
              <a:t>A </a:t>
            </a:r>
            <a:r>
              <a:rPr lang="en-GB" dirty="0" smtClean="0">
                <a:solidFill>
                  <a:srgbClr val="FF0000"/>
                </a:solidFill>
              </a:rPr>
              <a:t>continue</a:t>
            </a:r>
            <a:r>
              <a:rPr lang="en-GB" dirty="0" smtClean="0"/>
              <a:t> statement can be included in any type of loop to immediately terminate that particular iteration of the loop when a test condition is met.  The continue statement allows the loop to proceed to the next iteration.</a:t>
            </a:r>
            <a:endParaRPr lang="en-GB" dirty="0"/>
          </a:p>
        </p:txBody>
      </p:sp>
    </p:spTree>
    <p:extLst>
      <p:ext uri="{BB962C8B-B14F-4D97-AF65-F5344CB8AC3E}">
        <p14:creationId xmlns:p14="http://schemas.microsoft.com/office/powerpoint/2010/main" val="3676891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Activity</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a:t> </a:t>
            </a:r>
            <a:r>
              <a:rPr lang="en-GB" sz="2800" dirty="0" smtClean="0"/>
              <a:t>“</a:t>
            </a:r>
            <a:r>
              <a:rPr lang="en-GB" sz="2800" dirty="0"/>
              <a:t>Write a program in C++ that will continue to describe a user’s keyboard keypress entry until </a:t>
            </a:r>
            <a:r>
              <a:rPr lang="en-GB" sz="2800" dirty="0" smtClean="0"/>
              <a:t>the user enters q or Q </a:t>
            </a:r>
            <a:r>
              <a:rPr lang="en-GB" sz="2800" dirty="0"/>
              <a:t>to exit</a:t>
            </a:r>
            <a:r>
              <a:rPr lang="en-GB" sz="2800" dirty="0" smtClean="0"/>
              <a:t>”</a:t>
            </a:r>
          </a:p>
          <a:p>
            <a:pPr marL="0" indent="0">
              <a:buNone/>
            </a:pPr>
            <a:endParaRPr lang="en-GB" sz="2800" dirty="0" smtClean="0"/>
          </a:p>
          <a:p>
            <a:pPr marL="0" indent="0">
              <a:buNone/>
            </a:pPr>
            <a:r>
              <a:rPr lang="en-GB" sz="2800" dirty="0" smtClean="0"/>
              <a:t>Analyses to determine if keypress between </a:t>
            </a:r>
          </a:p>
          <a:p>
            <a:r>
              <a:rPr lang="en-GB" sz="2800" dirty="0" smtClean="0"/>
              <a:t>Lowercase letter (a-&gt;p or r-&gt;z)</a:t>
            </a:r>
          </a:p>
          <a:p>
            <a:r>
              <a:rPr lang="en-GB" sz="2800" dirty="0" smtClean="0"/>
              <a:t>Uppercase letter (A-&gt;P or R-&gt;Z)</a:t>
            </a:r>
          </a:p>
          <a:p>
            <a:r>
              <a:rPr lang="en-GB" sz="2800" dirty="0" smtClean="0"/>
              <a:t>Number 1-&gt;5</a:t>
            </a:r>
          </a:p>
          <a:p>
            <a:r>
              <a:rPr lang="en-GB" sz="2800" dirty="0" smtClean="0"/>
              <a:t>Number 6-&gt;9</a:t>
            </a:r>
          </a:p>
          <a:p>
            <a:r>
              <a:rPr lang="en-GB" sz="2800" dirty="0" smtClean="0"/>
              <a:t>Q or q </a:t>
            </a:r>
            <a:r>
              <a:rPr lang="en-GB" sz="2800" smtClean="0"/>
              <a:t>to quit</a:t>
            </a:r>
            <a:endParaRPr lang="en-GB" sz="2800" dirty="0"/>
          </a:p>
          <a:p>
            <a:endParaRPr lang="en-GB" dirty="0"/>
          </a:p>
        </p:txBody>
      </p:sp>
    </p:spTree>
    <p:extLst>
      <p:ext uri="{BB962C8B-B14F-4D97-AF65-F5344CB8AC3E}">
        <p14:creationId xmlns:p14="http://schemas.microsoft.com/office/powerpoint/2010/main" val="3759028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Resources</a:t>
            </a:r>
            <a:endParaRPr lang="en-GB" dirty="0"/>
          </a:p>
        </p:txBody>
      </p:sp>
      <p:sp>
        <p:nvSpPr>
          <p:cNvPr id="3" name="Content Placeholder 2"/>
          <p:cNvSpPr>
            <a:spLocks noGrp="1"/>
          </p:cNvSpPr>
          <p:nvPr>
            <p:ph idx="1"/>
          </p:nvPr>
        </p:nvSpPr>
        <p:spPr/>
        <p:txBody>
          <a:bodyPr/>
          <a:lstStyle/>
          <a:p>
            <a:endParaRPr lang="en-GB" dirty="0" smtClean="0">
              <a:hlinkClick r:id="rId2"/>
            </a:endParaRPr>
          </a:p>
          <a:p>
            <a:endParaRPr lang="en-GB" dirty="0">
              <a:hlinkClick r:id="rId2"/>
            </a:endParaRPr>
          </a:p>
          <a:p>
            <a:r>
              <a:rPr lang="en-GB" dirty="0" smtClean="0">
                <a:hlinkClick r:id="rId2"/>
              </a:rPr>
              <a:t>http://192.168.11.111/resource</a:t>
            </a:r>
            <a:endParaRPr lang="en-GB" dirty="0" smtClean="0"/>
          </a:p>
          <a:p>
            <a:pPr marL="0" indent="0">
              <a:buNone/>
            </a:pPr>
            <a:endParaRPr lang="en-GB" dirty="0" smtClean="0"/>
          </a:p>
          <a:p>
            <a:r>
              <a:rPr lang="en-GB" dirty="0" smtClean="0">
                <a:hlinkClick r:id="rId3"/>
              </a:rPr>
              <a:t>http://softdev.hnd-computing.com</a:t>
            </a:r>
            <a:endParaRPr lang="en-GB" dirty="0" smtClean="0"/>
          </a:p>
          <a:p>
            <a:endParaRPr lang="en-GB" dirty="0" smtClean="0"/>
          </a:p>
          <a:p>
            <a:endParaRPr lang="en-GB" dirty="0"/>
          </a:p>
        </p:txBody>
      </p:sp>
    </p:spTree>
    <p:extLst>
      <p:ext uri="{BB962C8B-B14F-4D97-AF65-F5344CB8AC3E}">
        <p14:creationId xmlns:p14="http://schemas.microsoft.com/office/powerpoint/2010/main" val="219456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92664"/>
          </a:xfrm>
        </p:spPr>
        <p:txBody>
          <a:bodyPr>
            <a:normAutofit fontScale="90000"/>
          </a:bodyPr>
          <a:lstStyle/>
          <a:p>
            <a:pPr algn="ctr"/>
            <a:r>
              <a:rPr lang="en-GB" dirty="0" smtClean="0"/>
              <a:t>Review</a:t>
            </a:r>
            <a:endParaRPr lang="en-GB" dirty="0"/>
          </a:p>
        </p:txBody>
      </p:sp>
      <p:sp>
        <p:nvSpPr>
          <p:cNvPr id="3" name="Content Placeholder 2"/>
          <p:cNvSpPr>
            <a:spLocks noGrp="1"/>
          </p:cNvSpPr>
          <p:nvPr>
            <p:ph idx="1"/>
          </p:nvPr>
        </p:nvSpPr>
        <p:spPr>
          <a:xfrm>
            <a:off x="395536" y="1124744"/>
            <a:ext cx="8229600" cy="5616624"/>
          </a:xfrm>
        </p:spPr>
        <p:txBody>
          <a:bodyPr>
            <a:normAutofit/>
          </a:bodyPr>
          <a:lstStyle/>
          <a:p>
            <a:r>
              <a:rPr lang="en-GB" b="1" dirty="0" smtClean="0"/>
              <a:t>Control constructs</a:t>
            </a:r>
          </a:p>
          <a:p>
            <a:pPr lvl="1"/>
            <a:r>
              <a:rPr lang="en-GB" dirty="0" smtClean="0"/>
              <a:t>any </a:t>
            </a:r>
            <a:r>
              <a:rPr lang="en-GB" dirty="0"/>
              <a:t>problem that requires a logical solution can be solved using only three concepts to develop the solution. These are typically known as control constructs in </a:t>
            </a:r>
            <a:r>
              <a:rPr lang="en-GB" dirty="0" smtClean="0"/>
              <a:t>programming: </a:t>
            </a:r>
          </a:p>
          <a:p>
            <a:pPr lvl="2"/>
            <a:r>
              <a:rPr lang="en-GB" b="1" dirty="0" smtClean="0">
                <a:solidFill>
                  <a:srgbClr val="FF0000"/>
                </a:solidFill>
              </a:rPr>
              <a:t>Sequence</a:t>
            </a:r>
          </a:p>
          <a:p>
            <a:pPr lvl="3"/>
            <a:r>
              <a:rPr lang="en-GB" dirty="0"/>
              <a:t>A list of instructions to be carried out one after the other in a strict sequence from top to bottom or from the beginning to the end. Each command will only be carried out </a:t>
            </a:r>
            <a:r>
              <a:rPr lang="en-GB" dirty="0" smtClean="0"/>
              <a:t>once.</a:t>
            </a:r>
          </a:p>
          <a:p>
            <a:pPr lvl="2"/>
            <a:r>
              <a:rPr lang="en-GB" b="1" dirty="0" smtClean="0">
                <a:solidFill>
                  <a:srgbClr val="FF0000"/>
                </a:solidFill>
              </a:rPr>
              <a:t>Selection</a:t>
            </a:r>
          </a:p>
          <a:p>
            <a:pPr lvl="3"/>
            <a:r>
              <a:rPr lang="en-GB" dirty="0"/>
              <a:t>Two or more sets of alternative instructions with one path being chosen according to the value of a condition.</a:t>
            </a:r>
            <a:endParaRPr lang="en-GB" b="1" dirty="0" smtClean="0"/>
          </a:p>
          <a:p>
            <a:pPr lvl="2"/>
            <a:r>
              <a:rPr lang="en-GB" b="1" dirty="0" smtClean="0">
                <a:solidFill>
                  <a:srgbClr val="FF0000"/>
                </a:solidFill>
              </a:rPr>
              <a:t>Iteration</a:t>
            </a:r>
          </a:p>
          <a:p>
            <a:pPr lvl="3"/>
            <a:r>
              <a:rPr lang="en-GB" dirty="0"/>
              <a:t>A set of instructions that could be repeated zero or more times</a:t>
            </a:r>
            <a:endParaRPr lang="en-GB" b="1" dirty="0"/>
          </a:p>
        </p:txBody>
      </p:sp>
    </p:spTree>
    <p:extLst>
      <p:ext uri="{BB962C8B-B14F-4D97-AF65-F5344CB8AC3E}">
        <p14:creationId xmlns:p14="http://schemas.microsoft.com/office/powerpoint/2010/main" val="1743641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pPr algn="ctr"/>
            <a:r>
              <a:rPr lang="en-GB" dirty="0" smtClean="0"/>
              <a:t>Iteration- Loop</a:t>
            </a:r>
            <a:endParaRPr lang="en-GB" dirty="0"/>
          </a:p>
        </p:txBody>
      </p:sp>
      <p:sp>
        <p:nvSpPr>
          <p:cNvPr id="3" name="Content Placeholder 2"/>
          <p:cNvSpPr>
            <a:spLocks noGrp="1"/>
          </p:cNvSpPr>
          <p:nvPr>
            <p:ph idx="1"/>
          </p:nvPr>
        </p:nvSpPr>
        <p:spPr>
          <a:xfrm>
            <a:off x="457200" y="1412776"/>
            <a:ext cx="8229600" cy="5256584"/>
          </a:xfrm>
        </p:spPr>
        <p:txBody>
          <a:bodyPr>
            <a:normAutofit/>
          </a:bodyPr>
          <a:lstStyle/>
          <a:p>
            <a:r>
              <a:rPr lang="en-GB" dirty="0"/>
              <a:t>A loop is used to repeatedly execute a sequence of program statements until, as a result of this repetition; some condition for termination is </a:t>
            </a:r>
            <a:r>
              <a:rPr lang="en-GB" dirty="0" smtClean="0"/>
              <a:t>satisfied</a:t>
            </a:r>
          </a:p>
          <a:p>
            <a:pPr marL="0" indent="0">
              <a:buNone/>
            </a:pPr>
            <a:endParaRPr lang="en-GB" dirty="0" smtClean="0"/>
          </a:p>
          <a:p>
            <a:r>
              <a:rPr lang="en-GB" dirty="0" smtClean="0"/>
              <a:t>A properly constructed loop has 2 main features:</a:t>
            </a:r>
          </a:p>
          <a:p>
            <a:pPr lvl="1"/>
            <a:r>
              <a:rPr lang="en-GB" b="1" dirty="0"/>
              <a:t>l</a:t>
            </a:r>
            <a:r>
              <a:rPr lang="en-GB" b="1" dirty="0" smtClean="0"/>
              <a:t>oop body</a:t>
            </a:r>
            <a:r>
              <a:rPr lang="en-GB" dirty="0" smtClean="0"/>
              <a:t>, consisting of one or more statements to be executed</a:t>
            </a:r>
          </a:p>
          <a:p>
            <a:pPr lvl="1"/>
            <a:r>
              <a:rPr lang="en-GB" dirty="0" smtClean="0"/>
              <a:t>A </a:t>
            </a:r>
            <a:r>
              <a:rPr lang="en-GB" b="1" dirty="0" smtClean="0"/>
              <a:t>termination condition</a:t>
            </a:r>
            <a:r>
              <a:rPr lang="en-GB" dirty="0" smtClean="0"/>
              <a:t> to end the looping process</a:t>
            </a:r>
            <a:endParaRPr lang="en-GB" dirty="0"/>
          </a:p>
          <a:p>
            <a:pPr marL="0" indent="0">
              <a:buNone/>
            </a:pPr>
            <a:endParaRPr lang="en-GB" dirty="0" smtClean="0"/>
          </a:p>
          <a:p>
            <a:r>
              <a:rPr lang="en-GB" dirty="0" smtClean="0"/>
              <a:t>One complete execution of all statements contained within the loop block is known as an “iteration”</a:t>
            </a:r>
          </a:p>
          <a:p>
            <a:pPr marL="0" indent="0">
              <a:buNone/>
            </a:pPr>
            <a:endParaRPr lang="en-GB" dirty="0" smtClean="0"/>
          </a:p>
        </p:txBody>
      </p:sp>
    </p:spTree>
    <p:extLst>
      <p:ext uri="{BB962C8B-B14F-4D97-AF65-F5344CB8AC3E}">
        <p14:creationId xmlns:p14="http://schemas.microsoft.com/office/powerpoint/2010/main" val="2883022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Iteration – Loop structures</a:t>
            </a:r>
            <a:endParaRPr lang="en-GB" dirty="0"/>
          </a:p>
        </p:txBody>
      </p:sp>
      <p:sp>
        <p:nvSpPr>
          <p:cNvPr id="3" name="Content Placeholder 2"/>
          <p:cNvSpPr>
            <a:spLocks noGrp="1"/>
          </p:cNvSpPr>
          <p:nvPr>
            <p:ph idx="1"/>
          </p:nvPr>
        </p:nvSpPr>
        <p:spPr>
          <a:xfrm>
            <a:off x="457200" y="1935480"/>
            <a:ext cx="8229600" cy="4733880"/>
          </a:xfrm>
        </p:spPr>
        <p:txBody>
          <a:bodyPr>
            <a:normAutofit lnSpcReduction="10000"/>
          </a:bodyPr>
          <a:lstStyle/>
          <a:p>
            <a:r>
              <a:rPr lang="en-GB" dirty="0"/>
              <a:t>There are two general loop structures:</a:t>
            </a:r>
          </a:p>
          <a:p>
            <a:pPr lvl="1"/>
            <a:r>
              <a:rPr lang="en-GB" dirty="0"/>
              <a:t>The </a:t>
            </a:r>
            <a:r>
              <a:rPr lang="en-GB" b="1" dirty="0">
                <a:solidFill>
                  <a:srgbClr val="FF0000"/>
                </a:solidFill>
              </a:rPr>
              <a:t>Condition-Controlled </a:t>
            </a:r>
            <a:r>
              <a:rPr lang="en-GB" b="1" dirty="0" smtClean="0">
                <a:solidFill>
                  <a:srgbClr val="FF0000"/>
                </a:solidFill>
              </a:rPr>
              <a:t>loop</a:t>
            </a:r>
            <a:r>
              <a:rPr lang="en-GB" b="1" dirty="0" smtClean="0"/>
              <a:t>:</a:t>
            </a:r>
            <a:endParaRPr lang="en-GB" dirty="0"/>
          </a:p>
          <a:p>
            <a:pPr lvl="2"/>
            <a:r>
              <a:rPr lang="en-GB" dirty="0"/>
              <a:t>The</a:t>
            </a:r>
            <a:r>
              <a:rPr lang="en-GB" b="1" dirty="0"/>
              <a:t> Entrance-Controlled </a:t>
            </a:r>
            <a:r>
              <a:rPr lang="en-GB" b="1" dirty="0" smtClean="0"/>
              <a:t>loop (test condition at start)</a:t>
            </a:r>
            <a:r>
              <a:rPr lang="en-GB" dirty="0" smtClean="0"/>
              <a:t>: the </a:t>
            </a:r>
            <a:r>
              <a:rPr lang="en-GB" dirty="0"/>
              <a:t>body of the loop will only be executed if the entry condition is satisfied. Note that, it is therefore possible that the body of the loop may never be executed if the entry condition is never satisfied.</a:t>
            </a:r>
          </a:p>
          <a:p>
            <a:pPr lvl="2"/>
            <a:r>
              <a:rPr lang="en-GB" dirty="0"/>
              <a:t>The </a:t>
            </a:r>
            <a:r>
              <a:rPr lang="en-GB" b="1" dirty="0"/>
              <a:t>Exit-Controlled </a:t>
            </a:r>
            <a:r>
              <a:rPr lang="en-GB" b="1" dirty="0" smtClean="0"/>
              <a:t>loop (test condition at end)</a:t>
            </a:r>
            <a:r>
              <a:rPr lang="en-GB" dirty="0" smtClean="0"/>
              <a:t>:    looping </a:t>
            </a:r>
            <a:r>
              <a:rPr lang="en-GB" dirty="0"/>
              <a:t>continues until the exit condition is satisfied. Note that in this type of loop, the body of the loop must be executed at least once.</a:t>
            </a:r>
          </a:p>
          <a:p>
            <a:pPr lvl="1"/>
            <a:r>
              <a:rPr lang="en-GB" dirty="0"/>
              <a:t>The </a:t>
            </a:r>
            <a:r>
              <a:rPr lang="en-GB" b="1" dirty="0">
                <a:solidFill>
                  <a:srgbClr val="FF0000"/>
                </a:solidFill>
              </a:rPr>
              <a:t>Count-Controlled</a:t>
            </a:r>
            <a:r>
              <a:rPr lang="en-GB" dirty="0">
                <a:solidFill>
                  <a:srgbClr val="FF0000"/>
                </a:solidFill>
              </a:rPr>
              <a:t> </a:t>
            </a:r>
            <a:r>
              <a:rPr lang="en-GB" b="1" dirty="0" smtClean="0">
                <a:solidFill>
                  <a:srgbClr val="FF0000"/>
                </a:solidFill>
              </a:rPr>
              <a:t>loop</a:t>
            </a:r>
            <a:r>
              <a:rPr lang="en-GB" dirty="0" smtClean="0"/>
              <a:t>: </a:t>
            </a:r>
          </a:p>
          <a:p>
            <a:pPr lvl="2"/>
            <a:r>
              <a:rPr lang="en-GB" dirty="0" smtClean="0"/>
              <a:t>the </a:t>
            </a:r>
            <a:r>
              <a:rPr lang="en-GB" dirty="0"/>
              <a:t>loop will continue for a fixed number of </a:t>
            </a:r>
            <a:r>
              <a:rPr lang="en-GB" dirty="0" smtClean="0"/>
              <a:t>times i.e. execute block x amount of times.</a:t>
            </a:r>
            <a:endParaRPr lang="en-GB" dirty="0"/>
          </a:p>
          <a:p>
            <a:pPr marL="0" indent="0">
              <a:buNone/>
            </a:pPr>
            <a:endParaRPr lang="en-GB" dirty="0"/>
          </a:p>
        </p:txBody>
      </p:sp>
    </p:spTree>
    <p:extLst>
      <p:ext uri="{BB962C8B-B14F-4D97-AF65-F5344CB8AC3E}">
        <p14:creationId xmlns:p14="http://schemas.microsoft.com/office/powerpoint/2010/main" val="20030244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008" y="260648"/>
            <a:ext cx="8229600" cy="792088"/>
          </a:xfrm>
        </p:spPr>
        <p:txBody>
          <a:bodyPr>
            <a:normAutofit fontScale="90000"/>
          </a:bodyPr>
          <a:lstStyle/>
          <a:p>
            <a:pPr algn="ctr"/>
            <a:r>
              <a:rPr lang="en-GB" dirty="0" smtClean="0"/>
              <a:t>Entrance controlled loop - while</a:t>
            </a:r>
            <a:endParaRPr lang="en-GB" dirty="0"/>
          </a:p>
        </p:txBody>
      </p:sp>
      <p:sp>
        <p:nvSpPr>
          <p:cNvPr id="3" name="Content Placeholder 2"/>
          <p:cNvSpPr>
            <a:spLocks noGrp="1"/>
          </p:cNvSpPr>
          <p:nvPr>
            <p:ph idx="1"/>
          </p:nvPr>
        </p:nvSpPr>
        <p:spPr>
          <a:xfrm>
            <a:off x="421196" y="1916832"/>
            <a:ext cx="8229600" cy="4767808"/>
          </a:xfrm>
        </p:spPr>
        <p:txBody>
          <a:bodyPr/>
          <a:lstStyle/>
          <a:p>
            <a:r>
              <a:rPr lang="en-GB" dirty="0" smtClean="0"/>
              <a:t>If the test condition after the </a:t>
            </a:r>
            <a:r>
              <a:rPr lang="en-GB" dirty="0" smtClean="0">
                <a:solidFill>
                  <a:srgbClr val="FF0000"/>
                </a:solidFill>
              </a:rPr>
              <a:t>while</a:t>
            </a:r>
            <a:r>
              <a:rPr lang="en-GB" dirty="0" smtClean="0"/>
              <a:t> keyword is </a:t>
            </a:r>
            <a:r>
              <a:rPr lang="en-GB" b="1" dirty="0" smtClean="0"/>
              <a:t>true</a:t>
            </a:r>
            <a:r>
              <a:rPr lang="en-GB" dirty="0" smtClean="0"/>
              <a:t> the statement or statements will be executed before the condition is tested again</a:t>
            </a:r>
          </a:p>
          <a:p>
            <a:r>
              <a:rPr lang="en-GB" dirty="0" smtClean="0"/>
              <a:t>The while loop will continue until the test condition is found to be </a:t>
            </a:r>
            <a:r>
              <a:rPr lang="en-GB" b="1" dirty="0" smtClean="0"/>
              <a:t>false, </a:t>
            </a:r>
            <a:r>
              <a:rPr lang="en-GB" dirty="0" smtClean="0"/>
              <a:t>at which point the computer will exit the loop and continue to the next statement in the sequence</a:t>
            </a:r>
            <a:endParaRPr lang="en-GB" dirty="0"/>
          </a:p>
        </p:txBody>
      </p:sp>
      <p:sp>
        <p:nvSpPr>
          <p:cNvPr id="4" name="TextBox 3"/>
          <p:cNvSpPr txBox="1"/>
          <p:nvPr/>
        </p:nvSpPr>
        <p:spPr>
          <a:xfrm>
            <a:off x="675388" y="4992486"/>
            <a:ext cx="3744416" cy="646331"/>
          </a:xfrm>
          <a:prstGeom prst="rect">
            <a:avLst/>
          </a:prstGeom>
          <a:noFill/>
        </p:spPr>
        <p:txBody>
          <a:bodyPr wrap="square" rtlCol="0">
            <a:spAutoFit/>
          </a:bodyPr>
          <a:lstStyle/>
          <a:p>
            <a:r>
              <a:rPr lang="en-GB" dirty="0" smtClean="0">
                <a:solidFill>
                  <a:srgbClr val="FF0000"/>
                </a:solidFill>
              </a:rPr>
              <a:t>while (</a:t>
            </a:r>
            <a:r>
              <a:rPr lang="en-GB" i="1" dirty="0" smtClean="0"/>
              <a:t>test-expression</a:t>
            </a:r>
            <a:r>
              <a:rPr lang="en-GB" dirty="0" smtClean="0">
                <a:solidFill>
                  <a:srgbClr val="FF0000"/>
                </a:solidFill>
              </a:rPr>
              <a:t>)</a:t>
            </a:r>
          </a:p>
          <a:p>
            <a:r>
              <a:rPr lang="en-GB" dirty="0" smtClean="0"/>
              <a:t>    </a:t>
            </a:r>
            <a:r>
              <a:rPr lang="en-GB" i="1" dirty="0" smtClean="0"/>
              <a:t>statement-to-execute-when-true;</a:t>
            </a:r>
          </a:p>
        </p:txBody>
      </p:sp>
      <p:sp>
        <p:nvSpPr>
          <p:cNvPr id="6" name="TextBox 5"/>
          <p:cNvSpPr txBox="1"/>
          <p:nvPr/>
        </p:nvSpPr>
        <p:spPr>
          <a:xfrm>
            <a:off x="4788024" y="4992486"/>
            <a:ext cx="3744416" cy="1477328"/>
          </a:xfrm>
          <a:prstGeom prst="rect">
            <a:avLst/>
          </a:prstGeom>
          <a:noFill/>
        </p:spPr>
        <p:txBody>
          <a:bodyPr wrap="square" rtlCol="0">
            <a:spAutoFit/>
          </a:bodyPr>
          <a:lstStyle/>
          <a:p>
            <a:r>
              <a:rPr lang="en-GB" dirty="0" smtClean="0">
                <a:solidFill>
                  <a:srgbClr val="FF0000"/>
                </a:solidFill>
              </a:rPr>
              <a:t>while (</a:t>
            </a:r>
            <a:r>
              <a:rPr lang="en-GB" i="1" dirty="0" smtClean="0"/>
              <a:t>test-expression</a:t>
            </a:r>
            <a:r>
              <a:rPr lang="en-GB" dirty="0" smtClean="0">
                <a:solidFill>
                  <a:srgbClr val="FF0000"/>
                </a:solidFill>
              </a:rPr>
              <a:t>)</a:t>
            </a:r>
          </a:p>
          <a:p>
            <a:r>
              <a:rPr lang="en-GB" dirty="0">
                <a:solidFill>
                  <a:srgbClr val="FF0000"/>
                </a:solidFill>
              </a:rPr>
              <a:t>{</a:t>
            </a:r>
            <a:endParaRPr lang="en-GB" dirty="0" smtClean="0">
              <a:solidFill>
                <a:srgbClr val="FF0000"/>
              </a:solidFill>
            </a:endParaRPr>
          </a:p>
          <a:p>
            <a:r>
              <a:rPr lang="en-GB" dirty="0"/>
              <a:t> </a:t>
            </a:r>
            <a:r>
              <a:rPr lang="en-GB" dirty="0" smtClean="0"/>
              <a:t>   </a:t>
            </a:r>
            <a:r>
              <a:rPr lang="en-GB" i="1" dirty="0" smtClean="0"/>
              <a:t>statement-to-execute-when-true;</a:t>
            </a:r>
          </a:p>
          <a:p>
            <a:r>
              <a:rPr lang="en-GB" dirty="0" smtClean="0"/>
              <a:t>    </a:t>
            </a:r>
            <a:r>
              <a:rPr lang="en-GB" i="1" dirty="0" smtClean="0"/>
              <a:t>statement-to-execute-when-true;</a:t>
            </a:r>
          </a:p>
          <a:p>
            <a:r>
              <a:rPr lang="en-GB" dirty="0" smtClean="0">
                <a:solidFill>
                  <a:srgbClr val="FF0000"/>
                </a:solidFill>
              </a:rPr>
              <a:t>}</a:t>
            </a:r>
          </a:p>
        </p:txBody>
      </p:sp>
      <p:sp>
        <p:nvSpPr>
          <p:cNvPr id="5" name="TextBox 4"/>
          <p:cNvSpPr txBox="1"/>
          <p:nvPr/>
        </p:nvSpPr>
        <p:spPr>
          <a:xfrm>
            <a:off x="316383" y="1217442"/>
            <a:ext cx="8424936" cy="646331"/>
          </a:xfrm>
          <a:prstGeom prst="rect">
            <a:avLst/>
          </a:prstGeom>
          <a:noFill/>
          <a:ln>
            <a:solidFill>
              <a:srgbClr val="FF0000"/>
            </a:solidFill>
          </a:ln>
        </p:spPr>
        <p:txBody>
          <a:bodyPr wrap="square" rtlCol="0">
            <a:spAutoFit/>
          </a:bodyPr>
          <a:lstStyle/>
          <a:p>
            <a:r>
              <a:rPr lang="en-GB" dirty="0" smtClean="0">
                <a:solidFill>
                  <a:srgbClr val="FF0000"/>
                </a:solidFill>
              </a:rPr>
              <a:t>3 parts - reserved </a:t>
            </a:r>
            <a:r>
              <a:rPr lang="en-GB" dirty="0">
                <a:solidFill>
                  <a:srgbClr val="FF0000"/>
                </a:solidFill>
              </a:rPr>
              <a:t>word </a:t>
            </a:r>
            <a:r>
              <a:rPr lang="en-GB" b="1" dirty="0">
                <a:solidFill>
                  <a:srgbClr val="FF0000"/>
                </a:solidFill>
              </a:rPr>
              <a:t>while</a:t>
            </a:r>
            <a:r>
              <a:rPr lang="en-GB" dirty="0">
                <a:solidFill>
                  <a:srgbClr val="FF0000"/>
                </a:solidFill>
              </a:rPr>
              <a:t>, condition being tested, statements to be executed if condition is </a:t>
            </a:r>
            <a:r>
              <a:rPr lang="en-GB" dirty="0" smtClean="0">
                <a:solidFill>
                  <a:srgbClr val="FF0000"/>
                </a:solidFill>
              </a:rPr>
              <a:t>true</a:t>
            </a:r>
            <a:endParaRPr lang="en-GB" dirty="0">
              <a:solidFill>
                <a:srgbClr val="FF0000"/>
              </a:solidFill>
            </a:endParaRPr>
          </a:p>
        </p:txBody>
      </p:sp>
    </p:spTree>
    <p:extLst>
      <p:ext uri="{BB962C8B-B14F-4D97-AF65-F5344CB8AC3E}">
        <p14:creationId xmlns:p14="http://schemas.microsoft.com/office/powerpoint/2010/main" val="3209226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2386" y="117693"/>
            <a:ext cx="7776864" cy="6740307"/>
          </a:xfrm>
          <a:prstGeom prst="rect">
            <a:avLst/>
          </a:prstGeom>
        </p:spPr>
        <p:txBody>
          <a:bodyPr wrap="square">
            <a:spAutoFit/>
          </a:bodyPr>
          <a:lstStyle/>
          <a:p>
            <a:r>
              <a:rPr lang="en-US" b="1" dirty="0"/>
              <a:t>#include &lt;</a:t>
            </a:r>
            <a:r>
              <a:rPr lang="en-US" b="1" dirty="0" err="1"/>
              <a:t>iostream.h</a:t>
            </a:r>
            <a:r>
              <a:rPr lang="en-US" b="1" dirty="0"/>
              <a:t>&gt;</a:t>
            </a:r>
            <a:endParaRPr lang="en-GB" dirty="0"/>
          </a:p>
          <a:p>
            <a:r>
              <a:rPr lang="en-US" b="1" dirty="0"/>
              <a:t>#include &lt;</a:t>
            </a:r>
            <a:r>
              <a:rPr lang="en-US" b="1" dirty="0" err="1"/>
              <a:t>stdio.h</a:t>
            </a:r>
            <a:r>
              <a:rPr lang="en-US" b="1" dirty="0"/>
              <a:t>&gt; </a:t>
            </a:r>
            <a:endParaRPr lang="en-GB" dirty="0"/>
          </a:p>
          <a:p>
            <a:r>
              <a:rPr lang="en-US" b="1" dirty="0"/>
              <a:t>#include &lt;</a:t>
            </a:r>
            <a:r>
              <a:rPr lang="en-US" b="1" dirty="0" err="1"/>
              <a:t>conio.h</a:t>
            </a:r>
            <a:r>
              <a:rPr lang="en-US" b="1" dirty="0"/>
              <a:t>&gt;</a:t>
            </a:r>
            <a:endParaRPr lang="en-GB" dirty="0"/>
          </a:p>
          <a:p>
            <a:r>
              <a:rPr lang="en-US" b="1" dirty="0"/>
              <a:t> </a:t>
            </a:r>
            <a:endParaRPr lang="en-GB" dirty="0"/>
          </a:p>
          <a:p>
            <a:r>
              <a:rPr lang="en-US" b="1" dirty="0"/>
              <a:t>char </a:t>
            </a:r>
            <a:r>
              <a:rPr lang="en-US" b="1" dirty="0" err="1"/>
              <a:t>char_in</a:t>
            </a:r>
            <a:r>
              <a:rPr lang="en-US" b="1" dirty="0"/>
              <a:t>;</a:t>
            </a:r>
            <a:endParaRPr lang="en-GB" dirty="0"/>
          </a:p>
          <a:p>
            <a:r>
              <a:rPr lang="en-US" b="1" dirty="0"/>
              <a:t> </a:t>
            </a:r>
            <a:endParaRPr lang="en-GB" dirty="0"/>
          </a:p>
          <a:p>
            <a:r>
              <a:rPr lang="en-US" b="1" dirty="0"/>
              <a:t>void main()</a:t>
            </a:r>
            <a:endParaRPr lang="en-GB" dirty="0"/>
          </a:p>
          <a:p>
            <a:r>
              <a:rPr lang="en-US" b="1" dirty="0"/>
              <a:t>{</a:t>
            </a:r>
            <a:endParaRPr lang="en-GB" dirty="0"/>
          </a:p>
          <a:p>
            <a:r>
              <a:rPr lang="en-US" b="1" dirty="0" smtClean="0"/>
              <a:t>    </a:t>
            </a:r>
            <a:r>
              <a:rPr lang="en-US" b="1" dirty="0" err="1" smtClean="0"/>
              <a:t>clrscr</a:t>
            </a:r>
            <a:r>
              <a:rPr lang="en-US" b="1" dirty="0"/>
              <a:t>();</a:t>
            </a:r>
            <a:endParaRPr lang="en-GB" dirty="0"/>
          </a:p>
          <a:p>
            <a:r>
              <a:rPr lang="en-US" b="1" dirty="0" smtClean="0"/>
              <a:t>    </a:t>
            </a:r>
            <a:r>
              <a:rPr lang="en-US" b="1" dirty="0" err="1" smtClean="0"/>
              <a:t>cout</a:t>
            </a:r>
            <a:r>
              <a:rPr lang="en-US" b="1" dirty="0" smtClean="0"/>
              <a:t>  </a:t>
            </a:r>
            <a:r>
              <a:rPr lang="en-US" b="1" dirty="0"/>
              <a:t>&lt;&lt; "Please enter a vowel";</a:t>
            </a:r>
            <a:endParaRPr lang="en-GB" dirty="0"/>
          </a:p>
          <a:p>
            <a:r>
              <a:rPr lang="en-US" b="1" dirty="0" smtClean="0"/>
              <a:t>    </a:t>
            </a:r>
            <a:r>
              <a:rPr lang="en-US" b="1" dirty="0" err="1" smtClean="0"/>
              <a:t>cin</a:t>
            </a:r>
            <a:r>
              <a:rPr lang="en-US" b="1" dirty="0" smtClean="0"/>
              <a:t>  </a:t>
            </a:r>
            <a:r>
              <a:rPr lang="en-US" b="1" dirty="0"/>
              <a:t>&gt;&gt; </a:t>
            </a:r>
            <a:r>
              <a:rPr lang="en-US" b="1" dirty="0" err="1"/>
              <a:t>char_in</a:t>
            </a:r>
            <a:r>
              <a:rPr lang="en-US" b="1" dirty="0"/>
              <a:t>;</a:t>
            </a:r>
            <a:endParaRPr lang="en-GB" dirty="0"/>
          </a:p>
          <a:p>
            <a:r>
              <a:rPr lang="en-US" b="1" dirty="0" smtClean="0">
                <a:solidFill>
                  <a:srgbClr val="FF0000"/>
                </a:solidFill>
              </a:rPr>
              <a:t>    while </a:t>
            </a:r>
            <a:r>
              <a:rPr lang="en-US" b="1" dirty="0">
                <a:solidFill>
                  <a:srgbClr val="FF0000"/>
                </a:solidFill>
              </a:rPr>
              <a:t>( </a:t>
            </a:r>
            <a:r>
              <a:rPr lang="en-US" b="1" dirty="0" err="1">
                <a:solidFill>
                  <a:srgbClr val="FF0000"/>
                </a:solidFill>
              </a:rPr>
              <a:t>char_in</a:t>
            </a:r>
            <a:r>
              <a:rPr lang="en-US" b="1" dirty="0">
                <a:solidFill>
                  <a:srgbClr val="FF0000"/>
                </a:solidFill>
              </a:rPr>
              <a:t> != 'a' &amp;&amp; </a:t>
            </a:r>
            <a:r>
              <a:rPr lang="en-US" b="1" dirty="0" err="1">
                <a:solidFill>
                  <a:srgbClr val="FF0000"/>
                </a:solidFill>
              </a:rPr>
              <a:t>char_in</a:t>
            </a:r>
            <a:r>
              <a:rPr lang="en-US" b="1" dirty="0">
                <a:solidFill>
                  <a:srgbClr val="FF0000"/>
                </a:solidFill>
              </a:rPr>
              <a:t> != 'e' &amp;&amp;</a:t>
            </a:r>
            <a:endParaRPr lang="en-GB" dirty="0">
              <a:solidFill>
                <a:srgbClr val="FF0000"/>
              </a:solidFill>
            </a:endParaRPr>
          </a:p>
          <a:p>
            <a:r>
              <a:rPr lang="en-US" b="1" dirty="0" smtClean="0">
                <a:solidFill>
                  <a:srgbClr val="FF0000"/>
                </a:solidFill>
              </a:rPr>
              <a:t>        </a:t>
            </a:r>
            <a:r>
              <a:rPr lang="en-US" b="1" dirty="0" err="1" smtClean="0">
                <a:solidFill>
                  <a:srgbClr val="FF0000"/>
                </a:solidFill>
              </a:rPr>
              <a:t>char_in</a:t>
            </a:r>
            <a:r>
              <a:rPr lang="en-US" b="1" dirty="0" smtClean="0">
                <a:solidFill>
                  <a:srgbClr val="FF0000"/>
                </a:solidFill>
              </a:rPr>
              <a:t> </a:t>
            </a:r>
            <a:r>
              <a:rPr lang="en-US" b="1" dirty="0">
                <a:solidFill>
                  <a:srgbClr val="FF0000"/>
                </a:solidFill>
              </a:rPr>
              <a:t>!= '</a:t>
            </a:r>
            <a:r>
              <a:rPr lang="en-US" b="1" dirty="0" err="1">
                <a:solidFill>
                  <a:srgbClr val="FF0000"/>
                </a:solidFill>
              </a:rPr>
              <a:t>i</a:t>
            </a:r>
            <a:r>
              <a:rPr lang="en-US" b="1" dirty="0">
                <a:solidFill>
                  <a:srgbClr val="FF0000"/>
                </a:solidFill>
              </a:rPr>
              <a:t>' &amp;&amp; </a:t>
            </a:r>
            <a:r>
              <a:rPr lang="en-US" b="1" dirty="0" err="1">
                <a:solidFill>
                  <a:srgbClr val="FF0000"/>
                </a:solidFill>
              </a:rPr>
              <a:t>char_in</a:t>
            </a:r>
            <a:r>
              <a:rPr lang="en-US" b="1" dirty="0">
                <a:solidFill>
                  <a:srgbClr val="FF0000"/>
                </a:solidFill>
              </a:rPr>
              <a:t> != 'o' &amp;&amp; </a:t>
            </a:r>
            <a:r>
              <a:rPr lang="en-US" b="1" dirty="0" err="1">
                <a:solidFill>
                  <a:srgbClr val="FF0000"/>
                </a:solidFill>
              </a:rPr>
              <a:t>char_in</a:t>
            </a:r>
            <a:r>
              <a:rPr lang="en-US" b="1" dirty="0">
                <a:solidFill>
                  <a:srgbClr val="FF0000"/>
                </a:solidFill>
              </a:rPr>
              <a:t> != 'u' &amp;&amp;</a:t>
            </a:r>
            <a:endParaRPr lang="en-GB" dirty="0">
              <a:solidFill>
                <a:srgbClr val="FF0000"/>
              </a:solidFill>
            </a:endParaRPr>
          </a:p>
          <a:p>
            <a:r>
              <a:rPr lang="en-US" b="1" dirty="0" smtClean="0">
                <a:solidFill>
                  <a:srgbClr val="FF0000"/>
                </a:solidFill>
              </a:rPr>
              <a:t>        </a:t>
            </a:r>
            <a:r>
              <a:rPr lang="en-US" b="1" dirty="0" err="1" smtClean="0">
                <a:solidFill>
                  <a:srgbClr val="FF0000"/>
                </a:solidFill>
              </a:rPr>
              <a:t>char_in</a:t>
            </a:r>
            <a:r>
              <a:rPr lang="en-US" b="1" dirty="0" smtClean="0">
                <a:solidFill>
                  <a:srgbClr val="FF0000"/>
                </a:solidFill>
              </a:rPr>
              <a:t> </a:t>
            </a:r>
            <a:r>
              <a:rPr lang="en-US" b="1" dirty="0">
                <a:solidFill>
                  <a:srgbClr val="FF0000"/>
                </a:solidFill>
              </a:rPr>
              <a:t>!= 'A' &amp;&amp; </a:t>
            </a:r>
            <a:r>
              <a:rPr lang="en-US" b="1" dirty="0" err="1">
                <a:solidFill>
                  <a:srgbClr val="FF0000"/>
                </a:solidFill>
              </a:rPr>
              <a:t>char_in</a:t>
            </a:r>
            <a:r>
              <a:rPr lang="en-US" b="1" dirty="0">
                <a:solidFill>
                  <a:srgbClr val="FF0000"/>
                </a:solidFill>
              </a:rPr>
              <a:t> != 'E' &amp;&amp; </a:t>
            </a:r>
            <a:r>
              <a:rPr lang="en-US" b="1" dirty="0" err="1">
                <a:solidFill>
                  <a:srgbClr val="FF0000"/>
                </a:solidFill>
              </a:rPr>
              <a:t>char_in</a:t>
            </a:r>
            <a:r>
              <a:rPr lang="en-US" b="1" dirty="0">
                <a:solidFill>
                  <a:srgbClr val="FF0000"/>
                </a:solidFill>
              </a:rPr>
              <a:t> != 'I' &amp;&amp;</a:t>
            </a:r>
            <a:endParaRPr lang="en-GB" dirty="0">
              <a:solidFill>
                <a:srgbClr val="FF0000"/>
              </a:solidFill>
            </a:endParaRPr>
          </a:p>
          <a:p>
            <a:r>
              <a:rPr lang="en-US" b="1" dirty="0" smtClean="0">
                <a:solidFill>
                  <a:srgbClr val="FF0000"/>
                </a:solidFill>
              </a:rPr>
              <a:t>        </a:t>
            </a:r>
            <a:r>
              <a:rPr lang="en-US" b="1" dirty="0" err="1" smtClean="0">
                <a:solidFill>
                  <a:srgbClr val="FF0000"/>
                </a:solidFill>
              </a:rPr>
              <a:t>char_in</a:t>
            </a:r>
            <a:r>
              <a:rPr lang="en-US" b="1" dirty="0" smtClean="0">
                <a:solidFill>
                  <a:srgbClr val="FF0000"/>
                </a:solidFill>
              </a:rPr>
              <a:t> </a:t>
            </a:r>
            <a:r>
              <a:rPr lang="en-US" b="1" dirty="0">
                <a:solidFill>
                  <a:srgbClr val="FF0000"/>
                </a:solidFill>
              </a:rPr>
              <a:t>!= 'O' &amp;&amp; </a:t>
            </a:r>
            <a:r>
              <a:rPr lang="en-US" b="1" dirty="0" err="1">
                <a:solidFill>
                  <a:srgbClr val="FF0000"/>
                </a:solidFill>
              </a:rPr>
              <a:t>char_in</a:t>
            </a:r>
            <a:r>
              <a:rPr lang="en-US" b="1" dirty="0">
                <a:solidFill>
                  <a:srgbClr val="FF0000"/>
                </a:solidFill>
              </a:rPr>
              <a:t> != 'U' )</a:t>
            </a:r>
            <a:endParaRPr lang="en-GB" dirty="0">
              <a:solidFill>
                <a:srgbClr val="FF0000"/>
              </a:solidFill>
            </a:endParaRPr>
          </a:p>
          <a:p>
            <a:r>
              <a:rPr lang="en-US" b="1" dirty="0" smtClean="0">
                <a:solidFill>
                  <a:srgbClr val="FF0000"/>
                </a:solidFill>
              </a:rPr>
              <a:t>    {</a:t>
            </a:r>
            <a:endParaRPr lang="en-GB" dirty="0">
              <a:solidFill>
                <a:srgbClr val="FF0000"/>
              </a:solidFill>
            </a:endParaRPr>
          </a:p>
          <a:p>
            <a:r>
              <a:rPr lang="en-US" b="1" dirty="0" smtClean="0">
                <a:solidFill>
                  <a:srgbClr val="FF0000"/>
                </a:solidFill>
              </a:rPr>
              <a:t>        </a:t>
            </a:r>
            <a:r>
              <a:rPr lang="en-US" b="1" dirty="0" err="1" smtClean="0">
                <a:solidFill>
                  <a:srgbClr val="FF0000"/>
                </a:solidFill>
              </a:rPr>
              <a:t>cout</a:t>
            </a:r>
            <a:r>
              <a:rPr lang="en-US" b="1" dirty="0" smtClean="0">
                <a:solidFill>
                  <a:srgbClr val="FF0000"/>
                </a:solidFill>
              </a:rPr>
              <a:t>  </a:t>
            </a:r>
            <a:r>
              <a:rPr lang="en-US" b="1" dirty="0">
                <a:solidFill>
                  <a:srgbClr val="FF0000"/>
                </a:solidFill>
              </a:rPr>
              <a:t>&lt;&lt; "Try again, you must enter a vowel\n";</a:t>
            </a:r>
            <a:endParaRPr lang="en-GB" dirty="0">
              <a:solidFill>
                <a:srgbClr val="FF0000"/>
              </a:solidFill>
            </a:endParaRPr>
          </a:p>
          <a:p>
            <a:r>
              <a:rPr lang="en-US" b="1" dirty="0" smtClean="0">
                <a:solidFill>
                  <a:srgbClr val="FF0000"/>
                </a:solidFill>
              </a:rPr>
              <a:t>        </a:t>
            </a:r>
            <a:r>
              <a:rPr lang="en-US" b="1" dirty="0" err="1" smtClean="0">
                <a:solidFill>
                  <a:srgbClr val="FF0000"/>
                </a:solidFill>
              </a:rPr>
              <a:t>cin</a:t>
            </a:r>
            <a:r>
              <a:rPr lang="en-US" b="1" dirty="0" smtClean="0">
                <a:solidFill>
                  <a:srgbClr val="FF0000"/>
                </a:solidFill>
              </a:rPr>
              <a:t>  </a:t>
            </a:r>
            <a:r>
              <a:rPr lang="en-US" b="1" dirty="0">
                <a:solidFill>
                  <a:srgbClr val="FF0000"/>
                </a:solidFill>
              </a:rPr>
              <a:t>&gt;&gt; </a:t>
            </a:r>
            <a:r>
              <a:rPr lang="en-US" b="1" dirty="0" err="1">
                <a:solidFill>
                  <a:srgbClr val="FF0000"/>
                </a:solidFill>
              </a:rPr>
              <a:t>char_in</a:t>
            </a:r>
            <a:r>
              <a:rPr lang="en-US" b="1" dirty="0">
                <a:solidFill>
                  <a:srgbClr val="FF0000"/>
                </a:solidFill>
              </a:rPr>
              <a:t>;</a:t>
            </a:r>
            <a:endParaRPr lang="en-GB" dirty="0">
              <a:solidFill>
                <a:srgbClr val="FF0000"/>
              </a:solidFill>
            </a:endParaRPr>
          </a:p>
          <a:p>
            <a:r>
              <a:rPr lang="en-US" b="1" dirty="0" smtClean="0">
                <a:solidFill>
                  <a:srgbClr val="FF0000"/>
                </a:solidFill>
              </a:rPr>
              <a:t>    }</a:t>
            </a:r>
            <a:endParaRPr lang="en-GB" dirty="0">
              <a:solidFill>
                <a:srgbClr val="FF0000"/>
              </a:solidFill>
            </a:endParaRPr>
          </a:p>
          <a:p>
            <a:r>
              <a:rPr lang="en-US" b="1" dirty="0" smtClean="0"/>
              <a:t>    </a:t>
            </a:r>
            <a:r>
              <a:rPr lang="en-US" b="1" dirty="0" err="1" smtClean="0"/>
              <a:t>cout</a:t>
            </a:r>
            <a:r>
              <a:rPr lang="en-US" b="1" dirty="0" smtClean="0"/>
              <a:t> </a:t>
            </a:r>
            <a:r>
              <a:rPr lang="en-US" b="1" dirty="0"/>
              <a:t>&lt;&lt; "Congratulations, you entered “ &lt;&lt; </a:t>
            </a:r>
            <a:r>
              <a:rPr lang="en-US" b="1" dirty="0" err="1"/>
              <a:t>char_in</a:t>
            </a:r>
            <a:r>
              <a:rPr lang="en-US" b="1" dirty="0"/>
              <a:t> &lt;&lt;</a:t>
            </a:r>
            <a:r>
              <a:rPr lang="en-US" b="1" dirty="0" err="1"/>
              <a:t>endl</a:t>
            </a:r>
            <a:r>
              <a:rPr lang="en-US" b="1" dirty="0"/>
              <a:t>;</a:t>
            </a:r>
            <a:endParaRPr lang="en-GB" dirty="0"/>
          </a:p>
          <a:p>
            <a:r>
              <a:rPr lang="en-US" b="1" dirty="0" smtClean="0"/>
              <a:t>    </a:t>
            </a:r>
            <a:r>
              <a:rPr lang="en-US" b="1" dirty="0" err="1" smtClean="0"/>
              <a:t>getch</a:t>
            </a:r>
            <a:r>
              <a:rPr lang="en-US" b="1" dirty="0"/>
              <a:t>();</a:t>
            </a:r>
            <a:endParaRPr lang="en-GB" dirty="0"/>
          </a:p>
          <a:p>
            <a:r>
              <a:rPr lang="en-US" b="1" dirty="0"/>
              <a:t>}</a:t>
            </a:r>
            <a:endParaRPr lang="en-GB" dirty="0"/>
          </a:p>
          <a:p>
            <a:r>
              <a:rPr lang="en-US" dirty="0"/>
              <a:t/>
            </a:r>
            <a:br>
              <a:rPr lang="en-US" dirty="0"/>
            </a:br>
            <a:endParaRPr lang="en-GB" dirty="0"/>
          </a:p>
        </p:txBody>
      </p:sp>
    </p:spTree>
    <p:extLst>
      <p:ext uri="{BB962C8B-B14F-4D97-AF65-F5344CB8AC3E}">
        <p14:creationId xmlns:p14="http://schemas.microsoft.com/office/powerpoint/2010/main" val="2941666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48072"/>
          </a:xfrm>
        </p:spPr>
        <p:txBody>
          <a:bodyPr>
            <a:normAutofit fontScale="90000"/>
          </a:bodyPr>
          <a:lstStyle/>
          <a:p>
            <a:pPr algn="ctr"/>
            <a:r>
              <a:rPr lang="en-GB" dirty="0" smtClean="0"/>
              <a:t>Exit controlled loop – </a:t>
            </a:r>
            <a:r>
              <a:rPr lang="en-GB" dirty="0" err="1" smtClean="0"/>
              <a:t>do..while</a:t>
            </a:r>
            <a:endParaRPr lang="en-GB" dirty="0"/>
          </a:p>
        </p:txBody>
      </p:sp>
      <p:sp>
        <p:nvSpPr>
          <p:cNvPr id="3" name="Content Placeholder 2"/>
          <p:cNvSpPr>
            <a:spLocks noGrp="1"/>
          </p:cNvSpPr>
          <p:nvPr>
            <p:ph idx="1"/>
          </p:nvPr>
        </p:nvSpPr>
        <p:spPr/>
        <p:txBody>
          <a:bodyPr/>
          <a:lstStyle/>
          <a:p>
            <a:r>
              <a:rPr lang="en-GB" dirty="0" smtClean="0"/>
              <a:t>The statements after </a:t>
            </a:r>
            <a:r>
              <a:rPr lang="en-GB" dirty="0" smtClean="0">
                <a:solidFill>
                  <a:srgbClr val="FF0000"/>
                </a:solidFill>
              </a:rPr>
              <a:t>do</a:t>
            </a:r>
            <a:r>
              <a:rPr lang="en-GB" dirty="0" smtClean="0"/>
              <a:t> </a:t>
            </a:r>
            <a:r>
              <a:rPr lang="en-GB" dirty="0"/>
              <a:t>are executed </a:t>
            </a:r>
            <a:r>
              <a:rPr lang="en-GB" dirty="0" smtClean="0"/>
              <a:t>once, </a:t>
            </a:r>
            <a:r>
              <a:rPr lang="en-GB" dirty="0"/>
              <a:t>and then if the </a:t>
            </a:r>
            <a:r>
              <a:rPr lang="en-GB" dirty="0" smtClean="0"/>
              <a:t>test condition </a:t>
            </a:r>
            <a:r>
              <a:rPr lang="en-GB" dirty="0"/>
              <a:t>following </a:t>
            </a:r>
            <a:r>
              <a:rPr lang="en-GB" dirty="0">
                <a:solidFill>
                  <a:srgbClr val="FF0000"/>
                </a:solidFill>
              </a:rPr>
              <a:t>while</a:t>
            </a:r>
            <a:r>
              <a:rPr lang="en-GB" dirty="0"/>
              <a:t> is </a:t>
            </a:r>
            <a:r>
              <a:rPr lang="en-GB" b="1" dirty="0" smtClean="0"/>
              <a:t>false</a:t>
            </a:r>
            <a:r>
              <a:rPr lang="en-GB" dirty="0" smtClean="0"/>
              <a:t>, </a:t>
            </a:r>
            <a:r>
              <a:rPr lang="en-GB" dirty="0"/>
              <a:t>this sequence is repeated</a:t>
            </a:r>
            <a:endParaRPr lang="en-GB" dirty="0" smtClean="0"/>
          </a:p>
          <a:p>
            <a:r>
              <a:rPr lang="en-GB" dirty="0"/>
              <a:t>As soon as the outcome of </a:t>
            </a:r>
            <a:r>
              <a:rPr lang="en-GB" dirty="0" smtClean="0"/>
              <a:t>the test </a:t>
            </a:r>
            <a:r>
              <a:rPr lang="en-GB" dirty="0"/>
              <a:t>condition is </a:t>
            </a:r>
            <a:r>
              <a:rPr lang="en-GB" b="1" dirty="0" smtClean="0"/>
              <a:t>true</a:t>
            </a:r>
            <a:r>
              <a:rPr lang="en-GB" dirty="0" smtClean="0"/>
              <a:t>, </a:t>
            </a:r>
            <a:r>
              <a:rPr lang="en-GB" dirty="0"/>
              <a:t>the loop is exited and the computer exits the loop and continues to the next statement in the sequence.</a:t>
            </a:r>
          </a:p>
        </p:txBody>
      </p:sp>
      <p:sp>
        <p:nvSpPr>
          <p:cNvPr id="4" name="TextBox 3"/>
          <p:cNvSpPr txBox="1"/>
          <p:nvPr/>
        </p:nvSpPr>
        <p:spPr>
          <a:xfrm>
            <a:off x="675388" y="4992486"/>
            <a:ext cx="3744416" cy="1200329"/>
          </a:xfrm>
          <a:prstGeom prst="rect">
            <a:avLst/>
          </a:prstGeom>
          <a:noFill/>
        </p:spPr>
        <p:txBody>
          <a:bodyPr wrap="square" rtlCol="0">
            <a:spAutoFit/>
          </a:bodyPr>
          <a:lstStyle/>
          <a:p>
            <a:r>
              <a:rPr lang="en-GB" dirty="0" smtClean="0">
                <a:solidFill>
                  <a:srgbClr val="FF0000"/>
                </a:solidFill>
              </a:rPr>
              <a:t>do </a:t>
            </a:r>
          </a:p>
          <a:p>
            <a:r>
              <a:rPr lang="en-GB" i="1" dirty="0"/>
              <a:t> </a:t>
            </a:r>
            <a:r>
              <a:rPr lang="en-GB" i="1" dirty="0" smtClean="0"/>
              <a:t>   statement;</a:t>
            </a:r>
          </a:p>
          <a:p>
            <a:r>
              <a:rPr lang="en-GB" dirty="0">
                <a:solidFill>
                  <a:srgbClr val="FF0000"/>
                </a:solidFill>
              </a:rPr>
              <a:t>w</a:t>
            </a:r>
            <a:r>
              <a:rPr lang="en-GB" dirty="0" smtClean="0">
                <a:solidFill>
                  <a:srgbClr val="FF0000"/>
                </a:solidFill>
              </a:rPr>
              <a:t>hile (</a:t>
            </a:r>
            <a:r>
              <a:rPr lang="en-GB" i="1" dirty="0" smtClean="0"/>
              <a:t>exit condition is not satisfied</a:t>
            </a:r>
            <a:r>
              <a:rPr lang="en-GB" dirty="0" smtClean="0">
                <a:solidFill>
                  <a:srgbClr val="FF0000"/>
                </a:solidFill>
              </a:rPr>
              <a:t>)</a:t>
            </a:r>
            <a:endParaRPr lang="en-GB" dirty="0">
              <a:solidFill>
                <a:srgbClr val="FF0000"/>
              </a:solidFill>
            </a:endParaRPr>
          </a:p>
          <a:p>
            <a:endParaRPr lang="en-GB" i="1" dirty="0" smtClean="0"/>
          </a:p>
        </p:txBody>
      </p:sp>
      <p:sp>
        <p:nvSpPr>
          <p:cNvPr id="6" name="TextBox 5"/>
          <p:cNvSpPr txBox="1"/>
          <p:nvPr/>
        </p:nvSpPr>
        <p:spPr>
          <a:xfrm>
            <a:off x="4788024" y="4992486"/>
            <a:ext cx="3744416" cy="1477328"/>
          </a:xfrm>
          <a:prstGeom prst="rect">
            <a:avLst/>
          </a:prstGeom>
          <a:noFill/>
        </p:spPr>
        <p:txBody>
          <a:bodyPr wrap="square" rtlCol="0">
            <a:spAutoFit/>
          </a:bodyPr>
          <a:lstStyle/>
          <a:p>
            <a:r>
              <a:rPr lang="en-GB" dirty="0">
                <a:solidFill>
                  <a:srgbClr val="FF0000"/>
                </a:solidFill>
              </a:rPr>
              <a:t>do </a:t>
            </a:r>
            <a:endParaRPr lang="en-GB" dirty="0" smtClean="0">
              <a:solidFill>
                <a:srgbClr val="FF0000"/>
              </a:solidFill>
            </a:endParaRPr>
          </a:p>
          <a:p>
            <a:r>
              <a:rPr lang="en-GB" dirty="0">
                <a:solidFill>
                  <a:srgbClr val="FF0000"/>
                </a:solidFill>
              </a:rPr>
              <a:t>{</a:t>
            </a:r>
          </a:p>
          <a:p>
            <a:r>
              <a:rPr lang="en-GB" i="1" dirty="0"/>
              <a:t>    </a:t>
            </a:r>
            <a:r>
              <a:rPr lang="en-GB" i="1" dirty="0" smtClean="0"/>
              <a:t>statement(s);</a:t>
            </a:r>
          </a:p>
          <a:p>
            <a:r>
              <a:rPr lang="en-GB" dirty="0" smtClean="0">
                <a:solidFill>
                  <a:srgbClr val="FF0000"/>
                </a:solidFill>
              </a:rPr>
              <a:t>}</a:t>
            </a:r>
            <a:endParaRPr lang="en-GB" dirty="0">
              <a:solidFill>
                <a:srgbClr val="FF0000"/>
              </a:solidFill>
            </a:endParaRPr>
          </a:p>
          <a:p>
            <a:r>
              <a:rPr lang="en-GB" dirty="0">
                <a:solidFill>
                  <a:srgbClr val="FF0000"/>
                </a:solidFill>
              </a:rPr>
              <a:t>while (</a:t>
            </a:r>
            <a:r>
              <a:rPr lang="en-GB" i="1" dirty="0"/>
              <a:t>exit condition is not satisfied</a:t>
            </a:r>
            <a:r>
              <a:rPr lang="en-GB" dirty="0">
                <a:solidFill>
                  <a:srgbClr val="FF0000"/>
                </a:solidFill>
              </a:rPr>
              <a:t>)</a:t>
            </a:r>
          </a:p>
        </p:txBody>
      </p:sp>
      <p:sp>
        <p:nvSpPr>
          <p:cNvPr id="5" name="TextBox 4"/>
          <p:cNvSpPr txBox="1"/>
          <p:nvPr/>
        </p:nvSpPr>
        <p:spPr>
          <a:xfrm>
            <a:off x="539552" y="1052736"/>
            <a:ext cx="8064896" cy="646331"/>
          </a:xfrm>
          <a:prstGeom prst="rect">
            <a:avLst/>
          </a:prstGeom>
          <a:noFill/>
          <a:ln>
            <a:solidFill>
              <a:srgbClr val="FF0000"/>
            </a:solidFill>
          </a:ln>
        </p:spPr>
        <p:txBody>
          <a:bodyPr wrap="square" rtlCol="0">
            <a:spAutoFit/>
          </a:bodyPr>
          <a:lstStyle/>
          <a:p>
            <a:r>
              <a:rPr lang="en-GB" dirty="0" smtClean="0">
                <a:solidFill>
                  <a:srgbClr val="FF0000"/>
                </a:solidFill>
              </a:rPr>
              <a:t>4 parts – reserved word </a:t>
            </a:r>
            <a:r>
              <a:rPr lang="en-GB" b="1" dirty="0" smtClean="0">
                <a:solidFill>
                  <a:srgbClr val="FF0000"/>
                </a:solidFill>
              </a:rPr>
              <a:t>do</a:t>
            </a:r>
            <a:r>
              <a:rPr lang="en-GB" dirty="0" smtClean="0">
                <a:solidFill>
                  <a:srgbClr val="FF0000"/>
                </a:solidFill>
              </a:rPr>
              <a:t>, statements to be executed, reserved word </a:t>
            </a:r>
            <a:r>
              <a:rPr lang="en-GB" b="1" dirty="0" smtClean="0">
                <a:solidFill>
                  <a:srgbClr val="FF0000"/>
                </a:solidFill>
              </a:rPr>
              <a:t>while</a:t>
            </a:r>
            <a:r>
              <a:rPr lang="en-GB" dirty="0" smtClean="0">
                <a:solidFill>
                  <a:srgbClr val="FF0000"/>
                </a:solidFill>
              </a:rPr>
              <a:t>, condition to be tested</a:t>
            </a:r>
            <a:endParaRPr lang="en-GB" dirty="0">
              <a:solidFill>
                <a:srgbClr val="FF0000"/>
              </a:solidFill>
            </a:endParaRPr>
          </a:p>
        </p:txBody>
      </p:sp>
    </p:spTree>
    <p:extLst>
      <p:ext uri="{BB962C8B-B14F-4D97-AF65-F5344CB8AC3E}">
        <p14:creationId xmlns:p14="http://schemas.microsoft.com/office/powerpoint/2010/main" val="1680261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1" y="0"/>
            <a:ext cx="9414792" cy="7017306"/>
          </a:xfrm>
          <a:prstGeom prst="rect">
            <a:avLst/>
          </a:prstGeom>
        </p:spPr>
        <p:txBody>
          <a:bodyPr wrap="square">
            <a:spAutoFit/>
          </a:bodyPr>
          <a:lstStyle/>
          <a:p>
            <a:endParaRPr lang="en-US" b="1" dirty="0" smtClean="0"/>
          </a:p>
          <a:p>
            <a:endParaRPr lang="en-US" b="1" dirty="0"/>
          </a:p>
          <a:p>
            <a:endParaRPr lang="en-US" b="1" dirty="0" smtClean="0"/>
          </a:p>
          <a:p>
            <a:endParaRPr lang="en-US" b="1" dirty="0"/>
          </a:p>
          <a:p>
            <a:r>
              <a:rPr lang="en-US" b="1" dirty="0" smtClean="0"/>
              <a:t>#</a:t>
            </a:r>
            <a:r>
              <a:rPr lang="en-US" b="1" dirty="0"/>
              <a:t>include&lt;</a:t>
            </a:r>
            <a:r>
              <a:rPr lang="en-US" b="1" dirty="0" err="1"/>
              <a:t>iostream.h</a:t>
            </a:r>
            <a:r>
              <a:rPr lang="en-US" b="1" dirty="0"/>
              <a:t>&gt;</a:t>
            </a:r>
            <a:endParaRPr lang="en-GB" dirty="0"/>
          </a:p>
          <a:p>
            <a:r>
              <a:rPr lang="en-US" b="1" dirty="0"/>
              <a:t>#include&lt;</a:t>
            </a:r>
            <a:r>
              <a:rPr lang="en-US" b="1" dirty="0" err="1"/>
              <a:t>conio.h</a:t>
            </a:r>
            <a:r>
              <a:rPr lang="en-US" b="1" dirty="0"/>
              <a:t>&gt;</a:t>
            </a:r>
            <a:endParaRPr lang="en-GB" dirty="0"/>
          </a:p>
          <a:p>
            <a:r>
              <a:rPr lang="en-US" b="1" dirty="0"/>
              <a:t> </a:t>
            </a:r>
            <a:endParaRPr lang="en-GB" dirty="0"/>
          </a:p>
          <a:p>
            <a:r>
              <a:rPr lang="en-US" b="1" dirty="0" err="1"/>
              <a:t>int</a:t>
            </a:r>
            <a:r>
              <a:rPr lang="en-US" b="1" dirty="0"/>
              <a:t> x;</a:t>
            </a:r>
            <a:endParaRPr lang="en-GB" dirty="0"/>
          </a:p>
          <a:p>
            <a:r>
              <a:rPr lang="en-US" b="1" dirty="0"/>
              <a:t> </a:t>
            </a:r>
            <a:endParaRPr lang="en-GB" dirty="0"/>
          </a:p>
          <a:p>
            <a:r>
              <a:rPr lang="en-US" b="1" dirty="0"/>
              <a:t>void example1()</a:t>
            </a:r>
            <a:endParaRPr lang="en-GB" dirty="0"/>
          </a:p>
          <a:p>
            <a:r>
              <a:rPr lang="en-US" b="1" dirty="0"/>
              <a:t>{</a:t>
            </a:r>
            <a:endParaRPr lang="en-GB" dirty="0"/>
          </a:p>
          <a:p>
            <a:r>
              <a:rPr lang="en-US" b="1" dirty="0"/>
              <a:t>            /* this example prints My name a number of times </a:t>
            </a:r>
            <a:r>
              <a:rPr lang="en-US" b="1" dirty="0" smtClean="0"/>
              <a:t>*/</a:t>
            </a:r>
          </a:p>
          <a:p>
            <a:endParaRPr lang="en-GB" dirty="0"/>
          </a:p>
          <a:p>
            <a:r>
              <a:rPr lang="en-US" b="1" dirty="0"/>
              <a:t>            </a:t>
            </a:r>
            <a:r>
              <a:rPr lang="en-US" b="1" dirty="0" err="1"/>
              <a:t>clrscr</a:t>
            </a:r>
            <a:r>
              <a:rPr lang="en-US" b="1" dirty="0"/>
              <a:t>();</a:t>
            </a:r>
            <a:endParaRPr lang="en-GB" dirty="0"/>
          </a:p>
          <a:p>
            <a:r>
              <a:rPr lang="en-US" b="1" dirty="0"/>
              <a:t>            </a:t>
            </a:r>
            <a:r>
              <a:rPr lang="en-US" b="1" dirty="0" err="1"/>
              <a:t>cout</a:t>
            </a:r>
            <a:r>
              <a:rPr lang="en-US" b="1" dirty="0"/>
              <a:t> &lt;&lt; "\</a:t>
            </a:r>
            <a:r>
              <a:rPr lang="en-US" b="1" dirty="0" err="1"/>
              <a:t>nThis</a:t>
            </a:r>
            <a:r>
              <a:rPr lang="en-US" b="1" dirty="0"/>
              <a:t> is example 1\n";</a:t>
            </a:r>
            <a:endParaRPr lang="en-GB" dirty="0"/>
          </a:p>
          <a:p>
            <a:r>
              <a:rPr lang="en-US" b="1" dirty="0"/>
              <a:t> </a:t>
            </a:r>
            <a:r>
              <a:rPr lang="en-US" b="1" dirty="0" smtClean="0"/>
              <a:t>           x=0</a:t>
            </a:r>
            <a:r>
              <a:rPr lang="en-US" b="1" dirty="0"/>
              <a:t>;</a:t>
            </a:r>
            <a:endParaRPr lang="en-GB" dirty="0"/>
          </a:p>
          <a:p>
            <a:r>
              <a:rPr lang="en-US" b="1" dirty="0"/>
              <a:t>            </a:t>
            </a:r>
            <a:r>
              <a:rPr lang="en-US" b="1" dirty="0">
                <a:solidFill>
                  <a:srgbClr val="FF0000"/>
                </a:solidFill>
              </a:rPr>
              <a:t>do</a:t>
            </a:r>
            <a:endParaRPr lang="en-GB" dirty="0">
              <a:solidFill>
                <a:srgbClr val="FF0000"/>
              </a:solidFill>
            </a:endParaRPr>
          </a:p>
          <a:p>
            <a:r>
              <a:rPr lang="en-US" b="1" dirty="0">
                <a:solidFill>
                  <a:srgbClr val="FF0000"/>
                </a:solidFill>
              </a:rPr>
              <a:t>            {</a:t>
            </a:r>
            <a:endParaRPr lang="en-GB" dirty="0">
              <a:solidFill>
                <a:srgbClr val="FF0000"/>
              </a:solidFill>
            </a:endParaRPr>
          </a:p>
          <a:p>
            <a:r>
              <a:rPr lang="en-US" b="1" dirty="0">
                <a:solidFill>
                  <a:srgbClr val="FF0000"/>
                </a:solidFill>
              </a:rPr>
              <a:t>             </a:t>
            </a:r>
            <a:r>
              <a:rPr lang="en-US" b="1" dirty="0" smtClean="0">
                <a:solidFill>
                  <a:srgbClr val="FF0000"/>
                </a:solidFill>
              </a:rPr>
              <a:t>   </a:t>
            </a:r>
            <a:r>
              <a:rPr lang="en-US" b="1" dirty="0" err="1" smtClean="0">
                <a:solidFill>
                  <a:srgbClr val="FF0000"/>
                </a:solidFill>
              </a:rPr>
              <a:t>cout</a:t>
            </a:r>
            <a:r>
              <a:rPr lang="en-US" b="1" dirty="0" smtClean="0">
                <a:solidFill>
                  <a:srgbClr val="FF0000"/>
                </a:solidFill>
              </a:rPr>
              <a:t> </a:t>
            </a:r>
            <a:r>
              <a:rPr lang="en-US" b="1" dirty="0">
                <a:solidFill>
                  <a:srgbClr val="FF0000"/>
                </a:solidFill>
              </a:rPr>
              <a:t>&lt;&lt; "\</a:t>
            </a:r>
            <a:r>
              <a:rPr lang="en-US" b="1" dirty="0" err="1">
                <a:solidFill>
                  <a:srgbClr val="FF0000"/>
                </a:solidFill>
              </a:rPr>
              <a:t>nMy</a:t>
            </a:r>
            <a:r>
              <a:rPr lang="en-US" b="1" dirty="0">
                <a:solidFill>
                  <a:srgbClr val="FF0000"/>
                </a:solidFill>
              </a:rPr>
              <a:t> name ";</a:t>
            </a:r>
            <a:endParaRPr lang="en-GB" dirty="0">
              <a:solidFill>
                <a:srgbClr val="FF0000"/>
              </a:solidFill>
            </a:endParaRPr>
          </a:p>
          <a:p>
            <a:r>
              <a:rPr lang="en-US" b="1" dirty="0">
                <a:solidFill>
                  <a:srgbClr val="FF0000"/>
                </a:solidFill>
              </a:rPr>
              <a:t>              </a:t>
            </a:r>
            <a:r>
              <a:rPr lang="en-US" b="1" dirty="0" smtClean="0">
                <a:solidFill>
                  <a:srgbClr val="FF0000"/>
                </a:solidFill>
              </a:rPr>
              <a:t>  x=x+1</a:t>
            </a:r>
            <a:r>
              <a:rPr lang="en-US" b="1" dirty="0">
                <a:solidFill>
                  <a:srgbClr val="FF0000"/>
                </a:solidFill>
              </a:rPr>
              <a:t>;</a:t>
            </a:r>
            <a:endParaRPr lang="en-GB" dirty="0">
              <a:solidFill>
                <a:srgbClr val="FF0000"/>
              </a:solidFill>
            </a:endParaRPr>
          </a:p>
          <a:p>
            <a:r>
              <a:rPr lang="en-US" b="1" dirty="0">
                <a:solidFill>
                  <a:srgbClr val="FF0000"/>
                </a:solidFill>
              </a:rPr>
              <a:t>            }while (x&lt;6</a:t>
            </a:r>
            <a:r>
              <a:rPr lang="en-US" b="1" dirty="0" smtClean="0">
                <a:solidFill>
                  <a:srgbClr val="FF0000"/>
                </a:solidFill>
              </a:rPr>
              <a:t>);</a:t>
            </a:r>
          </a:p>
          <a:p>
            <a:endParaRPr lang="en-GB" dirty="0"/>
          </a:p>
          <a:p>
            <a:r>
              <a:rPr lang="en-US" b="1" dirty="0"/>
              <a:t>            </a:t>
            </a:r>
            <a:r>
              <a:rPr lang="en-US" b="1" dirty="0" err="1"/>
              <a:t>getch</a:t>
            </a:r>
            <a:r>
              <a:rPr lang="en-US" b="1" dirty="0"/>
              <a:t>();</a:t>
            </a:r>
            <a:endParaRPr lang="en-GB" dirty="0"/>
          </a:p>
          <a:p>
            <a:r>
              <a:rPr lang="en-US" b="1" dirty="0"/>
              <a:t>}</a:t>
            </a:r>
            <a:endParaRPr lang="en-GB" dirty="0"/>
          </a:p>
          <a:p>
            <a:r>
              <a:rPr lang="en-US" b="1" dirty="0"/>
              <a:t> </a:t>
            </a:r>
            <a:r>
              <a:rPr lang="en-GB" dirty="0"/>
              <a:t> </a:t>
            </a:r>
          </a:p>
        </p:txBody>
      </p:sp>
    </p:spTree>
    <p:extLst>
      <p:ext uri="{BB962C8B-B14F-4D97-AF65-F5344CB8AC3E}">
        <p14:creationId xmlns:p14="http://schemas.microsoft.com/office/powerpoint/2010/main" val="1256080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412776"/>
            <a:ext cx="7776864" cy="4801314"/>
          </a:xfrm>
          <a:prstGeom prst="rect">
            <a:avLst/>
          </a:prstGeom>
        </p:spPr>
        <p:txBody>
          <a:bodyPr wrap="square">
            <a:spAutoFit/>
          </a:bodyPr>
          <a:lstStyle/>
          <a:p>
            <a:endParaRPr lang="en-GB" dirty="0"/>
          </a:p>
          <a:p>
            <a:r>
              <a:rPr lang="en-US" b="1" dirty="0"/>
              <a:t>void example2()</a:t>
            </a:r>
            <a:endParaRPr lang="en-GB" dirty="0"/>
          </a:p>
          <a:p>
            <a:r>
              <a:rPr lang="en-US" b="1" dirty="0"/>
              <a:t>{</a:t>
            </a:r>
            <a:endParaRPr lang="en-GB" dirty="0"/>
          </a:p>
          <a:p>
            <a:r>
              <a:rPr lang="en-US" b="1" dirty="0"/>
              <a:t>     </a:t>
            </a:r>
            <a:r>
              <a:rPr lang="en-US" b="1" dirty="0" smtClean="0"/>
              <a:t>/* </a:t>
            </a:r>
            <a:r>
              <a:rPr lang="en-US" b="1" dirty="0"/>
              <a:t>this example prints the values from 2 to 80 going up in steps </a:t>
            </a:r>
            <a:r>
              <a:rPr lang="en-US" b="1" dirty="0" smtClean="0"/>
              <a:t>of 2 </a:t>
            </a:r>
            <a:r>
              <a:rPr lang="en-US" b="1" dirty="0"/>
              <a:t>*/</a:t>
            </a:r>
            <a:endParaRPr lang="en-GB" dirty="0"/>
          </a:p>
          <a:p>
            <a:r>
              <a:rPr lang="en-US" b="1" dirty="0"/>
              <a:t>            </a:t>
            </a:r>
            <a:endParaRPr lang="en-US" b="1" dirty="0" smtClean="0"/>
          </a:p>
          <a:p>
            <a:r>
              <a:rPr lang="en-US" b="1" dirty="0"/>
              <a:t> </a:t>
            </a:r>
            <a:r>
              <a:rPr lang="en-US" b="1" dirty="0" smtClean="0"/>
              <a:t>   </a:t>
            </a:r>
            <a:r>
              <a:rPr lang="en-US" b="1" dirty="0" err="1" smtClean="0"/>
              <a:t>clrscr</a:t>
            </a:r>
            <a:r>
              <a:rPr lang="en-US" b="1" dirty="0"/>
              <a:t>();</a:t>
            </a:r>
            <a:endParaRPr lang="en-GB" dirty="0"/>
          </a:p>
          <a:p>
            <a:r>
              <a:rPr lang="en-US" b="1" dirty="0"/>
              <a:t>    </a:t>
            </a:r>
            <a:r>
              <a:rPr lang="en-US" b="1" dirty="0" err="1" smtClean="0"/>
              <a:t>cout</a:t>
            </a:r>
            <a:r>
              <a:rPr lang="en-US" b="1" dirty="0" smtClean="0"/>
              <a:t> </a:t>
            </a:r>
            <a:r>
              <a:rPr lang="en-US" b="1" dirty="0"/>
              <a:t>&lt;&lt; "\</a:t>
            </a:r>
            <a:r>
              <a:rPr lang="en-US" b="1" dirty="0" err="1"/>
              <a:t>nThis</a:t>
            </a:r>
            <a:r>
              <a:rPr lang="en-US" b="1" dirty="0"/>
              <a:t> is example 2\n";</a:t>
            </a:r>
            <a:endParaRPr lang="en-GB" dirty="0"/>
          </a:p>
          <a:p>
            <a:r>
              <a:rPr lang="en-US" b="1" dirty="0"/>
              <a:t>    </a:t>
            </a:r>
            <a:r>
              <a:rPr lang="en-US" b="1" dirty="0" smtClean="0"/>
              <a:t> x=2</a:t>
            </a:r>
            <a:r>
              <a:rPr lang="en-US" b="1" dirty="0"/>
              <a:t>;</a:t>
            </a:r>
            <a:endParaRPr lang="en-GB" dirty="0"/>
          </a:p>
          <a:p>
            <a:r>
              <a:rPr lang="en-US" b="1" dirty="0"/>
              <a:t>    </a:t>
            </a:r>
            <a:r>
              <a:rPr lang="en-US" b="1" dirty="0">
                <a:solidFill>
                  <a:srgbClr val="FF0000"/>
                </a:solidFill>
              </a:rPr>
              <a:t> </a:t>
            </a:r>
            <a:r>
              <a:rPr lang="en-US" b="1" dirty="0" smtClean="0">
                <a:solidFill>
                  <a:srgbClr val="FF0000"/>
                </a:solidFill>
              </a:rPr>
              <a:t>do</a:t>
            </a:r>
            <a:endParaRPr lang="en-GB" dirty="0">
              <a:solidFill>
                <a:srgbClr val="FF0000"/>
              </a:solidFill>
            </a:endParaRPr>
          </a:p>
          <a:p>
            <a:r>
              <a:rPr lang="en-US" b="1" dirty="0" smtClean="0">
                <a:solidFill>
                  <a:srgbClr val="FF0000"/>
                </a:solidFill>
              </a:rPr>
              <a:t>     {</a:t>
            </a:r>
            <a:r>
              <a:rPr lang="en-US" b="1" dirty="0">
                <a:solidFill>
                  <a:srgbClr val="FF0000"/>
                </a:solidFill>
              </a:rPr>
              <a:t>          </a:t>
            </a:r>
            <a:endParaRPr lang="en-GB" dirty="0">
              <a:solidFill>
                <a:srgbClr val="FF0000"/>
              </a:solidFill>
            </a:endParaRPr>
          </a:p>
          <a:p>
            <a:r>
              <a:rPr lang="en-US" b="1" dirty="0">
                <a:solidFill>
                  <a:srgbClr val="FF0000"/>
                </a:solidFill>
              </a:rPr>
              <a:t>            </a:t>
            </a:r>
            <a:r>
              <a:rPr lang="en-US" b="1" dirty="0" err="1">
                <a:solidFill>
                  <a:srgbClr val="FF0000"/>
                </a:solidFill>
              </a:rPr>
              <a:t>cout</a:t>
            </a:r>
            <a:r>
              <a:rPr lang="en-US" b="1" dirty="0">
                <a:solidFill>
                  <a:srgbClr val="FF0000"/>
                </a:solidFill>
              </a:rPr>
              <a:t> &lt;&lt; x;</a:t>
            </a:r>
            <a:endParaRPr lang="en-GB" dirty="0">
              <a:solidFill>
                <a:srgbClr val="FF0000"/>
              </a:solidFill>
            </a:endParaRPr>
          </a:p>
          <a:p>
            <a:r>
              <a:rPr lang="en-US" b="1" dirty="0">
                <a:solidFill>
                  <a:srgbClr val="FF0000"/>
                </a:solidFill>
              </a:rPr>
              <a:t>            x = x + 2;</a:t>
            </a:r>
            <a:endParaRPr lang="en-GB" dirty="0">
              <a:solidFill>
                <a:srgbClr val="FF0000"/>
              </a:solidFill>
            </a:endParaRPr>
          </a:p>
          <a:p>
            <a:r>
              <a:rPr lang="en-US" b="1" dirty="0" smtClean="0">
                <a:solidFill>
                  <a:srgbClr val="FF0000"/>
                </a:solidFill>
              </a:rPr>
              <a:t>      }</a:t>
            </a:r>
            <a:r>
              <a:rPr lang="en-US" b="1" dirty="0">
                <a:solidFill>
                  <a:srgbClr val="FF0000"/>
                </a:solidFill>
              </a:rPr>
              <a:t>while (x&lt;=80</a:t>
            </a:r>
            <a:r>
              <a:rPr lang="en-US" b="1" dirty="0" smtClean="0">
                <a:solidFill>
                  <a:srgbClr val="FF0000"/>
                </a:solidFill>
              </a:rPr>
              <a:t>);</a:t>
            </a:r>
          </a:p>
          <a:p>
            <a:endParaRPr lang="en-GB" dirty="0"/>
          </a:p>
          <a:p>
            <a:r>
              <a:rPr lang="en-US" b="1" dirty="0" err="1"/>
              <a:t>getch</a:t>
            </a:r>
            <a:r>
              <a:rPr lang="en-US" b="1" dirty="0"/>
              <a:t>();</a:t>
            </a:r>
            <a:endParaRPr lang="en-GB" dirty="0"/>
          </a:p>
          <a:p>
            <a:r>
              <a:rPr lang="en-US" b="1" dirty="0"/>
              <a:t>}</a:t>
            </a:r>
            <a:endParaRPr lang="en-GB" dirty="0"/>
          </a:p>
          <a:p>
            <a:r>
              <a:rPr lang="en-US" b="1" dirty="0"/>
              <a:t> </a:t>
            </a:r>
            <a:endParaRPr lang="en-GB" dirty="0"/>
          </a:p>
        </p:txBody>
      </p:sp>
    </p:spTree>
    <p:extLst>
      <p:ext uri="{BB962C8B-B14F-4D97-AF65-F5344CB8AC3E}">
        <p14:creationId xmlns:p14="http://schemas.microsoft.com/office/powerpoint/2010/main" val="20142911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1068</TotalTime>
  <Words>788</Words>
  <Application>Microsoft Office PowerPoint</Application>
  <PresentationFormat>On-screen Show (4:3)</PresentationFormat>
  <Paragraphs>227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HNC Computing Developing Software: Introduction (H173 34)  Week 5</vt:lpstr>
      <vt:lpstr>Review</vt:lpstr>
      <vt:lpstr>Iteration- Loop</vt:lpstr>
      <vt:lpstr>Iteration – Loop structures</vt:lpstr>
      <vt:lpstr>Entrance controlled loop - while</vt:lpstr>
      <vt:lpstr>PowerPoint Presentation</vt:lpstr>
      <vt:lpstr>Exit controlled loop – do..while</vt:lpstr>
      <vt:lpstr>PowerPoint Presentation</vt:lpstr>
      <vt:lpstr>PowerPoint Presentation</vt:lpstr>
      <vt:lpstr>PowerPoint Presentation</vt:lpstr>
      <vt:lpstr>PowerPoint Presentation</vt:lpstr>
      <vt:lpstr>Count controlled loop – for</vt:lpstr>
      <vt:lpstr>PowerPoint Presentation</vt:lpstr>
      <vt:lpstr>PowerPoint Presentation</vt:lpstr>
      <vt:lpstr>break and continue</vt:lpstr>
      <vt:lpstr>Activity</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NQ1 Computing Introduction to Programming</dc:title>
  <dc:creator>stevenanddawn</dc:creator>
  <cp:lastModifiedBy>Dawn Wilson</cp:lastModifiedBy>
  <cp:revision>166</cp:revision>
  <dcterms:created xsi:type="dcterms:W3CDTF">2014-08-20T09:50:30Z</dcterms:created>
  <dcterms:modified xsi:type="dcterms:W3CDTF">2015-09-29T09:08:52Z</dcterms:modified>
</cp:coreProperties>
</file>