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79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287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71" autoAdjust="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67F6C4-D351-47D4-8EBB-B0E407DB0D7B}" type="datetimeFigureOut">
              <a:rPr lang="en-GB" smtClean="0"/>
              <a:t>03/10/2016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7D207E-EAF1-4452-A42B-E7B790E294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606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 smtClean="0"/>
              <a:t>Click to edit Master subtitle style</a:t>
            </a:r>
            <a:endParaRPr kumimoji="0" lang="en-US" dirty="0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7686-A8B1-4B8F-9D21-FF305E435517}" type="datetimeFigureOut">
              <a:rPr lang="en-GB" smtClean="0"/>
              <a:t>03/10/2016</a:t>
            </a:fld>
            <a:endParaRPr lang="en-GB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7686-A8B1-4B8F-9D21-FF305E435517}" type="datetimeFigureOut">
              <a:rPr lang="en-GB" smtClean="0"/>
              <a:t>03/10/2016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FB646-FF89-496F-85DB-C678F5944239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7686-A8B1-4B8F-9D21-FF305E435517}" type="datetimeFigureOut">
              <a:rPr lang="en-GB" smtClean="0"/>
              <a:t>03/10/2016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FB646-FF89-496F-85DB-C678F5944239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7686-A8B1-4B8F-9D21-FF305E435517}" type="datetimeFigureOut">
              <a:rPr lang="en-GB" smtClean="0"/>
              <a:t>03/10/2016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GB" dirty="0" smtClean="0"/>
              <a:t>NQ1 Introduction to Programming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7686-A8B1-4B8F-9D21-FF305E435517}" type="datetimeFigureOut">
              <a:rPr lang="en-GB" smtClean="0"/>
              <a:t>03/10/2016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FB646-FF89-496F-85DB-C678F5944239}" type="slidenum">
              <a:rPr lang="en-GB" smtClean="0"/>
              <a:t>‹#›</a:t>
            </a:fld>
            <a:endParaRPr lang="en-GB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7686-A8B1-4B8F-9D21-FF305E435517}" type="datetimeFigureOut">
              <a:rPr lang="en-GB" smtClean="0"/>
              <a:t>03/10/2016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FB646-FF89-496F-85DB-C678F5944239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7686-A8B1-4B8F-9D21-FF305E435517}" type="datetimeFigureOut">
              <a:rPr lang="en-GB" smtClean="0"/>
              <a:t>03/10/2016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FB646-FF89-496F-85DB-C678F5944239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7686-A8B1-4B8F-9D21-FF305E435517}" type="datetimeFigureOut">
              <a:rPr lang="en-GB" smtClean="0"/>
              <a:t>03/10/2016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FB646-FF89-496F-85DB-C678F5944239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7686-A8B1-4B8F-9D21-FF305E435517}" type="datetimeFigureOut">
              <a:rPr lang="en-GB" smtClean="0"/>
              <a:t>03/10/2016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FB646-FF89-496F-85DB-C678F5944239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7686-A8B1-4B8F-9D21-FF305E435517}" type="datetimeFigureOut">
              <a:rPr lang="en-GB" smtClean="0"/>
              <a:t>03/10/2016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FB646-FF89-496F-85DB-C678F5944239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7686-A8B1-4B8F-9D21-FF305E435517}" type="datetimeFigureOut">
              <a:rPr lang="en-GB" smtClean="0"/>
              <a:t>03/10/2016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32FB646-FF89-496F-85DB-C678F5944239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4DC7686-A8B1-4B8F-9D21-FF305E435517}" type="datetimeFigureOut">
              <a:rPr lang="en-GB" smtClean="0"/>
              <a:t>03/10/2016</a:t>
            </a:fld>
            <a:endParaRPr lang="en-GB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32FB646-FF89-496F-85DB-C678F5944239}" type="slidenum">
              <a:rPr lang="en-GB" smtClean="0"/>
              <a:t>‹#›</a:t>
            </a:fld>
            <a:endParaRPr lang="en-GB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2420888"/>
            <a:ext cx="7851648" cy="18288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HNC Computing</a:t>
            </a:r>
            <a:br>
              <a:rPr lang="en-GB" dirty="0" smtClean="0">
                <a:solidFill>
                  <a:schemeClr val="bg1"/>
                </a:solidFill>
              </a:rPr>
            </a:br>
            <a:r>
              <a:rPr lang="en-GB" dirty="0" smtClean="0">
                <a:solidFill>
                  <a:schemeClr val="bg1"/>
                </a:solidFill>
              </a:rPr>
              <a:t>Developing Software: Introduction</a:t>
            </a:r>
            <a:br>
              <a:rPr lang="en-GB" dirty="0" smtClean="0">
                <a:solidFill>
                  <a:schemeClr val="bg1"/>
                </a:solidFill>
              </a:rPr>
            </a:br>
            <a:r>
              <a:rPr lang="en-GB" dirty="0" smtClean="0">
                <a:solidFill>
                  <a:schemeClr val="bg1"/>
                </a:solidFill>
              </a:rPr>
              <a:t>(H173 34)</a:t>
            </a:r>
            <a:br>
              <a:rPr lang="en-GB" dirty="0" smtClean="0">
                <a:solidFill>
                  <a:schemeClr val="bg1"/>
                </a:solidFill>
              </a:rPr>
            </a:br>
            <a:r>
              <a:rPr lang="en-GB" dirty="0" smtClean="0">
                <a:solidFill>
                  <a:schemeClr val="bg1"/>
                </a:solidFill>
              </a:rPr>
              <a:t/>
            </a:r>
            <a:br>
              <a:rPr lang="en-GB" dirty="0" smtClean="0">
                <a:solidFill>
                  <a:schemeClr val="bg1"/>
                </a:solidFill>
              </a:rPr>
            </a:br>
            <a:r>
              <a:rPr lang="en-GB" dirty="0" smtClean="0">
                <a:solidFill>
                  <a:schemeClr val="bg1"/>
                </a:solidFill>
              </a:rPr>
              <a:t>Week 6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2936768"/>
          </a:xfrm>
        </p:spPr>
        <p:txBody>
          <a:bodyPr/>
          <a:lstStyle/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pPr algn="ctr"/>
            <a:endParaRPr lang="en-GB" dirty="0" smtClean="0">
              <a:solidFill>
                <a:schemeClr val="bg2"/>
              </a:solidFill>
            </a:endParaRPr>
          </a:p>
          <a:p>
            <a:pPr algn="ctr"/>
            <a:r>
              <a:rPr lang="en-GB" dirty="0" smtClean="0">
                <a:solidFill>
                  <a:schemeClr val="bg2"/>
                </a:solidFill>
              </a:rPr>
              <a:t>Lecturer </a:t>
            </a:r>
            <a:r>
              <a:rPr lang="en-GB" dirty="0">
                <a:solidFill>
                  <a:schemeClr val="bg2"/>
                </a:solidFill>
              </a:rPr>
              <a:t>– Dawn Wilson</a:t>
            </a:r>
          </a:p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9965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Individual Activity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As a minimum, attempt exercise 4 and exercise 5 of the </a:t>
            </a:r>
            <a:r>
              <a:rPr lang="en-GB" dirty="0" err="1" smtClean="0"/>
              <a:t>Array_exercises</a:t>
            </a:r>
            <a:endParaRPr lang="en-GB" dirty="0" smtClean="0"/>
          </a:p>
          <a:p>
            <a:r>
              <a:rPr lang="en-GB" dirty="0" smtClean="0"/>
              <a:t>Continue with exercise 6, 7 and 8</a:t>
            </a:r>
          </a:p>
          <a:p>
            <a:pPr marL="0" lvl="0" indent="0">
              <a:buNone/>
            </a:pPr>
            <a:endParaRPr lang="en-GB" dirty="0"/>
          </a:p>
          <a:p>
            <a:pPr marL="0" lv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2234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 smtClean="0"/>
              <a:t>Variables Vs Arrays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 </a:t>
            </a:r>
            <a:r>
              <a:rPr lang="en-GB" dirty="0" smtClean="0">
                <a:solidFill>
                  <a:srgbClr val="FF0000"/>
                </a:solidFill>
              </a:rPr>
              <a:t>variable</a:t>
            </a:r>
            <a:r>
              <a:rPr lang="en-GB" dirty="0" smtClean="0"/>
              <a:t> is like a container in a C++ program in which a single data value can be stored and retrieved by using the variable’s name</a:t>
            </a:r>
          </a:p>
          <a:p>
            <a:pPr marL="393192" lvl="1" indent="0">
              <a:buNone/>
            </a:pPr>
            <a:r>
              <a:rPr lang="en-GB" dirty="0" smtClean="0"/>
              <a:t>e.g. 	</a:t>
            </a:r>
            <a:r>
              <a:rPr lang="en-GB" dirty="0" err="1" smtClean="0"/>
              <a:t>int</a:t>
            </a:r>
            <a:r>
              <a:rPr lang="en-GB" dirty="0" smtClean="0"/>
              <a:t> age;	char initial;	float salary;</a:t>
            </a:r>
          </a:p>
          <a:p>
            <a:pPr lvl="1"/>
            <a:endParaRPr lang="en-GB" dirty="0"/>
          </a:p>
          <a:p>
            <a:r>
              <a:rPr lang="en-GB" dirty="0" smtClean="0"/>
              <a:t>An </a:t>
            </a:r>
            <a:r>
              <a:rPr lang="en-GB" dirty="0">
                <a:solidFill>
                  <a:srgbClr val="FF0000"/>
                </a:solidFill>
              </a:rPr>
              <a:t>a</a:t>
            </a:r>
            <a:r>
              <a:rPr lang="en-GB" dirty="0" smtClean="0">
                <a:solidFill>
                  <a:srgbClr val="FF0000"/>
                </a:solidFill>
              </a:rPr>
              <a:t>rray</a:t>
            </a:r>
            <a:r>
              <a:rPr lang="en-GB" dirty="0" smtClean="0"/>
              <a:t> is a variable that can store multiple items of data all of the </a:t>
            </a:r>
            <a:r>
              <a:rPr lang="en-GB" b="1" dirty="0" smtClean="0"/>
              <a:t>same type</a:t>
            </a:r>
            <a:r>
              <a:rPr lang="en-GB" dirty="0" smtClean="0"/>
              <a:t>.  An array allows you to access </a:t>
            </a:r>
            <a:r>
              <a:rPr lang="en-GB" dirty="0"/>
              <a:t>multiple variables through a single name by use of an </a:t>
            </a:r>
            <a:r>
              <a:rPr lang="en-GB" dirty="0" smtClean="0"/>
              <a:t>index.</a:t>
            </a:r>
          </a:p>
        </p:txBody>
      </p:sp>
    </p:spTree>
    <p:extLst>
      <p:ext uri="{BB962C8B-B14F-4D97-AF65-F5344CB8AC3E}">
        <p14:creationId xmlns:p14="http://schemas.microsoft.com/office/powerpoint/2010/main" val="3733563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08688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 smtClean="0"/>
              <a:t>Array Overview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628800"/>
            <a:ext cx="8229600" cy="496855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GB" dirty="0"/>
          </a:p>
          <a:p>
            <a:r>
              <a:rPr lang="en-GB" dirty="0" smtClean="0"/>
              <a:t>Array declaration:</a:t>
            </a:r>
          </a:p>
          <a:p>
            <a:pPr marL="393192" lvl="1" indent="0">
              <a:buNone/>
            </a:pPr>
            <a:r>
              <a:rPr lang="en-GB" i="1" dirty="0" smtClean="0"/>
              <a:t>		</a:t>
            </a:r>
          </a:p>
          <a:p>
            <a:pPr marL="393192" lvl="1" indent="0">
              <a:buNone/>
            </a:pPr>
            <a:r>
              <a:rPr lang="en-GB" i="1" dirty="0"/>
              <a:t>	</a:t>
            </a:r>
            <a:r>
              <a:rPr lang="en-GB" i="1" dirty="0" smtClean="0"/>
              <a:t>	</a:t>
            </a:r>
            <a:r>
              <a:rPr lang="en-GB" i="1" dirty="0" err="1" smtClean="0">
                <a:solidFill>
                  <a:srgbClr val="FF0000"/>
                </a:solidFill>
              </a:rPr>
              <a:t>data_type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dirty="0" err="1" smtClean="0">
                <a:solidFill>
                  <a:srgbClr val="FF0000"/>
                </a:solidFill>
              </a:rPr>
              <a:t>array_name</a:t>
            </a:r>
            <a:r>
              <a:rPr lang="en-GB" dirty="0" smtClean="0">
                <a:solidFill>
                  <a:srgbClr val="FF0000"/>
                </a:solidFill>
              </a:rPr>
              <a:t>[size];</a:t>
            </a:r>
          </a:p>
          <a:p>
            <a:pPr marL="393192" lvl="1" indent="0">
              <a:buNone/>
            </a:pPr>
            <a:endParaRPr lang="en-GB" dirty="0"/>
          </a:p>
          <a:p>
            <a:pPr marL="393192" lvl="1" indent="0">
              <a:buNone/>
            </a:pPr>
            <a:r>
              <a:rPr lang="en-GB" dirty="0"/>
              <a:t>e.g. </a:t>
            </a:r>
            <a:r>
              <a:rPr lang="en-GB" dirty="0" smtClean="0"/>
              <a:t>    </a:t>
            </a:r>
            <a:r>
              <a:rPr lang="en-GB" dirty="0" err="1" smtClean="0"/>
              <a:t>int</a:t>
            </a:r>
            <a:r>
              <a:rPr lang="en-GB" dirty="0" smtClean="0"/>
              <a:t> </a:t>
            </a:r>
            <a:r>
              <a:rPr lang="en-GB" dirty="0"/>
              <a:t>age[6];    char initial[2];	float salary[5</a:t>
            </a:r>
            <a:r>
              <a:rPr lang="en-GB" dirty="0" smtClean="0"/>
              <a:t>];</a:t>
            </a:r>
          </a:p>
          <a:p>
            <a:pPr marL="393192" lvl="1" indent="0">
              <a:buNone/>
            </a:pPr>
            <a:endParaRPr lang="en-GB" dirty="0" smtClean="0"/>
          </a:p>
          <a:p>
            <a:pPr marL="393192" lvl="1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Pieces </a:t>
            </a:r>
            <a:r>
              <a:rPr lang="en-GB" dirty="0"/>
              <a:t>of data are stored sequentially in array elements</a:t>
            </a:r>
          </a:p>
          <a:p>
            <a:r>
              <a:rPr lang="en-GB" dirty="0"/>
              <a:t>Elements are numbered, starting at zero</a:t>
            </a:r>
          </a:p>
          <a:p>
            <a:pPr marL="393192" lvl="1" indent="0">
              <a:buNone/>
            </a:pP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1619672" y="4725144"/>
            <a:ext cx="648072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2267744" y="4725144"/>
            <a:ext cx="648072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2915816" y="4725144"/>
            <a:ext cx="648072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4860032" y="4725144"/>
            <a:ext cx="648072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3563888" y="4725144"/>
            <a:ext cx="648072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4211960" y="4728163"/>
            <a:ext cx="648072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1619672" y="4349863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[0]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2267744" y="435581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[1]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2915816" y="435581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[2]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3563888" y="435581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[3]</a:t>
            </a:r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4211960" y="435581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[4]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4860032" y="4362725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[5]</a:t>
            </a:r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899592" y="4706090"/>
            <a:ext cx="720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age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544723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dirty="0" smtClean="0"/>
              <a:t>Declaring/Initialising an Array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96" y="2223393"/>
            <a:ext cx="8229600" cy="4389120"/>
          </a:xfrm>
        </p:spPr>
        <p:txBody>
          <a:bodyPr/>
          <a:lstStyle/>
          <a:p>
            <a:r>
              <a:rPr lang="en-GB" dirty="0" smtClean="0"/>
              <a:t>Optionally an array can be initialised when it is declared: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 smtClean="0"/>
              <a:t>int</a:t>
            </a:r>
            <a:r>
              <a:rPr lang="en-GB" dirty="0" smtClean="0"/>
              <a:t> age[6] = {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21,15,33,22,34,18</a:t>
            </a:r>
            <a:r>
              <a:rPr lang="en-GB" dirty="0" smtClean="0"/>
              <a:t>};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	char name[6] =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{‘</a:t>
            </a:r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c’,’a’,’r’,’o’,’l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’,’\0’}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619672" y="4362725"/>
            <a:ext cx="648072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/>
        </p:nvSpPr>
        <p:spPr>
          <a:xfrm>
            <a:off x="2267744" y="4362725"/>
            <a:ext cx="648072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2915816" y="4362725"/>
            <a:ext cx="648072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/>
        </p:nvSpPr>
        <p:spPr>
          <a:xfrm>
            <a:off x="4860032" y="4362725"/>
            <a:ext cx="648072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3563888" y="4362725"/>
            <a:ext cx="648072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/>
          <p:cNvSpPr/>
          <p:nvPr/>
        </p:nvSpPr>
        <p:spPr>
          <a:xfrm>
            <a:off x="4211960" y="4365744"/>
            <a:ext cx="648072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/>
          <p:cNvSpPr txBox="1"/>
          <p:nvPr/>
        </p:nvSpPr>
        <p:spPr>
          <a:xfrm>
            <a:off x="1619672" y="398744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[0]</a:t>
            </a:r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2267744" y="3993393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[1]</a:t>
            </a:r>
            <a:endParaRPr lang="en-GB" dirty="0"/>
          </a:p>
        </p:txBody>
      </p:sp>
      <p:sp>
        <p:nvSpPr>
          <p:cNvPr id="25" name="TextBox 24"/>
          <p:cNvSpPr txBox="1"/>
          <p:nvPr/>
        </p:nvSpPr>
        <p:spPr>
          <a:xfrm>
            <a:off x="2915816" y="3993393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[2]</a:t>
            </a:r>
            <a:endParaRPr lang="en-GB" dirty="0"/>
          </a:p>
        </p:txBody>
      </p:sp>
      <p:sp>
        <p:nvSpPr>
          <p:cNvPr id="26" name="TextBox 25"/>
          <p:cNvSpPr txBox="1"/>
          <p:nvPr/>
        </p:nvSpPr>
        <p:spPr>
          <a:xfrm>
            <a:off x="3563888" y="3993393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[3]</a:t>
            </a:r>
            <a:endParaRPr lang="en-GB" dirty="0"/>
          </a:p>
        </p:txBody>
      </p:sp>
      <p:sp>
        <p:nvSpPr>
          <p:cNvPr id="27" name="TextBox 26"/>
          <p:cNvSpPr txBox="1"/>
          <p:nvPr/>
        </p:nvSpPr>
        <p:spPr>
          <a:xfrm>
            <a:off x="4211960" y="3993393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[4]</a:t>
            </a:r>
            <a:endParaRPr lang="en-GB" dirty="0"/>
          </a:p>
        </p:txBody>
      </p:sp>
      <p:sp>
        <p:nvSpPr>
          <p:cNvPr id="28" name="TextBox 27"/>
          <p:cNvSpPr txBox="1"/>
          <p:nvPr/>
        </p:nvSpPr>
        <p:spPr>
          <a:xfrm>
            <a:off x="4860032" y="4000306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[5]</a:t>
            </a:r>
            <a:endParaRPr lang="en-GB" dirty="0"/>
          </a:p>
        </p:txBody>
      </p:sp>
      <p:sp>
        <p:nvSpPr>
          <p:cNvPr id="29" name="TextBox 28"/>
          <p:cNvSpPr txBox="1"/>
          <p:nvPr/>
        </p:nvSpPr>
        <p:spPr>
          <a:xfrm>
            <a:off x="1664300" y="4417953"/>
            <a:ext cx="531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21</a:t>
            </a:r>
            <a:endParaRPr lang="en-GB" dirty="0"/>
          </a:p>
        </p:txBody>
      </p:sp>
      <p:sp>
        <p:nvSpPr>
          <p:cNvPr id="30" name="TextBox 29"/>
          <p:cNvSpPr txBox="1"/>
          <p:nvPr/>
        </p:nvSpPr>
        <p:spPr>
          <a:xfrm>
            <a:off x="2941558" y="4396072"/>
            <a:ext cx="531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33</a:t>
            </a:r>
            <a:endParaRPr lang="en-GB" dirty="0"/>
          </a:p>
        </p:txBody>
      </p:sp>
      <p:sp>
        <p:nvSpPr>
          <p:cNvPr id="31" name="TextBox 30"/>
          <p:cNvSpPr txBox="1"/>
          <p:nvPr/>
        </p:nvSpPr>
        <p:spPr>
          <a:xfrm>
            <a:off x="3622206" y="4409678"/>
            <a:ext cx="531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22</a:t>
            </a:r>
            <a:endParaRPr lang="en-GB" dirty="0"/>
          </a:p>
        </p:txBody>
      </p:sp>
      <p:sp>
        <p:nvSpPr>
          <p:cNvPr id="32" name="TextBox 31"/>
          <p:cNvSpPr txBox="1"/>
          <p:nvPr/>
        </p:nvSpPr>
        <p:spPr>
          <a:xfrm>
            <a:off x="4242251" y="4409678"/>
            <a:ext cx="531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34</a:t>
            </a:r>
            <a:endParaRPr lang="en-GB" dirty="0"/>
          </a:p>
        </p:txBody>
      </p:sp>
      <p:sp>
        <p:nvSpPr>
          <p:cNvPr id="33" name="TextBox 32"/>
          <p:cNvSpPr txBox="1"/>
          <p:nvPr/>
        </p:nvSpPr>
        <p:spPr>
          <a:xfrm>
            <a:off x="4918350" y="4409678"/>
            <a:ext cx="531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18</a:t>
            </a:r>
            <a:endParaRPr lang="en-GB" dirty="0"/>
          </a:p>
        </p:txBody>
      </p:sp>
      <p:sp>
        <p:nvSpPr>
          <p:cNvPr id="34" name="TextBox 33"/>
          <p:cNvSpPr txBox="1"/>
          <p:nvPr/>
        </p:nvSpPr>
        <p:spPr>
          <a:xfrm>
            <a:off x="2326062" y="4417953"/>
            <a:ext cx="531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15</a:t>
            </a:r>
            <a:endParaRPr lang="en-GB" dirty="0"/>
          </a:p>
        </p:txBody>
      </p:sp>
      <p:sp>
        <p:nvSpPr>
          <p:cNvPr id="35" name="Rectangle 34"/>
          <p:cNvSpPr/>
          <p:nvPr/>
        </p:nvSpPr>
        <p:spPr>
          <a:xfrm>
            <a:off x="1708281" y="6190359"/>
            <a:ext cx="648072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/>
          <p:cNvSpPr/>
          <p:nvPr/>
        </p:nvSpPr>
        <p:spPr>
          <a:xfrm>
            <a:off x="2356353" y="6190359"/>
            <a:ext cx="648072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/>
          <p:cNvSpPr/>
          <p:nvPr/>
        </p:nvSpPr>
        <p:spPr>
          <a:xfrm>
            <a:off x="3004425" y="6190359"/>
            <a:ext cx="648072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/>
          <p:cNvSpPr/>
          <p:nvPr/>
        </p:nvSpPr>
        <p:spPr>
          <a:xfrm>
            <a:off x="4948641" y="6190359"/>
            <a:ext cx="648072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/>
          <p:cNvSpPr/>
          <p:nvPr/>
        </p:nvSpPr>
        <p:spPr>
          <a:xfrm>
            <a:off x="3652497" y="6190359"/>
            <a:ext cx="648072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/>
          <p:cNvSpPr/>
          <p:nvPr/>
        </p:nvSpPr>
        <p:spPr>
          <a:xfrm>
            <a:off x="4300569" y="6193378"/>
            <a:ext cx="648072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TextBox 40"/>
          <p:cNvSpPr txBox="1"/>
          <p:nvPr/>
        </p:nvSpPr>
        <p:spPr>
          <a:xfrm>
            <a:off x="1708281" y="5815078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[0]</a:t>
            </a:r>
            <a:endParaRPr lang="en-GB" dirty="0"/>
          </a:p>
        </p:txBody>
      </p:sp>
      <p:sp>
        <p:nvSpPr>
          <p:cNvPr id="42" name="TextBox 41"/>
          <p:cNvSpPr txBox="1"/>
          <p:nvPr/>
        </p:nvSpPr>
        <p:spPr>
          <a:xfrm>
            <a:off x="2356353" y="5821027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[1]</a:t>
            </a:r>
            <a:endParaRPr lang="en-GB" dirty="0"/>
          </a:p>
        </p:txBody>
      </p:sp>
      <p:sp>
        <p:nvSpPr>
          <p:cNvPr id="43" name="TextBox 42"/>
          <p:cNvSpPr txBox="1"/>
          <p:nvPr/>
        </p:nvSpPr>
        <p:spPr>
          <a:xfrm>
            <a:off x="3004425" y="5821027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[2]</a:t>
            </a:r>
            <a:endParaRPr lang="en-GB" dirty="0"/>
          </a:p>
        </p:txBody>
      </p:sp>
      <p:sp>
        <p:nvSpPr>
          <p:cNvPr id="44" name="TextBox 43"/>
          <p:cNvSpPr txBox="1"/>
          <p:nvPr/>
        </p:nvSpPr>
        <p:spPr>
          <a:xfrm>
            <a:off x="3652497" y="5821027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[3]</a:t>
            </a:r>
            <a:endParaRPr lang="en-GB" dirty="0"/>
          </a:p>
        </p:txBody>
      </p:sp>
      <p:sp>
        <p:nvSpPr>
          <p:cNvPr id="45" name="TextBox 44"/>
          <p:cNvSpPr txBox="1"/>
          <p:nvPr/>
        </p:nvSpPr>
        <p:spPr>
          <a:xfrm>
            <a:off x="4300569" y="5821027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[4]</a:t>
            </a:r>
            <a:endParaRPr lang="en-GB" dirty="0"/>
          </a:p>
        </p:txBody>
      </p:sp>
      <p:sp>
        <p:nvSpPr>
          <p:cNvPr id="46" name="TextBox 45"/>
          <p:cNvSpPr txBox="1"/>
          <p:nvPr/>
        </p:nvSpPr>
        <p:spPr>
          <a:xfrm>
            <a:off x="4948641" y="582794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[5]</a:t>
            </a:r>
            <a:endParaRPr lang="en-GB" dirty="0"/>
          </a:p>
        </p:txBody>
      </p:sp>
      <p:sp>
        <p:nvSpPr>
          <p:cNvPr id="47" name="TextBox 46"/>
          <p:cNvSpPr txBox="1"/>
          <p:nvPr/>
        </p:nvSpPr>
        <p:spPr>
          <a:xfrm>
            <a:off x="1752909" y="6245587"/>
            <a:ext cx="531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c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030167" y="6223706"/>
            <a:ext cx="531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r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710815" y="6237312"/>
            <a:ext cx="531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o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330860" y="6237312"/>
            <a:ext cx="531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l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006959" y="6237312"/>
            <a:ext cx="531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\0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414671" y="6245587"/>
            <a:ext cx="531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307818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Accessing an Array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2212099"/>
            <a:ext cx="8229600" cy="4389120"/>
          </a:xfrm>
        </p:spPr>
        <p:txBody>
          <a:bodyPr/>
          <a:lstStyle/>
          <a:p>
            <a:r>
              <a:rPr lang="en-GB" dirty="0"/>
              <a:t>An element is accessed by </a:t>
            </a:r>
            <a:r>
              <a:rPr lang="en-GB" dirty="0" smtClean="0"/>
              <a:t>using </a:t>
            </a:r>
            <a:r>
              <a:rPr lang="en-GB" dirty="0"/>
              <a:t>the array </a:t>
            </a:r>
            <a:r>
              <a:rPr lang="en-GB" dirty="0" smtClean="0"/>
              <a:t>name followed by square brackets containing the element number:</a:t>
            </a:r>
          </a:p>
          <a:p>
            <a:pPr marL="393192" lvl="1" indent="0">
              <a:buNone/>
            </a:pPr>
            <a:r>
              <a:rPr lang="en-GB" dirty="0" smtClean="0"/>
              <a:t>		</a:t>
            </a:r>
            <a:r>
              <a:rPr lang="en-GB" dirty="0" err="1" smtClean="0"/>
              <a:t>int</a:t>
            </a:r>
            <a:r>
              <a:rPr lang="en-GB" dirty="0" smtClean="0"/>
              <a:t> </a:t>
            </a:r>
            <a:r>
              <a:rPr lang="en-GB" dirty="0"/>
              <a:t>age[6] = {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21,15,33,22,34,18</a:t>
            </a:r>
            <a:r>
              <a:rPr lang="en-GB" dirty="0"/>
              <a:t>};</a:t>
            </a:r>
          </a:p>
          <a:p>
            <a:pPr marL="393192" lvl="1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393192" lvl="1" indent="0">
              <a:buNone/>
            </a:pPr>
            <a:endParaRPr lang="en-GB" dirty="0" smtClean="0"/>
          </a:p>
          <a:p>
            <a:pPr marL="393192" lvl="1" indent="0">
              <a:buNone/>
            </a:pPr>
            <a:r>
              <a:rPr lang="en-GB" dirty="0" smtClean="0"/>
              <a:t>e.g. 	</a:t>
            </a:r>
            <a:r>
              <a:rPr lang="en-GB" dirty="0" err="1" smtClean="0"/>
              <a:t>int</a:t>
            </a:r>
            <a:r>
              <a:rPr lang="en-GB" dirty="0" smtClean="0"/>
              <a:t> </a:t>
            </a:r>
            <a:r>
              <a:rPr lang="en-GB" dirty="0" err="1" smtClean="0"/>
              <a:t>studentAge</a:t>
            </a:r>
            <a:r>
              <a:rPr lang="en-GB" dirty="0" smtClean="0"/>
              <a:t> = age[3];   </a:t>
            </a:r>
          </a:p>
          <a:p>
            <a:pPr marL="393192" lvl="1" indent="0">
              <a:buNone/>
            </a:pPr>
            <a:r>
              <a:rPr lang="en-GB" dirty="0" smtClean="0"/>
              <a:t>the variable </a:t>
            </a:r>
            <a:r>
              <a:rPr lang="en-GB" dirty="0" err="1" smtClean="0"/>
              <a:t>studentAge</a:t>
            </a:r>
            <a:r>
              <a:rPr lang="en-GB" dirty="0" smtClean="0"/>
              <a:t> would have the value?</a:t>
            </a:r>
          </a:p>
          <a:p>
            <a:pPr marL="393192" lvl="1" indent="0">
              <a:buNone/>
            </a:pP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2388929" y="4188646"/>
            <a:ext cx="648072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3037001" y="4188646"/>
            <a:ext cx="648072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3685073" y="4188646"/>
            <a:ext cx="648072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5629289" y="4188646"/>
            <a:ext cx="648072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4333145" y="4188646"/>
            <a:ext cx="648072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2388929" y="3813365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[0]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3037001" y="381931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[1]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3685073" y="381931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[2]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4333145" y="381931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[3]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4981217" y="381931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[4]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5629289" y="3826227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[5]</a:t>
            </a:r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2433557" y="4243874"/>
            <a:ext cx="531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21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3710815" y="4221993"/>
            <a:ext cx="531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33</a:t>
            </a:r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4391463" y="4235599"/>
            <a:ext cx="531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22</a:t>
            </a:r>
            <a:endParaRPr lang="en-GB" dirty="0"/>
          </a:p>
        </p:txBody>
      </p:sp>
      <p:sp>
        <p:nvSpPr>
          <p:cNvPr id="18" name="TextBox 17"/>
          <p:cNvSpPr txBox="1"/>
          <p:nvPr/>
        </p:nvSpPr>
        <p:spPr>
          <a:xfrm>
            <a:off x="5011508" y="4235599"/>
            <a:ext cx="531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34</a:t>
            </a:r>
            <a:endParaRPr lang="en-GB" dirty="0"/>
          </a:p>
        </p:txBody>
      </p:sp>
      <p:sp>
        <p:nvSpPr>
          <p:cNvPr id="19" name="TextBox 18"/>
          <p:cNvSpPr txBox="1"/>
          <p:nvPr/>
        </p:nvSpPr>
        <p:spPr>
          <a:xfrm>
            <a:off x="5687607" y="4235599"/>
            <a:ext cx="531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18</a:t>
            </a:r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3095319" y="4243874"/>
            <a:ext cx="531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15</a:t>
            </a:r>
            <a:endParaRPr lang="en-GB" dirty="0"/>
          </a:p>
        </p:txBody>
      </p:sp>
      <p:sp>
        <p:nvSpPr>
          <p:cNvPr id="21" name="Rectangle 20"/>
          <p:cNvSpPr/>
          <p:nvPr/>
        </p:nvSpPr>
        <p:spPr>
          <a:xfrm>
            <a:off x="4984511" y="4188646"/>
            <a:ext cx="648072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1703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476672"/>
            <a:ext cx="8229600" cy="708688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 smtClean="0"/>
              <a:t>Multi-dimensional Arrays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290252"/>
            <a:ext cx="8229600" cy="5307100"/>
          </a:xfrm>
        </p:spPr>
        <p:txBody>
          <a:bodyPr>
            <a:normAutofit/>
          </a:bodyPr>
          <a:lstStyle/>
          <a:p>
            <a:r>
              <a:rPr lang="en-GB" dirty="0" smtClean="0"/>
              <a:t>A </a:t>
            </a:r>
            <a:r>
              <a:rPr lang="en-GB" dirty="0"/>
              <a:t>two-dimensional array is, in essence, a list of one-dimensional </a:t>
            </a:r>
            <a:r>
              <a:rPr lang="en-GB" dirty="0" smtClean="0"/>
              <a:t>arrays and is declared as follows:</a:t>
            </a:r>
          </a:p>
          <a:p>
            <a:pPr marL="0" indent="0">
              <a:buNone/>
            </a:pPr>
            <a:r>
              <a:rPr lang="en-GB" dirty="0" smtClean="0"/>
              <a:t>		</a:t>
            </a:r>
            <a:r>
              <a:rPr lang="en-GB" i="1" dirty="0" err="1" smtClean="0">
                <a:solidFill>
                  <a:srgbClr val="FF0000"/>
                </a:solidFill>
              </a:rPr>
              <a:t>data_type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arrayName</a:t>
            </a:r>
            <a:r>
              <a:rPr lang="en-GB" dirty="0">
                <a:solidFill>
                  <a:srgbClr val="FF0000"/>
                </a:solidFill>
              </a:rPr>
              <a:t> [ x ][ y </a:t>
            </a:r>
            <a:r>
              <a:rPr lang="en-GB" dirty="0" smtClean="0">
                <a:solidFill>
                  <a:srgbClr val="FF0000"/>
                </a:solidFill>
              </a:rPr>
              <a:t>];</a:t>
            </a:r>
          </a:p>
          <a:p>
            <a:r>
              <a:rPr lang="en-GB" dirty="0" smtClean="0"/>
              <a:t>Think of a 2D array as a table with x rows and y columns: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err="1" smtClean="0"/>
              <a:t>int</a:t>
            </a:r>
            <a:r>
              <a:rPr lang="en-GB" dirty="0" smtClean="0"/>
              <a:t> a[3,4];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312" y="3573016"/>
            <a:ext cx="6264696" cy="181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5498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08688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 smtClean="0"/>
              <a:t>Declaring/Initialising a 2D Array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95" y="1628800"/>
            <a:ext cx="8229600" cy="4389120"/>
          </a:xfrm>
        </p:spPr>
        <p:txBody>
          <a:bodyPr>
            <a:normAutofit lnSpcReduction="10000"/>
          </a:bodyPr>
          <a:lstStyle/>
          <a:p>
            <a:r>
              <a:rPr lang="en-GB" dirty="0" err="1"/>
              <a:t>Multidimensioned</a:t>
            </a:r>
            <a:r>
              <a:rPr lang="en-GB" dirty="0"/>
              <a:t> arrays may be initialized by specifying bracketed values for each row. Following is an array with 3 rows and each row have 4 </a:t>
            </a:r>
            <a:r>
              <a:rPr lang="en-GB" dirty="0" smtClean="0"/>
              <a:t>columns: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r>
              <a:rPr lang="en-GB" dirty="0"/>
              <a:t>The nested braces, which indicate the intended row, are optional. The following initialization is equivalent to previous example</a:t>
            </a:r>
            <a:r>
              <a:rPr lang="en-GB" dirty="0" smtClean="0"/>
              <a:t>:</a:t>
            </a:r>
          </a:p>
          <a:p>
            <a:endParaRPr lang="en-GB" dirty="0" smtClean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833" y="2924944"/>
            <a:ext cx="7077628" cy="1296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981" y="5877941"/>
            <a:ext cx="7077628" cy="585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6306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Accessing a 2D Array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 element in 2-dimensional array is accessed by using the subscripts, i.e., row index and column index of the array. </a:t>
            </a:r>
            <a:endParaRPr lang="en-GB" dirty="0" smtClean="0"/>
          </a:p>
          <a:p>
            <a:endParaRPr lang="en-GB" dirty="0"/>
          </a:p>
          <a:p>
            <a:pPr marL="393192" lvl="1" indent="0">
              <a:buNone/>
            </a:pPr>
            <a:r>
              <a:rPr lang="en-GB" dirty="0" err="1"/>
              <a:t>i</a:t>
            </a:r>
            <a:r>
              <a:rPr lang="en-GB" dirty="0" err="1" smtClean="0"/>
              <a:t>nt</a:t>
            </a:r>
            <a:r>
              <a:rPr lang="en-GB" dirty="0" smtClean="0"/>
              <a:t> number = a[2][3]; </a:t>
            </a:r>
          </a:p>
          <a:p>
            <a:pPr marL="393192" lvl="1" indent="0">
              <a:buNone/>
            </a:pPr>
            <a:endParaRPr lang="en-GB" dirty="0"/>
          </a:p>
          <a:p>
            <a:pPr marL="393192" lvl="1" indent="0">
              <a:buNone/>
            </a:pPr>
            <a:endParaRPr lang="en-GB" dirty="0" smtClean="0"/>
          </a:p>
          <a:p>
            <a:pPr marL="393192" lvl="1" indent="0">
              <a:buNone/>
            </a:pPr>
            <a:r>
              <a:rPr lang="en-GB" dirty="0" smtClean="0"/>
              <a:t>The variable </a:t>
            </a:r>
            <a:r>
              <a:rPr lang="en-GB" i="1" dirty="0" smtClean="0"/>
              <a:t>number</a:t>
            </a:r>
            <a:r>
              <a:rPr lang="en-GB" dirty="0" smtClean="0"/>
              <a:t> would have the value?</a:t>
            </a:r>
            <a:endParaRPr lang="en-GB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93192" lvl="1" indent="0">
              <a:buNone/>
            </a:pPr>
            <a:endParaRPr lang="en-GB" dirty="0" smtClean="0"/>
          </a:p>
          <a:p>
            <a:pPr marL="393192" lvl="1" indent="0">
              <a:buNone/>
            </a:pPr>
            <a:r>
              <a:rPr lang="en-GB" dirty="0" smtClean="0"/>
              <a:t>N.B. indexes start at 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GB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4894" y="3212976"/>
            <a:ext cx="2247304" cy="1566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9088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Group Activity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marL="0" lvl="0" indent="0">
              <a:buNone/>
            </a:pPr>
            <a:r>
              <a:rPr lang="en-GB" dirty="0" smtClean="0"/>
              <a:t>“</a:t>
            </a:r>
            <a:r>
              <a:rPr lang="en-GB" dirty="0"/>
              <a:t>Write a program that will ask for a name to be entered, it will </a:t>
            </a:r>
            <a:r>
              <a:rPr lang="en-GB" dirty="0" smtClean="0"/>
              <a:t>then output </a:t>
            </a:r>
            <a:r>
              <a:rPr lang="en-GB" dirty="0"/>
              <a:t>the first and third characters of the </a:t>
            </a:r>
            <a:r>
              <a:rPr lang="en-GB" dirty="0" smtClean="0"/>
              <a:t>name, wait </a:t>
            </a:r>
            <a:r>
              <a:rPr lang="en-GB" dirty="0"/>
              <a:t>for a key to be pressed then output the second character followed by the </a:t>
            </a:r>
            <a:r>
              <a:rPr lang="en-GB" dirty="0" smtClean="0"/>
              <a:t>fourth </a:t>
            </a:r>
            <a:r>
              <a:rPr lang="en-GB" dirty="0"/>
              <a:t>character, wait for another key to be pressed then display the whole </a:t>
            </a:r>
            <a:r>
              <a:rPr lang="en-GB" dirty="0" smtClean="0"/>
              <a:t>name”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56780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1209</TotalTime>
  <Words>375</Words>
  <Application>Microsoft Office PowerPoint</Application>
  <PresentationFormat>On-screen Show (4:3)</PresentationFormat>
  <Paragraphs>119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Flow</vt:lpstr>
      <vt:lpstr>HNC Computing Developing Software: Introduction (H173 34)  Week 6</vt:lpstr>
      <vt:lpstr>Variables Vs Arrays</vt:lpstr>
      <vt:lpstr>Array Overview</vt:lpstr>
      <vt:lpstr>Declaring/Initialising an Array</vt:lpstr>
      <vt:lpstr>Accessing an Array</vt:lpstr>
      <vt:lpstr>Multi-dimensional Arrays</vt:lpstr>
      <vt:lpstr>Declaring/Initialising a 2D Array</vt:lpstr>
      <vt:lpstr>Accessing a 2D Array</vt:lpstr>
      <vt:lpstr>Group Activity</vt:lpstr>
      <vt:lpstr>Individual Activity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NQ1 Computing Introduction to Programming</dc:title>
  <dc:creator>stevenanddawn</dc:creator>
  <cp:lastModifiedBy>stevenanddawn</cp:lastModifiedBy>
  <cp:revision>201</cp:revision>
  <dcterms:created xsi:type="dcterms:W3CDTF">2014-08-20T09:50:30Z</dcterms:created>
  <dcterms:modified xsi:type="dcterms:W3CDTF">2016-10-03T19:51:54Z</dcterms:modified>
</cp:coreProperties>
</file>