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37"/>
  </p:notesMasterIdLst>
  <p:handoutMasterIdLst>
    <p:handoutMasterId r:id="rId38"/>
  </p:handoutMasterIdLst>
  <p:sldIdLst>
    <p:sldId id="256" r:id="rId2"/>
    <p:sldId id="257"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8" r:id="rId35"/>
    <p:sldId id="305" r:id="rId36"/>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66"/>
    <a:srgbClr val="0000FF"/>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6" autoAdjust="0"/>
    <p:restoredTop sz="90603" autoAdjust="0"/>
  </p:normalViewPr>
  <p:slideViewPr>
    <p:cSldViewPr>
      <p:cViewPr varScale="1">
        <p:scale>
          <a:sx n="99" d="100"/>
          <a:sy n="99" d="100"/>
        </p:scale>
        <p:origin x="-546"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81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6F5F9E7-A3B6-4271-A015-94D7EBC43899}" type="datetimeFigureOut">
              <a:rPr lang="en-US"/>
              <a:pPr>
                <a:defRPr/>
              </a:pPr>
              <a:t>8/25/2016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B41B1EBF-7C94-4FE9-85F8-60083612956A}" type="slidenum">
              <a:rPr lang="en-CA"/>
              <a:pPr>
                <a:defRPr/>
              </a:pPr>
              <a:t>‹#›</a:t>
            </a:fld>
            <a:endParaRPr lang="en-CA"/>
          </a:p>
        </p:txBody>
      </p:sp>
    </p:spTree>
    <p:extLst>
      <p:ext uri="{BB962C8B-B14F-4D97-AF65-F5344CB8AC3E}">
        <p14:creationId xmlns:p14="http://schemas.microsoft.com/office/powerpoint/2010/main" val="1805859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44023DB-B433-47CD-A78D-61078E28CCB2}" type="datetimeFigureOut">
              <a:rPr lang="en-US"/>
              <a:pPr>
                <a:defRPr/>
              </a:pPr>
              <a:t>8/25/2016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A86B332-F6A5-4793-98FA-61B9EDB8547C}" type="slidenum">
              <a:rPr lang="en-US"/>
              <a:pPr>
                <a:defRPr/>
              </a:pPr>
              <a:t>‹#›</a:t>
            </a:fld>
            <a:endParaRPr lang="en-US"/>
          </a:p>
        </p:txBody>
      </p:sp>
    </p:spTree>
    <p:extLst>
      <p:ext uri="{BB962C8B-B14F-4D97-AF65-F5344CB8AC3E}">
        <p14:creationId xmlns:p14="http://schemas.microsoft.com/office/powerpoint/2010/main" val="26667204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eaLnBrk="1" hangingPunct="1">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A5632E-7E62-436A-AD29-295A459B7483}"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Search connectors are installed in Windows 7, a shortcut for the site appears under Favorites in the Windows Explorer window. You can then select the favorite and type a string in the Search box to perform a search on the site. Results get displayed in the Explorer window as shown above.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Offline Files and then expand</a:t>
            </a:r>
            <a:r>
              <a:rPr lang="en-US" baseline="0" dirty="0" smtClean="0"/>
              <a:t> by describing the synchronization process, and how it is invisible to users.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a:t>
            </a:r>
            <a:r>
              <a:rPr lang="en-US" baseline="0" dirty="0" smtClean="0"/>
              <a:t> wireless networks are used so extensively nowadays, and their connectivity can be so intermittent, improvements were needed in VPN technology to reduce the need for re-authentication every time the wireless connection was dropped. This re-authentication process can take several minutes each time, therefore reducing productivity and causing frustration. </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Group Policy has</a:t>
            </a:r>
            <a:r>
              <a:rPr lang="en-US" baseline="0" dirty="0" smtClean="0"/>
              <a:t> been around since Active Directory was introduced in Windows 2000. Explain what Group Policy is used for, and talk about the additions to Group Policy and why Starter Group Policy Objects are a great help to administrators.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Review</a:t>
            </a:r>
            <a:r>
              <a:rPr lang="en-US" baseline="0" dirty="0" smtClean="0"/>
              <a:t> </a:t>
            </a:r>
            <a:r>
              <a:rPr lang="en-US" baseline="0" dirty="0" err="1" smtClean="0"/>
              <a:t>ReadyBoost</a:t>
            </a:r>
            <a:r>
              <a:rPr lang="en-US" baseline="0" dirty="0" smtClean="0"/>
              <a:t> information from Windows Vista and explain how it is supposed to enhance the performance of your computer. Explain the improvements with Windows 7.</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many new features in Windows</a:t>
            </a:r>
            <a:r>
              <a:rPr lang="en-US" baseline="0" dirty="0" smtClean="0"/>
              <a:t> 7 that enhance the operating system’s ability to communicate with other computers on the network safely and efficiently. These are some of the most prominent new features. Do not discuss each feature here, as they will be discussed in the upcoming slides.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the old Security Center</a:t>
            </a:r>
            <a:r>
              <a:rPr lang="en-US" baseline="0" dirty="0" smtClean="0"/>
              <a:t> from Windows Vista and what it was used for. Explain why the name was changed and what new notifications are included in the new tool.</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a:t>
            </a:r>
            <a:r>
              <a:rPr lang="en-US" dirty="0" err="1" smtClean="0"/>
              <a:t>BranchCache</a:t>
            </a:r>
            <a:r>
              <a:rPr lang="en-US" baseline="0" dirty="0" smtClean="0"/>
              <a:t> briefly. It will be discussed in more detail in a later lesson.</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how </a:t>
            </a:r>
            <a:r>
              <a:rPr lang="en-US" dirty="0" err="1" smtClean="0"/>
              <a:t>DirectAccess</a:t>
            </a:r>
            <a:r>
              <a:rPr lang="en-US" baseline="0" dirty="0" smtClean="0"/>
              <a:t> is a remote connection technology that is completely invisible to the end user, and that it simplifies the process of making VPN connections. Often times users need greater understanding of networking concepts than they possess in order to make their own VPN connections. While this is easier for users, it is more complicated for administrators to configure.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how </a:t>
            </a:r>
            <a:r>
              <a:rPr lang="en-US" baseline="0" dirty="0" err="1" smtClean="0"/>
              <a:t>PowerShell</a:t>
            </a:r>
            <a:r>
              <a:rPr lang="en-US" baseline="0" dirty="0" smtClean="0"/>
              <a:t> is replacing VBScript and other languages supported by Windows Script Host.  It is installed by default on Windows 7 and Server 2008 R2. There is a command prompt and a graphical interface.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a:lstStyle/>
          <a:p>
            <a:pPr eaLnBrk="1" hangingPunct="1"/>
            <a:r>
              <a:rPr lang="en-US" dirty="0" smtClean="0"/>
              <a:t>Outline the material you are going to cover in this lesson. Do not go into detail as each of these points will be expanded on in</a:t>
            </a:r>
            <a:r>
              <a:rPr lang="en-US" baseline="0" dirty="0" smtClean="0"/>
              <a:t> the lesson. You may also want to mention the Technology Skills that are being covered for the Certification exam also.</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this tool does and why it is so helpful for technical support personnel.</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how the Resource Monitor lists the processes that are consuming resources and enables you to suspend, resume and end processes as needed. Gives</a:t>
            </a:r>
            <a:r>
              <a:rPr lang="en-US" baseline="0" dirty="0" smtClean="0"/>
              <a:t> a great overview of what is happening on your computer.</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Wake on LAN and then explain Wake on Wireless LAN.</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Review the features of each of</a:t>
            </a:r>
            <a:r>
              <a:rPr lang="en-US" baseline="0" dirty="0" smtClean="0"/>
              <a:t> the editions of Windows 7. Highlight that as you move down the list that each higher edition is a true superset of the lower edition, and why this is a welcome enhancement from how the Windows Vista editions were. You may want to refer to the comparison table in the textbook as you talk about the differences between the editions or you can be more general.</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Review the minimum system</a:t>
            </a:r>
            <a:r>
              <a:rPr lang="en-US" baseline="0" dirty="0" smtClean="0"/>
              <a:t> requirements for both the 32 bit version and 64 bit version of the operating system. Explain that the requirements are the same for each edition.  These minimum requirements do not take into consideration the applications you will be running, but only the operating system. You may also want to touch on the hardware limitations of each edition of Windows 7, using the chart in the book.</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the Upgrade Advisor</a:t>
            </a:r>
            <a:r>
              <a:rPr lang="en-US" baseline="0" dirty="0" smtClean="0"/>
              <a:t> tool, how you run it and that it is a replacement for the old Hardware Compatibility List (HCL).</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you will see in the report that gets generated by the Upgrade Advisor tool. Explain that it checks hardware and software and will make recommendations if upgrades are needed, or what you could do to improve your computer’s performance.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the difference between an in-place</a:t>
            </a:r>
            <a:r>
              <a:rPr lang="en-US" baseline="0" dirty="0" smtClean="0"/>
              <a:t> upgrade and a wipe and load, and then discuss, over the next 2 slides how to use each one when upgrading from either Vista or XP. Explain that there is an Upgrade version of the operating system that is available at a lower cost that the full version.</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notes</a:t>
            </a:r>
            <a:r>
              <a:rPr lang="en-US" baseline="0" dirty="0" smtClean="0"/>
              <a:t> from previous slide.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Review why the upgrade procedure</a:t>
            </a:r>
            <a:r>
              <a:rPr lang="en-US" baseline="0" dirty="0" smtClean="0"/>
              <a:t> is simplified and why you no longer need the installation disk to perform an upgrade. You may want to show where the Windows Anytime Upgrade program is, if you are using a Windows 7 computer.</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the</a:t>
            </a:r>
            <a:r>
              <a:rPr lang="en-US" baseline="0" dirty="0" smtClean="0"/>
              <a:t> interface refinements that will be discussed. Explain that if you have Vista experience these are some of the new improvements that you may see. If moving from XP, more of an adjustment will be needed to get used to the interface. You may find it useful to explain some of the features of the Vista interface that are not being covered here, so that XP users are not left behind.</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that you must</a:t>
            </a:r>
            <a:r>
              <a:rPr lang="en-US" baseline="0" dirty="0" smtClean="0"/>
              <a:t> purchase the upgrade online, or have purchased the upgrade in a store. You can pay by credit card online or just enter the new upgrade key to unlock the additional modules that relate to the upgraded edition of Windows 7.</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this slide and the next to review the upgrade paths and to review</a:t>
            </a:r>
            <a:r>
              <a:rPr lang="en-US" baseline="0" dirty="0" smtClean="0"/>
              <a:t> in-place and wipe and load (migrations) upgrades. We are not discussing migration in detail at this point, but it is worth mentioning the tools that you might use to migrate settings and files. Note that migration does not necessarily bring all settings to the new computer. The migration upgrade is considered more stable than in-place upgrades.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notes on previous slide.</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Review</a:t>
            </a:r>
            <a:r>
              <a:rPr lang="en-US" baseline="0" dirty="0" smtClean="0"/>
              <a:t> the versions of Windows that do have upgrade paths in place and which versions do not.</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the modular architecture</a:t>
            </a:r>
            <a:r>
              <a:rPr lang="en-US" baseline="0" dirty="0" smtClean="0"/>
              <a:t> of Windows 7, explaining why all editions fit on a single DVD.</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pPr eaLnBrk="1" hangingPunct="1"/>
            <a:r>
              <a:rPr lang="en-US" dirty="0" smtClean="0"/>
              <a:t>Review the Skill Summary</a:t>
            </a:r>
            <a:r>
              <a:rPr lang="en-US" baseline="0" dirty="0" smtClean="0"/>
              <a:t> </a:t>
            </a:r>
            <a:r>
              <a:rPr lang="en-US" baseline="0" smtClean="0"/>
              <a:t>to wrap up your lesson.</a:t>
            </a:r>
            <a:endParaRPr lang="en-US"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8667AA-0A99-457E-8A5B-B4AE6594A6CA}" type="slidenum">
              <a:rPr lang="en-US" smtClean="0"/>
              <a:pPr/>
              <a:t>35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some of the features that have disappeared</a:t>
            </a:r>
            <a:r>
              <a:rPr lang="en-US" baseline="0" dirty="0" smtClean="0"/>
              <a:t> from Vista or have changed. Also make sure to point out the additions.</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each of these new methods for moving and resizing windows on the Windows</a:t>
            </a:r>
            <a:r>
              <a:rPr lang="en-US" baseline="0" dirty="0" smtClean="0"/>
              <a:t> 7 desktop.</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the keystroke shortcuts have been around for a</a:t>
            </a:r>
            <a:r>
              <a:rPr lang="en-US" baseline="0" dirty="0" smtClean="0"/>
              <a:t> long time, there are some new shortcuts with Windows 7 and some of the old ones do something different with Windows 7. Here are a few examples. Refer to the full list in the book.</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the feature refinements. Windows</a:t>
            </a:r>
            <a:r>
              <a:rPr lang="en-US" baseline="0" dirty="0" smtClean="0"/>
              <a:t> Vista introduced many new features, but some of these have been refined or enhanced in Windows 7. Explain that although these may seem like simple changes, often times users have problems with these new features and it is important to be familiar with them if you are a desktop technician.</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the Libraries in the Explorer Window. Explain that these libraries can actually contain and group files from multiple computers into a single folder that makes them appear as though they are on the local drive.  The libraries shown are the 4 default libraries, but more can be added. Each one can contain multiple locations.</a:t>
            </a:r>
          </a:p>
          <a:p>
            <a:endParaRPr lang="en-US" baseline="0" dirty="0" smtClean="0"/>
          </a:p>
          <a:p>
            <a:r>
              <a:rPr lang="en-US" baseline="0" dirty="0" smtClean="0"/>
              <a:t>They appear in the Open and Save As options on the right side of the Start Menu, replacing the old Documents, Pictures and Music user profile folders. You may want to show this if you are using a Windows 7 computer.</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Windows Search Engine (WSE) is a great improvement.</a:t>
            </a:r>
            <a:r>
              <a:rPr lang="en-US" baseline="0" dirty="0" smtClean="0"/>
              <a:t> Replaces the Search Assistant. You will now see a small search box on the Start menu, on Explorer Windows, in Windows Media Player and other places throughout the operating system. It enables users to perform context-sensitive, metadata-based, as-you-type searches from almost anywhere. You can also add Search Filters to refine your search.</a:t>
            </a:r>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402A68F-78BD-4F56-8122-A42356AB9389}" type="datetime1">
              <a:rPr lang="en-US" smtClean="0"/>
              <a:t>8/25/2016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F499B5-F26A-45DE-BDAE-0145FADDDF5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C5691FC-31E2-47C7-B83F-E7EE6A6AC41A}" type="datetime1">
              <a:rPr lang="en-US" smtClean="0"/>
              <a:t>8/25/2016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A0E4B4-3331-4CF0-95D6-A9E19F28CC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8DBCFFA-C86B-4F8F-A37F-467EE0980C47}" type="datetime1">
              <a:rPr lang="en-US" smtClean="0"/>
              <a:t>8/25/2016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59A37D-1430-4EDF-A520-300CB2A3F2C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50292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82CBE057-46CE-45A6-AE1A-17A5144887CC}" type="datetime1">
              <a:rPr lang="en-US" smtClean="0"/>
              <a:t>8/25/2016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D8376A-A13F-4293-BD6F-4A474761231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22E1E54-5DCA-48CD-94DC-EBB85E3327E6}" type="datetime1">
              <a:rPr lang="en-US" smtClean="0"/>
              <a:t>8/25/2016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AC2A84C-9877-476A-BCD1-A9B29F66429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7E2792DC-4D47-4FFB-98AD-93D019E4F8CB}" type="datetime1">
              <a:rPr lang="en-US" smtClean="0"/>
              <a:t>8/25/2016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4A76E3-F1C2-4988-AE12-A8268C2612D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3C896AF-1EAA-4BC6-8AC4-7E4C33206F89}" type="datetime1">
              <a:rPr lang="en-US" smtClean="0"/>
              <a:t>8/25/2016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62F053-3CF7-485B-A345-814D7F79C3D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880E74AB-D819-40B2-A72B-48224591CC6A}" type="datetime1">
              <a:rPr lang="en-US" smtClean="0"/>
              <a:t>8/25/2016</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998EC96-FA35-49CE-A69A-A051A946AA4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9A4B43ED-0436-4AA4-BA1F-229918A07408}" type="datetime1">
              <a:rPr lang="en-US" smtClean="0"/>
              <a:t>8/25/2016</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3DFDF68-D10C-4FD2-9858-568ED57D868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A608F9D-3395-4B7C-82B4-EA7F060504C6}" type="datetime1">
              <a:rPr lang="en-US" smtClean="0"/>
              <a:t>8/25/2016</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94537AB-D698-4754-8A30-040B187252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5A8DE67-7B47-4210-86FA-42617D351729}" type="datetime1">
              <a:rPr lang="en-US" smtClean="0"/>
              <a:t>8/25/2016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53303D-C728-42D3-8C79-198D9ED09A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78AE70C-C17B-4867-A058-D7965152E33C}" type="datetime1">
              <a:rPr lang="en-US" smtClean="0"/>
              <a:t>8/25/2016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8EF006-13A8-429B-A1E2-830F3D8D78F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ECDCB"/>
        </a:solidFill>
        <a:effectLst/>
      </p:bgPr>
    </p:bg>
    <p:spTree>
      <p:nvGrpSpPr>
        <p:cNvPr id="1" name=""/>
        <p:cNvGrpSpPr/>
        <p:nvPr/>
      </p:nvGrpSpPr>
      <p:grpSpPr>
        <a:xfrm>
          <a:off x="0" y="0"/>
          <a:ext cx="0" cy="0"/>
          <a:chOff x="0" y="0"/>
          <a:chExt cx="0" cy="0"/>
        </a:xfrm>
      </p:grpSpPr>
      <p:sp>
        <p:nvSpPr>
          <p:cNvPr id="7" name="Rounded Rectangle 6"/>
          <p:cNvSpPr/>
          <p:nvPr userDrawn="1"/>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userDrawn="1"/>
        </p:nvCxnSpPr>
        <p:spPr bwMode="auto">
          <a:xfrm>
            <a:off x="533400" y="1447800"/>
            <a:ext cx="8077200" cy="1588"/>
          </a:xfrm>
          <a:prstGeom prst="line">
            <a:avLst/>
          </a:prstGeom>
          <a:noFill/>
          <a:ln w="57150" algn="ctr">
            <a:solidFill>
              <a:srgbClr val="000080"/>
            </a:solidFill>
            <a:round/>
            <a:headEnd/>
            <a:tailEnd/>
          </a:ln>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pPr>
              <a:defRPr/>
            </a:pPr>
            <a:fld id="{720FD325-A8A9-443F-822A-4686B0534AEE}" type="datetime1">
              <a:rPr lang="en-US" smtClean="0"/>
              <a:t>8/25/2016</a:t>
            </a:fld>
            <a:endParaRPr lang="en-US"/>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endParaRPr lang="en-US"/>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6535FB20-7BA0-4A96-9DA9-B9F9BA554E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hf hdr="0" ftr="0" dt="0"/>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gpsearch.azurewebsites.n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www.gcflearnfree.org/windows7/getting-started-with-windows-7/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304800" y="1452563"/>
            <a:ext cx="8532813" cy="30432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0" y="2286000"/>
            <a:ext cx="8534400" cy="898525"/>
          </a:xfrm>
        </p:spPr>
        <p:txBody>
          <a:bodyPr lIns="45720" rIns="45720">
            <a:normAutofit/>
          </a:bodyPr>
          <a:lstStyle/>
          <a:p>
            <a:pPr algn="r" eaLnBrk="1" hangingPunct="1">
              <a:defRPr/>
            </a:pPr>
            <a:r>
              <a:rPr lang="en-US" sz="4200" dirty="0" smtClean="0"/>
              <a:t>Introducing Windows 7</a:t>
            </a:r>
          </a:p>
        </p:txBody>
      </p:sp>
      <p:sp>
        <p:nvSpPr>
          <p:cNvPr id="2055" name="Subtitle 2"/>
          <p:cNvSpPr>
            <a:spLocks noGrp="1"/>
          </p:cNvSpPr>
          <p:nvPr>
            <p:ph type="body" idx="1"/>
          </p:nvPr>
        </p:nvSpPr>
        <p:spPr>
          <a:xfrm>
            <a:off x="304800" y="3124200"/>
            <a:ext cx="8183563" cy="1066800"/>
          </a:xfrm>
        </p:spPr>
        <p:txBody>
          <a:bodyPr lIns="182880" tIns="0"/>
          <a:lstStyle/>
          <a:p>
            <a:pPr marL="36513" indent="0" algn="r" eaLnBrk="1" hangingPunct="1">
              <a:spcBef>
                <a:spcPct val="0"/>
              </a:spcBef>
              <a:buFontTx/>
              <a:buNone/>
            </a:pPr>
            <a:r>
              <a:rPr lang="en-US" sz="2800" smtClean="0"/>
              <a:t>Lesson 1</a:t>
            </a:r>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Federated Search</a:t>
            </a:r>
            <a:endParaRPr lang="en-CA" dirty="0"/>
          </a:p>
        </p:txBody>
      </p:sp>
      <p:sp>
        <p:nvSpPr>
          <p:cNvPr id="11267" name="Text Placeholder 4"/>
          <p:cNvSpPr>
            <a:spLocks noGrp="1"/>
          </p:cNvSpPr>
          <p:nvPr>
            <p:ph sz="half" idx="1"/>
          </p:nvPr>
        </p:nvSpPr>
        <p:spPr>
          <a:xfrm>
            <a:off x="457200" y="1447800"/>
            <a:ext cx="3505200" cy="5029200"/>
          </a:xfrm>
        </p:spPr>
        <p:txBody>
          <a:bodyPr/>
          <a:lstStyle/>
          <a:p>
            <a:endParaRPr lang="en-US" dirty="0" smtClean="0"/>
          </a:p>
          <a:p>
            <a:r>
              <a:rPr lang="en-US" dirty="0" smtClean="0"/>
              <a:t>Searches SharePoint sites, intranets, and Internet sites.</a:t>
            </a:r>
          </a:p>
          <a:p>
            <a:r>
              <a:rPr lang="en-US" dirty="0" smtClean="0"/>
              <a:t>Search connectors must be installed.</a:t>
            </a:r>
            <a:endParaRPr lang="en-CA" dirty="0" smtClean="0"/>
          </a:p>
          <a:p>
            <a:endParaRPr lang="en-CA" dirty="0" smtClean="0"/>
          </a:p>
        </p:txBody>
      </p:sp>
      <p:pic>
        <p:nvPicPr>
          <p:cNvPr id="4098" name="Picture 2"/>
          <p:cNvPicPr>
            <a:picLocks noChangeAspect="1" noChangeArrowheads="1"/>
          </p:cNvPicPr>
          <p:nvPr/>
        </p:nvPicPr>
        <p:blipFill>
          <a:blip r:embed="rId3" cstate="print"/>
          <a:srcRect/>
          <a:stretch>
            <a:fillRect/>
          </a:stretch>
        </p:blipFill>
        <p:spPr bwMode="auto">
          <a:xfrm>
            <a:off x="3886200" y="1981200"/>
            <a:ext cx="4667250" cy="35052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0062F053-3CF7-485B-A345-814D7F79C3DC}"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Offline Files</a:t>
            </a:r>
            <a:endParaRPr lang="en-CA" dirty="0"/>
          </a:p>
        </p:txBody>
      </p:sp>
      <p:sp>
        <p:nvSpPr>
          <p:cNvPr id="12291" name="Content Placeholder 2"/>
          <p:cNvSpPr>
            <a:spLocks noGrp="1"/>
          </p:cNvSpPr>
          <p:nvPr>
            <p:ph idx="1"/>
          </p:nvPr>
        </p:nvSpPr>
        <p:spPr/>
        <p:txBody>
          <a:bodyPr/>
          <a:lstStyle/>
          <a:p>
            <a:endParaRPr lang="en-US" dirty="0" smtClean="0"/>
          </a:p>
          <a:p>
            <a:r>
              <a:rPr lang="en-US" dirty="0" smtClean="0"/>
              <a:t>Enables users to store copies of network files on the local drive</a:t>
            </a:r>
          </a:p>
          <a:p>
            <a:r>
              <a:rPr lang="en-US" dirty="0" smtClean="0"/>
              <a:t>Provides access when network is unavailable</a:t>
            </a:r>
          </a:p>
          <a:p>
            <a:r>
              <a:rPr lang="en-US" dirty="0" smtClean="0"/>
              <a:t>Can exclude file types to prevent overloading the network</a:t>
            </a:r>
            <a:endParaRPr lang="en-CA" dirty="0"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VPN Reconnect</a:t>
            </a:r>
            <a:endParaRPr lang="en-CA" dirty="0"/>
          </a:p>
        </p:txBody>
      </p:sp>
      <p:sp>
        <p:nvSpPr>
          <p:cNvPr id="13315" name="Content Placeholder 2"/>
          <p:cNvSpPr>
            <a:spLocks noGrp="1"/>
          </p:cNvSpPr>
          <p:nvPr>
            <p:ph idx="1"/>
          </p:nvPr>
        </p:nvSpPr>
        <p:spPr/>
        <p:txBody>
          <a:bodyPr/>
          <a:lstStyle/>
          <a:p>
            <a:endParaRPr lang="en-US" smtClean="0"/>
          </a:p>
          <a:p>
            <a:r>
              <a:rPr lang="en-US" smtClean="0"/>
              <a:t>Enables a remote computer to re-establish a connection to a VPN server running Windows Server 2008 R2, with no re-authentication</a:t>
            </a:r>
          </a:p>
          <a:p>
            <a:r>
              <a:rPr lang="en-US" smtClean="0"/>
              <a:t>Reduces frustration with loss of connection when using unstable wireless networks</a:t>
            </a:r>
            <a:endParaRPr lang="en-CA"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Group Policy</a:t>
            </a:r>
            <a:endParaRPr lang="en-CA" dirty="0"/>
          </a:p>
        </p:txBody>
      </p:sp>
      <p:sp>
        <p:nvSpPr>
          <p:cNvPr id="14339" name="Content Placeholder 2"/>
          <p:cNvSpPr>
            <a:spLocks noGrp="1"/>
          </p:cNvSpPr>
          <p:nvPr>
            <p:ph idx="1"/>
          </p:nvPr>
        </p:nvSpPr>
        <p:spPr/>
        <p:txBody>
          <a:bodyPr/>
          <a:lstStyle/>
          <a:p>
            <a:endParaRPr lang="en-US" dirty="0" smtClean="0"/>
          </a:p>
          <a:p>
            <a:r>
              <a:rPr lang="en-US" dirty="0" smtClean="0"/>
              <a:t>New preference settings to control power management and task scheduling</a:t>
            </a:r>
          </a:p>
          <a:p>
            <a:r>
              <a:rPr lang="en-US" dirty="0" smtClean="0"/>
              <a:t>Starter Group Policy Objects (GPOs) to simplify administration</a:t>
            </a:r>
            <a:endParaRPr lang="en-CA" dirty="0" smtClean="0"/>
          </a:p>
        </p:txBody>
      </p:sp>
      <p:sp>
        <p:nvSpPr>
          <p:cNvPr id="3" name="TextBox 2"/>
          <p:cNvSpPr txBox="1"/>
          <p:nvPr/>
        </p:nvSpPr>
        <p:spPr>
          <a:xfrm>
            <a:off x="2573154" y="4637773"/>
            <a:ext cx="3810000" cy="369332"/>
          </a:xfrm>
          <a:prstGeom prst="rect">
            <a:avLst/>
          </a:prstGeom>
          <a:noFill/>
        </p:spPr>
        <p:txBody>
          <a:bodyPr wrap="square" rtlCol="0">
            <a:spAutoFit/>
          </a:bodyPr>
          <a:lstStyle/>
          <a:p>
            <a:pPr algn="l"/>
            <a:r>
              <a:rPr lang="en-GB" dirty="0">
                <a:hlinkClick r:id="rId3"/>
              </a:rPr>
              <a:t>http://gpsearch.azurewebsites.net</a:t>
            </a:r>
            <a:r>
              <a:rPr lang="en-GB" dirty="0" smtClean="0">
                <a:hlinkClick r:id="rId3"/>
              </a:rPr>
              <a:t>/</a:t>
            </a:r>
            <a:endParaRPr lang="en-GB"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ReadyBoost</a:t>
            </a:r>
            <a:endParaRPr lang="en-CA" dirty="0"/>
          </a:p>
        </p:txBody>
      </p:sp>
      <p:sp>
        <p:nvSpPr>
          <p:cNvPr id="15363" name="Content Placeholder 2"/>
          <p:cNvSpPr>
            <a:spLocks noGrp="1"/>
          </p:cNvSpPr>
          <p:nvPr>
            <p:ph idx="1"/>
          </p:nvPr>
        </p:nvSpPr>
        <p:spPr/>
        <p:txBody>
          <a:bodyPr/>
          <a:lstStyle/>
          <a:p>
            <a:endParaRPr lang="en-US" dirty="0" smtClean="0"/>
          </a:p>
          <a:p>
            <a:r>
              <a:rPr lang="en-US" dirty="0" smtClean="0"/>
              <a:t>Introduced in Windows Vista to use external storage devices (USB flash drives or SD cards) as a cache for data that might be swapped to the hard drive.</a:t>
            </a:r>
          </a:p>
          <a:p>
            <a:r>
              <a:rPr lang="en-US" dirty="0" smtClean="0"/>
              <a:t>Windows 7 supports larger caches on as many as eight external devices simultaneously.</a:t>
            </a:r>
            <a:endParaRPr lang="en-CA" dirty="0"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Introducing New Windows 7 Features</a:t>
            </a:r>
            <a:endParaRPr lang="en-CA" dirty="0"/>
          </a:p>
        </p:txBody>
      </p:sp>
      <p:sp>
        <p:nvSpPr>
          <p:cNvPr id="16387" name="Content Placeholder 2"/>
          <p:cNvSpPr>
            <a:spLocks noGrp="1"/>
          </p:cNvSpPr>
          <p:nvPr>
            <p:ph idx="1"/>
          </p:nvPr>
        </p:nvSpPr>
        <p:spPr/>
        <p:txBody>
          <a:bodyPr/>
          <a:lstStyle/>
          <a:p>
            <a:r>
              <a:rPr lang="en-US" smtClean="0"/>
              <a:t>Action Center</a:t>
            </a:r>
          </a:p>
          <a:p>
            <a:r>
              <a:rPr lang="en-US" smtClean="0"/>
              <a:t>BranchCache</a:t>
            </a:r>
          </a:p>
          <a:p>
            <a:r>
              <a:rPr lang="en-US" smtClean="0"/>
              <a:t>DirectAccess</a:t>
            </a:r>
          </a:p>
          <a:p>
            <a:r>
              <a:rPr lang="en-US" smtClean="0"/>
              <a:t>Windows PowerShell 2.0</a:t>
            </a:r>
          </a:p>
          <a:p>
            <a:r>
              <a:rPr lang="en-US" smtClean="0"/>
              <a:t>Problem Steps Recorder</a:t>
            </a:r>
          </a:p>
          <a:p>
            <a:r>
              <a:rPr lang="en-US" smtClean="0"/>
              <a:t>Resource Monitor</a:t>
            </a:r>
          </a:p>
          <a:p>
            <a:r>
              <a:rPr lang="en-US" smtClean="0"/>
              <a:t>Wake on Wireless LAN</a:t>
            </a:r>
            <a:endParaRPr lang="en-CA"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Action Center</a:t>
            </a:r>
            <a:endParaRPr lang="en-CA" dirty="0"/>
          </a:p>
        </p:txBody>
      </p:sp>
      <p:sp>
        <p:nvSpPr>
          <p:cNvPr id="17411" name="Content Placeholder 2"/>
          <p:cNvSpPr>
            <a:spLocks noGrp="1"/>
          </p:cNvSpPr>
          <p:nvPr>
            <p:ph idx="1"/>
          </p:nvPr>
        </p:nvSpPr>
        <p:spPr/>
        <p:txBody>
          <a:bodyPr/>
          <a:lstStyle/>
          <a:p>
            <a:r>
              <a:rPr lang="en-US" dirty="0" smtClean="0"/>
              <a:t>Replacement for Vista’s Security Center</a:t>
            </a:r>
            <a:endParaRPr lang="en-CA" dirty="0" smtClean="0"/>
          </a:p>
        </p:txBody>
      </p:sp>
      <p:pic>
        <p:nvPicPr>
          <p:cNvPr id="5122" name="Picture 2"/>
          <p:cNvPicPr>
            <a:picLocks noChangeAspect="1" noChangeArrowheads="1"/>
          </p:cNvPicPr>
          <p:nvPr/>
        </p:nvPicPr>
        <p:blipFill>
          <a:blip r:embed="rId3" cstate="print"/>
          <a:srcRect/>
          <a:stretch>
            <a:fillRect/>
          </a:stretch>
        </p:blipFill>
        <p:spPr bwMode="auto">
          <a:xfrm>
            <a:off x="1704975" y="2095500"/>
            <a:ext cx="5734050" cy="43053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BranchCache</a:t>
            </a:r>
            <a:endParaRPr lang="en-CA" dirty="0"/>
          </a:p>
        </p:txBody>
      </p:sp>
      <p:sp>
        <p:nvSpPr>
          <p:cNvPr id="18435" name="Content Placeholder 2"/>
          <p:cNvSpPr>
            <a:spLocks noGrp="1"/>
          </p:cNvSpPr>
          <p:nvPr>
            <p:ph idx="1"/>
          </p:nvPr>
        </p:nvSpPr>
        <p:spPr/>
        <p:txBody>
          <a:bodyPr/>
          <a:lstStyle/>
          <a:p>
            <a:r>
              <a:rPr lang="en-US" smtClean="0"/>
              <a:t>Windows 7 with Windows Server 2008 R2</a:t>
            </a:r>
          </a:p>
          <a:p>
            <a:r>
              <a:rPr lang="en-US" smtClean="0"/>
              <a:t>Reduces WAN traffic</a:t>
            </a:r>
          </a:p>
          <a:p>
            <a:r>
              <a:rPr lang="en-US" smtClean="0"/>
              <a:t>Allows branch office users to have faster and more reliable access to files they need</a:t>
            </a:r>
            <a:endParaRPr lang="en-CA" smtClean="0"/>
          </a:p>
        </p:txBody>
      </p:sp>
      <p:pic>
        <p:nvPicPr>
          <p:cNvPr id="6146" name="Picture 2"/>
          <p:cNvPicPr>
            <a:picLocks noChangeAspect="1" noChangeArrowheads="1"/>
          </p:cNvPicPr>
          <p:nvPr/>
        </p:nvPicPr>
        <p:blipFill>
          <a:blip r:embed="rId3" cstate="print"/>
          <a:srcRect/>
          <a:stretch>
            <a:fillRect/>
          </a:stretch>
        </p:blipFill>
        <p:spPr bwMode="auto">
          <a:xfrm>
            <a:off x="1423988" y="3714750"/>
            <a:ext cx="6296025" cy="260985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DirectAccess</a:t>
            </a:r>
            <a:endParaRPr lang="en-CA" dirty="0"/>
          </a:p>
        </p:txBody>
      </p:sp>
      <p:sp>
        <p:nvSpPr>
          <p:cNvPr id="19459" name="Content Placeholder 2"/>
          <p:cNvSpPr>
            <a:spLocks noGrp="1"/>
          </p:cNvSpPr>
          <p:nvPr>
            <p:ph idx="1"/>
          </p:nvPr>
        </p:nvSpPr>
        <p:spPr/>
        <p:txBody>
          <a:bodyPr/>
          <a:lstStyle/>
          <a:p>
            <a:endParaRPr lang="en-US" smtClean="0"/>
          </a:p>
          <a:p>
            <a:r>
              <a:rPr lang="en-US" smtClean="0"/>
              <a:t>Simplifies VPN connection for end users</a:t>
            </a:r>
          </a:p>
          <a:p>
            <a:r>
              <a:rPr lang="en-US" smtClean="0"/>
              <a:t>Automatically establishes a connection to the DirectAccess server when remote computer has Internet access</a:t>
            </a:r>
          </a:p>
          <a:p>
            <a:r>
              <a:rPr lang="en-US" smtClean="0"/>
              <a:t>More complicated setup for administrator</a:t>
            </a:r>
          </a:p>
          <a:p>
            <a:r>
              <a:rPr lang="en-US" smtClean="0"/>
              <a:t>Requires Server 2008 R2</a:t>
            </a:r>
            <a:endParaRPr lang="en-CA"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Windows </a:t>
            </a:r>
            <a:r>
              <a:rPr lang="en-US" dirty="0" err="1" smtClean="0"/>
              <a:t>PowerShell</a:t>
            </a:r>
            <a:r>
              <a:rPr lang="en-US" dirty="0" smtClean="0"/>
              <a:t> 2.0</a:t>
            </a:r>
            <a:endParaRPr lang="en-CA" dirty="0"/>
          </a:p>
        </p:txBody>
      </p:sp>
      <p:sp>
        <p:nvSpPr>
          <p:cNvPr id="20483" name="Content Placeholder 2"/>
          <p:cNvSpPr>
            <a:spLocks noGrp="1"/>
          </p:cNvSpPr>
          <p:nvPr>
            <p:ph sz="half" idx="1"/>
          </p:nvPr>
        </p:nvSpPr>
        <p:spPr/>
        <p:txBody>
          <a:bodyPr/>
          <a:lstStyle/>
          <a:p>
            <a:r>
              <a:rPr lang="en-US" smtClean="0"/>
              <a:t>Scripting and command line language</a:t>
            </a:r>
          </a:p>
          <a:p>
            <a:r>
              <a:rPr lang="en-US" smtClean="0"/>
              <a:t>Can perform almost any task from the command prompt</a:t>
            </a:r>
          </a:p>
          <a:p>
            <a:r>
              <a:rPr lang="en-US" smtClean="0"/>
              <a:t>Rich scripting language to automate tasks and create logon and startup scripts</a:t>
            </a:r>
            <a:endParaRPr lang="en-CA" smtClean="0"/>
          </a:p>
        </p:txBody>
      </p:sp>
      <p:pic>
        <p:nvPicPr>
          <p:cNvPr id="7170" name="Picture 2"/>
          <p:cNvPicPr>
            <a:picLocks noChangeAspect="1" noChangeArrowheads="1"/>
          </p:cNvPicPr>
          <p:nvPr/>
        </p:nvPicPr>
        <p:blipFill>
          <a:blip r:embed="rId3" cstate="print"/>
          <a:srcRect/>
          <a:stretch>
            <a:fillRect/>
          </a:stretch>
        </p:blipFill>
        <p:spPr bwMode="auto">
          <a:xfrm>
            <a:off x="4438650" y="1905000"/>
            <a:ext cx="4248150" cy="3048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0062F053-3CF7-485B-A345-814D7F79C3DC}"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smtClean="0"/>
              <a:t>Objectives</a:t>
            </a:r>
          </a:p>
        </p:txBody>
      </p:sp>
      <p:sp>
        <p:nvSpPr>
          <p:cNvPr id="3075" name="Rectangle 22"/>
          <p:cNvSpPr>
            <a:spLocks noChangeArrowheads="1"/>
          </p:cNvSpPr>
          <p:nvPr/>
        </p:nvSpPr>
        <p:spPr bwMode="auto">
          <a:xfrm>
            <a:off x="457200" y="1447800"/>
            <a:ext cx="8229600" cy="5029200"/>
          </a:xfrm>
          <a:prstGeom prst="rect">
            <a:avLst/>
          </a:prstGeom>
          <a:noFill/>
          <a:ln w="9525">
            <a:noFill/>
            <a:miter lim="800000"/>
            <a:headEnd/>
            <a:tailEnd/>
          </a:ln>
        </p:spPr>
        <p:txBody>
          <a:bodyPr/>
          <a:lstStyle/>
          <a:p>
            <a:pPr marL="342900" indent="-342900" algn="l">
              <a:spcBef>
                <a:spcPct val="20000"/>
              </a:spcBef>
              <a:buClr>
                <a:srgbClr val="0000CC"/>
              </a:buClr>
              <a:buFontTx/>
              <a:buChar char="•"/>
            </a:pPr>
            <a:r>
              <a:rPr lang="en-US" sz="3200">
                <a:latin typeface="Franklin Gothic Book" pitchFamily="34" charset="0"/>
              </a:rPr>
              <a:t>Define Windows 7 interface refinements</a:t>
            </a:r>
          </a:p>
          <a:p>
            <a:pPr marL="342900" indent="-342900" algn="l">
              <a:spcBef>
                <a:spcPct val="20000"/>
              </a:spcBef>
              <a:buClr>
                <a:srgbClr val="0000CC"/>
              </a:buClr>
              <a:buFontTx/>
              <a:buChar char="•"/>
            </a:pPr>
            <a:r>
              <a:rPr lang="en-US" sz="3200">
                <a:latin typeface="Franklin Gothic Book" pitchFamily="34" charset="0"/>
              </a:rPr>
              <a:t>Describe new features of Windows 7</a:t>
            </a:r>
          </a:p>
          <a:p>
            <a:pPr marL="342900" indent="-342900" algn="l">
              <a:spcBef>
                <a:spcPct val="20000"/>
              </a:spcBef>
              <a:buClr>
                <a:srgbClr val="0000CC"/>
              </a:buClr>
              <a:buFontTx/>
              <a:buChar char="•"/>
            </a:pPr>
            <a:r>
              <a:rPr lang="en-US" sz="3200">
                <a:latin typeface="Franklin Gothic Book" pitchFamily="34" charset="0"/>
              </a:rPr>
              <a:t>Describe the six editions of Windows 7</a:t>
            </a:r>
          </a:p>
          <a:p>
            <a:pPr marL="342900" indent="-342900" algn="l">
              <a:spcBef>
                <a:spcPct val="20000"/>
              </a:spcBef>
              <a:buClr>
                <a:srgbClr val="0000CC"/>
              </a:buClr>
              <a:buFontTx/>
              <a:buChar char="•"/>
            </a:pPr>
            <a:r>
              <a:rPr lang="en-US" sz="3200">
                <a:latin typeface="Franklin Gothic Book" pitchFamily="34" charset="0"/>
              </a:rPr>
              <a:t>Use the Upgrade Advisor to determine hardware and software compatibility</a:t>
            </a:r>
          </a:p>
          <a:p>
            <a:pPr marL="342900" indent="-342900" algn="l">
              <a:spcBef>
                <a:spcPct val="20000"/>
              </a:spcBef>
              <a:buClr>
                <a:srgbClr val="0000CC"/>
              </a:buClr>
              <a:buFontTx/>
              <a:buChar char="•"/>
            </a:pPr>
            <a:r>
              <a:rPr lang="en-US" sz="3200">
                <a:latin typeface="Franklin Gothic Book" pitchFamily="34" charset="0"/>
              </a:rPr>
              <a:t>Describe the modular architecture of Windows 7</a:t>
            </a:r>
          </a:p>
        </p:txBody>
      </p:sp>
      <p:sp>
        <p:nvSpPr>
          <p:cNvPr id="2" name="Slide Number Placeholder 1"/>
          <p:cNvSpPr>
            <a:spLocks noGrp="1"/>
          </p:cNvSpPr>
          <p:nvPr>
            <p:ph type="sldNum" sz="quarter" idx="12"/>
          </p:nvPr>
        </p:nvSpPr>
        <p:spPr/>
        <p:txBody>
          <a:bodyPr/>
          <a:lstStyle/>
          <a:p>
            <a:pPr>
              <a:defRPr/>
            </a:pPr>
            <a:fld id="{57D8376A-A13F-4293-BD6F-4A4747612316}"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Problem Steps Recorder</a:t>
            </a:r>
            <a:endParaRPr lang="en-CA" dirty="0"/>
          </a:p>
        </p:txBody>
      </p:sp>
      <p:sp>
        <p:nvSpPr>
          <p:cNvPr id="21507" name="Content Placeholder 2"/>
          <p:cNvSpPr>
            <a:spLocks noGrp="1"/>
          </p:cNvSpPr>
          <p:nvPr>
            <p:ph sz="half" idx="1"/>
          </p:nvPr>
        </p:nvSpPr>
        <p:spPr/>
        <p:txBody>
          <a:bodyPr/>
          <a:lstStyle/>
          <a:p>
            <a:r>
              <a:rPr lang="en-US" dirty="0" smtClean="0"/>
              <a:t>Documents the process that generated an error</a:t>
            </a:r>
          </a:p>
          <a:p>
            <a:r>
              <a:rPr lang="en-US" dirty="0" smtClean="0"/>
              <a:t>Start and Stop recording and add comments</a:t>
            </a:r>
          </a:p>
          <a:p>
            <a:r>
              <a:rPr lang="en-US" dirty="0" smtClean="0"/>
              <a:t>Helps technical support personnel</a:t>
            </a:r>
            <a:endParaRPr lang="en-CA" dirty="0" smtClean="0"/>
          </a:p>
        </p:txBody>
      </p:sp>
      <p:pic>
        <p:nvPicPr>
          <p:cNvPr id="8194" name="Picture 2"/>
          <p:cNvPicPr>
            <a:picLocks noChangeAspect="1" noChangeArrowheads="1"/>
          </p:cNvPicPr>
          <p:nvPr/>
        </p:nvPicPr>
        <p:blipFill>
          <a:blip r:embed="rId3" cstate="print"/>
          <a:srcRect/>
          <a:stretch>
            <a:fillRect/>
          </a:stretch>
        </p:blipFill>
        <p:spPr bwMode="auto">
          <a:xfrm>
            <a:off x="4076700" y="2847975"/>
            <a:ext cx="4533900" cy="3095625"/>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4495800" y="1981200"/>
            <a:ext cx="3829050" cy="61912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0062F053-3CF7-485B-A345-814D7F79C3DC}"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Monitor</a:t>
            </a:r>
            <a:endParaRPr lang="en-CA" dirty="0"/>
          </a:p>
        </p:txBody>
      </p:sp>
      <p:sp>
        <p:nvSpPr>
          <p:cNvPr id="22531" name="Content Placeholder 2"/>
          <p:cNvSpPr>
            <a:spLocks noGrp="1"/>
          </p:cNvSpPr>
          <p:nvPr>
            <p:ph sz="half" idx="1"/>
          </p:nvPr>
        </p:nvSpPr>
        <p:spPr/>
        <p:txBody>
          <a:bodyPr/>
          <a:lstStyle/>
          <a:p>
            <a:endParaRPr lang="en-US" smtClean="0"/>
          </a:p>
          <a:p>
            <a:r>
              <a:rPr lang="en-US" smtClean="0"/>
              <a:t>Displays information about:</a:t>
            </a:r>
          </a:p>
          <a:p>
            <a:pPr lvl="1"/>
            <a:r>
              <a:rPr lang="en-US" smtClean="0"/>
              <a:t>CPU</a:t>
            </a:r>
          </a:p>
          <a:p>
            <a:pPr lvl="1"/>
            <a:r>
              <a:rPr lang="en-US" smtClean="0"/>
              <a:t>Disk</a:t>
            </a:r>
          </a:p>
          <a:p>
            <a:pPr lvl="1"/>
            <a:r>
              <a:rPr lang="en-US" smtClean="0"/>
              <a:t>Network</a:t>
            </a:r>
          </a:p>
          <a:p>
            <a:pPr lvl="1"/>
            <a:r>
              <a:rPr lang="en-US" smtClean="0"/>
              <a:t>Memory</a:t>
            </a:r>
          </a:p>
          <a:p>
            <a:r>
              <a:rPr lang="en-US" smtClean="0"/>
              <a:t>Enables you to suspend, resume, and end processes</a:t>
            </a:r>
            <a:endParaRPr lang="en-CA" smtClean="0"/>
          </a:p>
        </p:txBody>
      </p:sp>
      <p:pic>
        <p:nvPicPr>
          <p:cNvPr id="9218" name="Picture 2"/>
          <p:cNvPicPr>
            <a:picLocks noChangeAspect="1" noChangeArrowheads="1"/>
          </p:cNvPicPr>
          <p:nvPr/>
        </p:nvPicPr>
        <p:blipFill>
          <a:blip r:embed="rId3" cstate="print"/>
          <a:srcRect/>
          <a:stretch>
            <a:fillRect/>
          </a:stretch>
        </p:blipFill>
        <p:spPr bwMode="auto">
          <a:xfrm>
            <a:off x="4410075" y="1924050"/>
            <a:ext cx="4124325" cy="356235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0062F053-3CF7-485B-A345-814D7F79C3DC}"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Wake on Wireless LAN (</a:t>
            </a:r>
            <a:r>
              <a:rPr lang="en-US" dirty="0" err="1" smtClean="0"/>
              <a:t>WoWLAN</a:t>
            </a:r>
            <a:r>
              <a:rPr lang="en-US" dirty="0" smtClean="0"/>
              <a:t>)</a:t>
            </a:r>
            <a:endParaRPr lang="en-CA" dirty="0"/>
          </a:p>
        </p:txBody>
      </p:sp>
      <p:sp>
        <p:nvSpPr>
          <p:cNvPr id="23555" name="Content Placeholder 4"/>
          <p:cNvSpPr>
            <a:spLocks noGrp="1"/>
          </p:cNvSpPr>
          <p:nvPr>
            <p:ph idx="1"/>
          </p:nvPr>
        </p:nvSpPr>
        <p:spPr/>
        <p:txBody>
          <a:bodyPr/>
          <a:lstStyle/>
          <a:p>
            <a:endParaRPr lang="en-US" dirty="0" smtClean="0"/>
          </a:p>
          <a:p>
            <a:r>
              <a:rPr lang="en-US" dirty="0" smtClean="0"/>
              <a:t>Enables a computer in sleep mode to wake up on the receipt of a magic packet, on wired LANS</a:t>
            </a:r>
          </a:p>
          <a:p>
            <a:r>
              <a:rPr lang="en-US" dirty="0" smtClean="0"/>
              <a:t>Is the equivalent standard for wireless networks</a:t>
            </a:r>
            <a:endParaRPr lang="en-CA" dirty="0"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Introducing Windows 7 Editions</a:t>
            </a:r>
            <a:endParaRPr lang="en-CA" dirty="0"/>
          </a:p>
        </p:txBody>
      </p:sp>
      <p:sp>
        <p:nvSpPr>
          <p:cNvPr id="24579" name="Content Placeholder 2"/>
          <p:cNvSpPr>
            <a:spLocks noGrp="1"/>
          </p:cNvSpPr>
          <p:nvPr>
            <p:ph idx="1"/>
          </p:nvPr>
        </p:nvSpPr>
        <p:spPr/>
        <p:txBody>
          <a:bodyPr/>
          <a:lstStyle/>
          <a:p>
            <a:endParaRPr lang="en-US" smtClean="0"/>
          </a:p>
          <a:p>
            <a:r>
              <a:rPr lang="en-US" smtClean="0"/>
              <a:t>Windows 7 </a:t>
            </a:r>
            <a:r>
              <a:rPr lang="en-US" b="1" smtClean="0"/>
              <a:t>Starter</a:t>
            </a:r>
          </a:p>
          <a:p>
            <a:r>
              <a:rPr lang="en-US" smtClean="0"/>
              <a:t>Windows 7 </a:t>
            </a:r>
            <a:r>
              <a:rPr lang="en-US" b="1" smtClean="0"/>
              <a:t>Home Basic</a:t>
            </a:r>
          </a:p>
          <a:p>
            <a:r>
              <a:rPr lang="en-US" smtClean="0"/>
              <a:t>Windows 7 </a:t>
            </a:r>
            <a:r>
              <a:rPr lang="en-US" b="1" smtClean="0"/>
              <a:t>Home Premium</a:t>
            </a:r>
          </a:p>
          <a:p>
            <a:r>
              <a:rPr lang="en-US" smtClean="0"/>
              <a:t>Windows 7 </a:t>
            </a:r>
            <a:r>
              <a:rPr lang="en-US" b="1" smtClean="0"/>
              <a:t>Professional</a:t>
            </a:r>
          </a:p>
          <a:p>
            <a:r>
              <a:rPr lang="en-US" smtClean="0"/>
              <a:t>Windows 7 </a:t>
            </a:r>
            <a:r>
              <a:rPr lang="en-US" b="1" smtClean="0"/>
              <a:t>Enterprise</a:t>
            </a:r>
          </a:p>
          <a:p>
            <a:r>
              <a:rPr lang="en-US" smtClean="0"/>
              <a:t>Windows 7 </a:t>
            </a:r>
            <a:r>
              <a:rPr lang="en-US" b="1" smtClean="0"/>
              <a:t>Ultimate</a:t>
            </a:r>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Minimum System Requirements</a:t>
            </a:r>
            <a:endParaRPr lang="en-CA" dirty="0"/>
          </a:p>
        </p:txBody>
      </p:sp>
      <p:sp>
        <p:nvSpPr>
          <p:cNvPr id="25603" name="Content Placeholder 2"/>
          <p:cNvSpPr>
            <a:spLocks noGrp="1"/>
          </p:cNvSpPr>
          <p:nvPr>
            <p:ph idx="1"/>
          </p:nvPr>
        </p:nvSpPr>
        <p:spPr/>
        <p:txBody>
          <a:bodyPr/>
          <a:lstStyle/>
          <a:p>
            <a:endParaRPr lang="en-CA" smtClean="0"/>
          </a:p>
          <a:p>
            <a:r>
              <a:rPr lang="en-CA" smtClean="0"/>
              <a:t>1 gigahertz (GHz) or faster 32-bit (x86) or 64-bit (x64) processor </a:t>
            </a:r>
          </a:p>
          <a:p>
            <a:r>
              <a:rPr lang="en-CA" smtClean="0"/>
              <a:t>1 gigabyte (GB) RAM (32-bit) or 2 GB RAM (64-bit)</a:t>
            </a:r>
          </a:p>
          <a:p>
            <a:r>
              <a:rPr lang="en-CA" smtClean="0"/>
              <a:t>16 GB available hard disk space (32-bit) or 20 GB (64-bit)</a:t>
            </a:r>
          </a:p>
          <a:p>
            <a:r>
              <a:rPr lang="en-CA" smtClean="0"/>
              <a:t>DirectX 9 graphics device with WDDM 1.0 or higher driver</a:t>
            </a:r>
          </a:p>
          <a:p>
            <a:endParaRPr lang="en-CA"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Windows 7 Upgrade Advisor</a:t>
            </a:r>
            <a:endParaRPr lang="en-CA" dirty="0"/>
          </a:p>
        </p:txBody>
      </p:sp>
      <p:sp>
        <p:nvSpPr>
          <p:cNvPr id="26627" name="Content Placeholder 2"/>
          <p:cNvSpPr>
            <a:spLocks noGrp="1"/>
          </p:cNvSpPr>
          <p:nvPr>
            <p:ph idx="1"/>
          </p:nvPr>
        </p:nvSpPr>
        <p:spPr/>
        <p:txBody>
          <a:bodyPr/>
          <a:lstStyle/>
          <a:p>
            <a:r>
              <a:rPr lang="en-US" dirty="0" smtClean="0"/>
              <a:t>Easiest way to determine if your computer is capable of running Windows 7</a:t>
            </a:r>
          </a:p>
          <a:p>
            <a:r>
              <a:rPr lang="en-US" dirty="0" smtClean="0"/>
              <a:t>Runs on Windows XP and Windows Vista</a:t>
            </a:r>
            <a:endParaRPr lang="en-CA" dirty="0" smtClean="0"/>
          </a:p>
        </p:txBody>
      </p:sp>
      <p:pic>
        <p:nvPicPr>
          <p:cNvPr id="10242" name="Picture 2"/>
          <p:cNvPicPr>
            <a:picLocks noChangeAspect="1" noChangeArrowheads="1"/>
          </p:cNvPicPr>
          <p:nvPr/>
        </p:nvPicPr>
        <p:blipFill>
          <a:blip r:embed="rId3" cstate="print"/>
          <a:srcRect/>
          <a:stretch>
            <a:fillRect/>
          </a:stretch>
        </p:blipFill>
        <p:spPr bwMode="auto">
          <a:xfrm>
            <a:off x="2224088" y="3238500"/>
            <a:ext cx="4695825" cy="31623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Windows 7 Upgrade Advisor Report</a:t>
            </a:r>
            <a:endParaRPr lang="en-CA" dirty="0"/>
          </a:p>
        </p:txBody>
      </p:sp>
      <p:sp>
        <p:nvSpPr>
          <p:cNvPr id="27651" name="Content Placeholder 2"/>
          <p:cNvSpPr>
            <a:spLocks noGrp="1"/>
          </p:cNvSpPr>
          <p:nvPr>
            <p:ph idx="1"/>
          </p:nvPr>
        </p:nvSpPr>
        <p:spPr/>
        <p:txBody>
          <a:bodyPr/>
          <a:lstStyle/>
          <a:p>
            <a:r>
              <a:rPr lang="en-US" smtClean="0"/>
              <a:t>Displays a list of system requirements and/or devices that would prevent Windows 7 from running</a:t>
            </a:r>
            <a:endParaRPr lang="en-CA" smtClean="0"/>
          </a:p>
        </p:txBody>
      </p:sp>
      <p:pic>
        <p:nvPicPr>
          <p:cNvPr id="11266" name="Picture 2"/>
          <p:cNvPicPr>
            <a:picLocks noChangeAspect="1" noChangeArrowheads="1"/>
          </p:cNvPicPr>
          <p:nvPr/>
        </p:nvPicPr>
        <p:blipFill>
          <a:blip r:embed="rId3" cstate="print"/>
          <a:srcRect/>
          <a:stretch>
            <a:fillRect/>
          </a:stretch>
        </p:blipFill>
        <p:spPr bwMode="auto">
          <a:xfrm>
            <a:off x="1995488" y="3009900"/>
            <a:ext cx="5153025" cy="34671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Indentifying Upgrade Paths</a:t>
            </a:r>
            <a:endParaRPr lang="en-CA" dirty="0"/>
          </a:p>
        </p:txBody>
      </p:sp>
      <p:sp>
        <p:nvSpPr>
          <p:cNvPr id="28675" name="Content Placeholder 2"/>
          <p:cNvSpPr>
            <a:spLocks noGrp="1"/>
          </p:cNvSpPr>
          <p:nvPr>
            <p:ph idx="1"/>
          </p:nvPr>
        </p:nvSpPr>
        <p:spPr/>
        <p:txBody>
          <a:bodyPr/>
          <a:lstStyle/>
          <a:p>
            <a:endParaRPr lang="en-US" dirty="0" smtClean="0"/>
          </a:p>
          <a:p>
            <a:r>
              <a:rPr lang="en-US" dirty="0" smtClean="0"/>
              <a:t>Windows Vista – Supports in-place upgrade</a:t>
            </a:r>
          </a:p>
          <a:p>
            <a:pPr lvl="1"/>
            <a:r>
              <a:rPr lang="en-US" dirty="0" smtClean="0"/>
              <a:t>Install the new operating system over the old, leaving existing applications, configuration settings, and personal files intact</a:t>
            </a:r>
          </a:p>
          <a:p>
            <a:pPr lvl="1"/>
            <a:r>
              <a:rPr lang="en-US" dirty="0" smtClean="0"/>
              <a:t>Previous operating system files stored in </a:t>
            </a:r>
            <a:r>
              <a:rPr lang="en-US" i="1" dirty="0" err="1" smtClean="0"/>
              <a:t>windows.old</a:t>
            </a:r>
            <a:r>
              <a:rPr lang="en-US" dirty="0" smtClean="0"/>
              <a:t> file</a:t>
            </a:r>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Identifying Upgrade Paths cont’d</a:t>
            </a:r>
            <a:endParaRPr lang="en-CA" dirty="0"/>
          </a:p>
        </p:txBody>
      </p:sp>
      <p:sp>
        <p:nvSpPr>
          <p:cNvPr id="29699" name="Content Placeholder 2"/>
          <p:cNvSpPr>
            <a:spLocks noGrp="1"/>
          </p:cNvSpPr>
          <p:nvPr>
            <p:ph idx="1"/>
          </p:nvPr>
        </p:nvSpPr>
        <p:spPr/>
        <p:txBody>
          <a:bodyPr/>
          <a:lstStyle/>
          <a:p>
            <a:endParaRPr lang="en-US" dirty="0" smtClean="0"/>
          </a:p>
          <a:p>
            <a:r>
              <a:rPr lang="en-US" dirty="0" smtClean="0"/>
              <a:t>Windows XP – Wipe-and-load upgrade only</a:t>
            </a:r>
          </a:p>
          <a:p>
            <a:pPr lvl="1"/>
            <a:r>
              <a:rPr lang="en-US" dirty="0" smtClean="0"/>
              <a:t>Wipe away existing operating system</a:t>
            </a:r>
          </a:p>
          <a:p>
            <a:pPr lvl="1"/>
            <a:r>
              <a:rPr lang="en-US" dirty="0" smtClean="0"/>
              <a:t>Install Windows 7</a:t>
            </a:r>
          </a:p>
          <a:p>
            <a:pPr lvl="1"/>
            <a:r>
              <a:rPr lang="en-US" dirty="0" smtClean="0"/>
              <a:t>All software must be reinstalled</a:t>
            </a:r>
          </a:p>
          <a:p>
            <a:pPr lvl="1"/>
            <a:r>
              <a:rPr lang="en-US" dirty="0" smtClean="0"/>
              <a:t>Data can be backed up and restored or migrated from old computer</a:t>
            </a:r>
          </a:p>
          <a:p>
            <a:pPr lvl="1"/>
            <a:r>
              <a:rPr lang="en-US" dirty="0" smtClean="0"/>
              <a:t>Some configuration settings can be migrated</a:t>
            </a:r>
            <a:endParaRPr lang="en-CA" dirty="0" smtClean="0"/>
          </a:p>
          <a:p>
            <a:endParaRPr lang="en-CA" dirty="0"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Upgrading Windows 7 Editions</a:t>
            </a:r>
            <a:endParaRPr lang="en-CA" dirty="0"/>
          </a:p>
        </p:txBody>
      </p:sp>
      <p:sp>
        <p:nvSpPr>
          <p:cNvPr id="30723" name="Content Placeholder 2"/>
          <p:cNvSpPr>
            <a:spLocks noGrp="1"/>
          </p:cNvSpPr>
          <p:nvPr>
            <p:ph idx="1"/>
          </p:nvPr>
        </p:nvSpPr>
        <p:spPr/>
        <p:txBody>
          <a:bodyPr/>
          <a:lstStyle/>
          <a:p>
            <a:r>
              <a:rPr lang="en-US" dirty="0" smtClean="0"/>
              <a:t>Windows 7 edition upgrade simplified</a:t>
            </a:r>
          </a:p>
          <a:p>
            <a:r>
              <a:rPr lang="en-US" dirty="0" smtClean="0"/>
              <a:t>Each higher edition includes all of the features of the next lower edition.</a:t>
            </a:r>
          </a:p>
          <a:p>
            <a:r>
              <a:rPr lang="en-US" dirty="0" smtClean="0"/>
              <a:t>Any retail product can be upgraded to any higher retail product.</a:t>
            </a:r>
          </a:p>
          <a:p>
            <a:r>
              <a:rPr lang="en-US" dirty="0" smtClean="0"/>
              <a:t>Upgrade process is completely electronic.</a:t>
            </a:r>
          </a:p>
          <a:p>
            <a:r>
              <a:rPr lang="en-US" dirty="0" smtClean="0"/>
              <a:t>No installation disk is required.</a:t>
            </a:r>
          </a:p>
          <a:p>
            <a:r>
              <a:rPr lang="en-US" dirty="0" smtClean="0"/>
              <a:t>Use Windows Anytime Upgrade program</a:t>
            </a:r>
            <a:endParaRPr lang="en-CA" dirty="0"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What’s New in Windows 7</a:t>
            </a:r>
            <a:endParaRPr lang="en-CA" dirty="0"/>
          </a:p>
        </p:txBody>
      </p:sp>
      <p:sp>
        <p:nvSpPr>
          <p:cNvPr id="4099" name="Content Placeholder 3"/>
          <p:cNvSpPr>
            <a:spLocks noGrp="1"/>
          </p:cNvSpPr>
          <p:nvPr>
            <p:ph idx="1"/>
          </p:nvPr>
        </p:nvSpPr>
        <p:spPr/>
        <p:txBody>
          <a:bodyPr/>
          <a:lstStyle/>
          <a:p>
            <a:endParaRPr lang="en-US" smtClean="0"/>
          </a:p>
          <a:p>
            <a:r>
              <a:rPr lang="en-US" smtClean="0"/>
              <a:t>Windows 7 Interface Refinements</a:t>
            </a:r>
          </a:p>
          <a:p>
            <a:pPr lvl="1"/>
            <a:r>
              <a:rPr lang="en-US" smtClean="0"/>
              <a:t>Desktop</a:t>
            </a:r>
          </a:p>
          <a:p>
            <a:pPr lvl="1"/>
            <a:r>
              <a:rPr lang="en-US" smtClean="0"/>
              <a:t>Manipulating Windows</a:t>
            </a:r>
          </a:p>
          <a:p>
            <a:pPr lvl="1"/>
            <a:r>
              <a:rPr lang="en-US" smtClean="0"/>
              <a:t>Keystroke Shortcuts</a:t>
            </a:r>
            <a:endParaRPr lang="en-CA"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Windows Anytime Upgrade Program</a:t>
            </a:r>
            <a:endParaRPr lang="en-CA" dirty="0"/>
          </a:p>
        </p:txBody>
      </p:sp>
      <p:pic>
        <p:nvPicPr>
          <p:cNvPr id="12290" name="Picture 2"/>
          <p:cNvPicPr>
            <a:picLocks noChangeAspect="1" noChangeArrowheads="1"/>
          </p:cNvPicPr>
          <p:nvPr/>
        </p:nvPicPr>
        <p:blipFill>
          <a:blip r:embed="rId3" cstate="print"/>
          <a:srcRect/>
          <a:stretch>
            <a:fillRect/>
          </a:stretch>
        </p:blipFill>
        <p:spPr bwMode="auto">
          <a:xfrm>
            <a:off x="1590675" y="1695450"/>
            <a:ext cx="5962650" cy="447675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C3DFDF68-D10C-4FD2-9858-568ED57D8686}"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Upgrading from Windows Vista</a:t>
            </a:r>
            <a:endParaRPr lang="en-CA" dirty="0"/>
          </a:p>
        </p:txBody>
      </p:sp>
      <p:sp>
        <p:nvSpPr>
          <p:cNvPr id="32771" name="Content Placeholder 2"/>
          <p:cNvSpPr>
            <a:spLocks noGrp="1"/>
          </p:cNvSpPr>
          <p:nvPr>
            <p:ph idx="1"/>
          </p:nvPr>
        </p:nvSpPr>
        <p:spPr/>
        <p:txBody>
          <a:bodyPr/>
          <a:lstStyle/>
          <a:p>
            <a:endParaRPr lang="en-US" dirty="0" smtClean="0"/>
          </a:p>
          <a:p>
            <a:r>
              <a:rPr lang="en-US" dirty="0" smtClean="0"/>
              <a:t>Can only perform IN-PLACE upgrades as follows:</a:t>
            </a:r>
          </a:p>
          <a:p>
            <a:pPr lvl="1"/>
            <a:r>
              <a:rPr lang="en-US" dirty="0" smtClean="0"/>
              <a:t>Vista HOME editions to Windows 7 HOME editions</a:t>
            </a:r>
          </a:p>
          <a:p>
            <a:pPr lvl="1"/>
            <a:r>
              <a:rPr lang="en-US" dirty="0" smtClean="0"/>
              <a:t>Vista BUSINESS editions to Windows 7 BUSINESS editions</a:t>
            </a:r>
          </a:p>
          <a:p>
            <a:pPr lvl="1"/>
            <a:r>
              <a:rPr lang="en-US" dirty="0" smtClean="0"/>
              <a:t>Any edition of Vista to Windows 7 Ultimate</a:t>
            </a:r>
          </a:p>
          <a:p>
            <a:pPr lvl="1"/>
            <a:r>
              <a:rPr lang="en-US" dirty="0" smtClean="0"/>
              <a:t>Otherwise, do a migration</a:t>
            </a:r>
            <a:endParaRPr lang="en-CA" dirty="0"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Upgrading Best Practices</a:t>
            </a:r>
            <a:endParaRPr lang="en-CA" dirty="0"/>
          </a:p>
        </p:txBody>
      </p:sp>
      <p:sp>
        <p:nvSpPr>
          <p:cNvPr id="33795" name="Content Placeholder 2"/>
          <p:cNvSpPr>
            <a:spLocks noGrp="1"/>
          </p:cNvSpPr>
          <p:nvPr>
            <p:ph idx="1"/>
          </p:nvPr>
        </p:nvSpPr>
        <p:spPr/>
        <p:txBody>
          <a:bodyPr/>
          <a:lstStyle/>
          <a:p>
            <a:endParaRPr lang="en-US" smtClean="0"/>
          </a:p>
          <a:p>
            <a:r>
              <a:rPr lang="en-US" smtClean="0"/>
              <a:t>In-place upgrades do not preserve everything and take a lot of time</a:t>
            </a:r>
          </a:p>
          <a:p>
            <a:r>
              <a:rPr lang="en-US" smtClean="0"/>
              <a:t>Not everything runs properly after the upgrade</a:t>
            </a:r>
          </a:p>
          <a:p>
            <a:r>
              <a:rPr lang="en-US" smtClean="0"/>
              <a:t>Always use Upgrade Advisor to plan</a:t>
            </a:r>
          </a:p>
          <a:p>
            <a:r>
              <a:rPr lang="en-US" smtClean="0"/>
              <a:t>Clean installations are most reliable</a:t>
            </a:r>
          </a:p>
          <a:p>
            <a:r>
              <a:rPr lang="en-US" smtClean="0"/>
              <a:t>Migrate configuration settings and user data</a:t>
            </a:r>
          </a:p>
          <a:p>
            <a:endParaRPr lang="en-CA"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Upgrading from Earlier Windows Versions</a:t>
            </a:r>
            <a:endParaRPr lang="en-CA" dirty="0"/>
          </a:p>
        </p:txBody>
      </p:sp>
      <p:sp>
        <p:nvSpPr>
          <p:cNvPr id="34819" name="Content Placeholder 2"/>
          <p:cNvSpPr>
            <a:spLocks noGrp="1"/>
          </p:cNvSpPr>
          <p:nvPr>
            <p:ph idx="1"/>
          </p:nvPr>
        </p:nvSpPr>
        <p:spPr/>
        <p:txBody>
          <a:bodyPr/>
          <a:lstStyle/>
          <a:p>
            <a:endParaRPr lang="en-US" smtClean="0"/>
          </a:p>
          <a:p>
            <a:r>
              <a:rPr lang="en-US" smtClean="0"/>
              <a:t>No upgrade pricing available for Windows 2000, Windows ME, Windows 98, Windows 95, or Windows 3.1</a:t>
            </a:r>
          </a:p>
          <a:p>
            <a:r>
              <a:rPr lang="en-US" smtClean="0"/>
              <a:t>Purchase a full version of Windows 7</a:t>
            </a:r>
          </a:p>
          <a:p>
            <a:r>
              <a:rPr lang="en-US" smtClean="0"/>
              <a:t>Can only perform a migration, no in-place upgrade</a:t>
            </a:r>
            <a:endParaRPr lang="en-CA"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Windows 7 Modular Architecture</a:t>
            </a:r>
            <a:endParaRPr lang="en-CA" dirty="0"/>
          </a:p>
        </p:txBody>
      </p:sp>
      <p:sp>
        <p:nvSpPr>
          <p:cNvPr id="35843" name="Content Placeholder 2"/>
          <p:cNvSpPr>
            <a:spLocks noGrp="1"/>
          </p:cNvSpPr>
          <p:nvPr>
            <p:ph idx="1"/>
          </p:nvPr>
        </p:nvSpPr>
        <p:spPr/>
        <p:txBody>
          <a:bodyPr/>
          <a:lstStyle/>
          <a:p>
            <a:r>
              <a:rPr lang="en-US" dirty="0" smtClean="0"/>
              <a:t>All editions of Windows 7 are distributed on a single DVD.</a:t>
            </a:r>
          </a:p>
          <a:p>
            <a:r>
              <a:rPr lang="en-US" dirty="0" smtClean="0"/>
              <a:t>Product key determines which edition is installed.</a:t>
            </a:r>
          </a:p>
          <a:p>
            <a:r>
              <a:rPr lang="en-US" dirty="0" smtClean="0"/>
              <a:t>Modular architecture:</a:t>
            </a:r>
          </a:p>
          <a:p>
            <a:pPr lvl="1"/>
            <a:r>
              <a:rPr lang="en-US" b="1" i="1" dirty="0" err="1" smtClean="0"/>
              <a:t>MinWin</a:t>
            </a:r>
            <a:r>
              <a:rPr lang="en-US" dirty="0" smtClean="0"/>
              <a:t> module – Common core module</a:t>
            </a:r>
          </a:p>
          <a:p>
            <a:pPr lvl="1"/>
            <a:r>
              <a:rPr lang="en-US" dirty="0" smtClean="0"/>
              <a:t>Edition-specific module</a:t>
            </a:r>
          </a:p>
          <a:p>
            <a:pPr lvl="1"/>
            <a:r>
              <a:rPr lang="en-US" dirty="0" smtClean="0"/>
              <a:t>Language module</a:t>
            </a:r>
          </a:p>
          <a:p>
            <a:pPr lvl="1"/>
            <a:endParaRPr lang="en-CA" dirty="0"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dirty="0" smtClean="0"/>
              <a:t>Skills Summary</a:t>
            </a:r>
          </a:p>
        </p:txBody>
      </p:sp>
      <p:sp>
        <p:nvSpPr>
          <p:cNvPr id="36867" name="Rectangle 3"/>
          <p:cNvSpPr>
            <a:spLocks noGrp="1" noChangeArrowheads="1"/>
          </p:cNvSpPr>
          <p:nvPr>
            <p:ph type="body" idx="1"/>
          </p:nvPr>
        </p:nvSpPr>
        <p:spPr/>
        <p:txBody>
          <a:bodyPr/>
          <a:lstStyle/>
          <a:p>
            <a:r>
              <a:rPr lang="en-US" sz="2800" dirty="0" smtClean="0"/>
              <a:t>Windows 7 includes a variety of interface refinements, as well as new and refined features.</a:t>
            </a:r>
            <a:endParaRPr lang="en-CA" sz="2800" dirty="0" smtClean="0"/>
          </a:p>
          <a:p>
            <a:r>
              <a:rPr lang="en-US" sz="2800" dirty="0" smtClean="0"/>
              <a:t>Windows 7 is available in six editions. Each successive edition is a superset of the next lower one.</a:t>
            </a:r>
            <a:endParaRPr lang="en-CA" sz="2800" dirty="0" smtClean="0"/>
          </a:p>
          <a:p>
            <a:r>
              <a:rPr lang="en-US" sz="2800" dirty="0" smtClean="0"/>
              <a:t>Upgrade Advisor is an application that determines whether the computer’s hardware and software is compatible with Windows 7.</a:t>
            </a:r>
            <a:endParaRPr lang="en-CA" sz="2800" dirty="0" smtClean="0"/>
          </a:p>
          <a:p>
            <a:r>
              <a:rPr lang="en-US" sz="2800" dirty="0" smtClean="0"/>
              <a:t>Windows 7 is based on a common core module called </a:t>
            </a:r>
            <a:r>
              <a:rPr lang="en-US" sz="2800" dirty="0" err="1" smtClean="0"/>
              <a:t>MinWin</a:t>
            </a:r>
            <a:r>
              <a:rPr lang="en-US" sz="2800" dirty="0" smtClean="0"/>
              <a:t>, </a:t>
            </a:r>
            <a:r>
              <a:rPr lang="en-US" sz="2800" smtClean="0"/>
              <a:t>an edition-specific module, </a:t>
            </a:r>
            <a:r>
              <a:rPr lang="en-US" sz="2800" dirty="0" smtClean="0"/>
              <a:t>and a language module.</a:t>
            </a:r>
            <a:endParaRPr lang="en-CA" sz="2800" dirty="0" smtClean="0"/>
          </a:p>
          <a:p>
            <a:pPr eaLnBrk="1" hangingPunct="1"/>
            <a:endParaRPr lang="en-US" sz="2800" dirty="0" smtClean="0"/>
          </a:p>
        </p:txBody>
      </p:sp>
      <p:sp>
        <p:nvSpPr>
          <p:cNvPr id="2" name="Slide Number Placeholder 1"/>
          <p:cNvSpPr>
            <a:spLocks noGrp="1"/>
          </p:cNvSpPr>
          <p:nvPr>
            <p:ph type="sldNum" sz="quarter" idx="12"/>
          </p:nvPr>
        </p:nvSpPr>
        <p:spPr/>
        <p:txBody>
          <a:bodyPr/>
          <a:lstStyle/>
          <a:p>
            <a:pPr>
              <a:defRPr/>
            </a:pPr>
            <a:fld id="{CAC2A84C-9877-476A-BCD1-A9B29F66429E}"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pPr>
              <a:defRPr/>
            </a:pPr>
            <a:r>
              <a:rPr lang="en-US" dirty="0" smtClean="0"/>
              <a:t>Windows 7 Interface Refinements</a:t>
            </a:r>
            <a:endParaRPr lang="en-CA" dirty="0"/>
          </a:p>
        </p:txBody>
      </p:sp>
      <p:grpSp>
        <p:nvGrpSpPr>
          <p:cNvPr id="15" name="Group 14"/>
          <p:cNvGrpSpPr/>
          <p:nvPr/>
        </p:nvGrpSpPr>
        <p:grpSpPr>
          <a:xfrm>
            <a:off x="838200" y="1663125"/>
            <a:ext cx="7839914" cy="4737675"/>
            <a:chOff x="838200" y="1714500"/>
            <a:chExt cx="7839914" cy="4737675"/>
          </a:xfrm>
        </p:grpSpPr>
        <p:pic>
          <p:nvPicPr>
            <p:cNvPr id="1026" name="Picture 2"/>
            <p:cNvPicPr>
              <a:picLocks noChangeAspect="1" noChangeArrowheads="1"/>
            </p:cNvPicPr>
            <p:nvPr/>
          </p:nvPicPr>
          <p:blipFill>
            <a:blip r:embed="rId3" cstate="print"/>
            <a:srcRect/>
            <a:stretch>
              <a:fillRect/>
            </a:stretch>
          </p:blipFill>
          <p:spPr bwMode="auto">
            <a:xfrm>
              <a:off x="1857375" y="1714500"/>
              <a:ext cx="5429250" cy="4076700"/>
            </a:xfrm>
            <a:prstGeom prst="rect">
              <a:avLst/>
            </a:prstGeom>
            <a:noFill/>
            <a:ln w="9525">
              <a:noFill/>
              <a:miter lim="800000"/>
              <a:headEnd/>
              <a:tailEnd/>
            </a:ln>
          </p:spPr>
        </p:pic>
        <p:sp>
          <p:nvSpPr>
            <p:cNvPr id="4" name="TextBox 3"/>
            <p:cNvSpPr txBox="1"/>
            <p:nvPr/>
          </p:nvSpPr>
          <p:spPr>
            <a:xfrm>
              <a:off x="6858000" y="5867400"/>
              <a:ext cx="1820114" cy="584775"/>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lgn="ctr">
                <a:defRPr/>
              </a:pPr>
              <a:r>
                <a:rPr lang="en-US" sz="1600" b="1" dirty="0">
                  <a:solidFill>
                    <a:schemeClr val="bg1"/>
                  </a:solidFill>
                </a:rPr>
                <a:t>Smaller</a:t>
              </a:r>
            </a:p>
            <a:p>
              <a:pPr algn="ctr">
                <a:defRPr/>
              </a:pPr>
              <a:r>
                <a:rPr lang="en-US" sz="1600" b="1" dirty="0">
                  <a:solidFill>
                    <a:schemeClr val="bg1"/>
                  </a:solidFill>
                </a:rPr>
                <a:t>Notification Area</a:t>
              </a:r>
              <a:endParaRPr lang="en-CA" sz="1600" b="1" dirty="0">
                <a:solidFill>
                  <a:schemeClr val="bg1"/>
                </a:solidFill>
              </a:endParaRPr>
            </a:p>
          </p:txBody>
        </p:sp>
        <p:cxnSp>
          <p:nvCxnSpPr>
            <p:cNvPr id="5127" name="Straight Arrow Connector 7"/>
            <p:cNvCxnSpPr>
              <a:cxnSpLocks noChangeShapeType="1"/>
            </p:cNvCxnSpPr>
            <p:nvPr/>
          </p:nvCxnSpPr>
          <p:spPr bwMode="auto">
            <a:xfrm rot="10800000">
              <a:off x="6400800" y="5638800"/>
              <a:ext cx="457200" cy="228600"/>
            </a:xfrm>
            <a:prstGeom prst="straightConnector1">
              <a:avLst/>
            </a:prstGeom>
            <a:noFill/>
            <a:ln w="38100" algn="ctr">
              <a:solidFill>
                <a:schemeClr val="tx1"/>
              </a:solidFill>
              <a:round/>
              <a:headEnd/>
              <a:tailEnd type="arrow" w="med" len="med"/>
            </a:ln>
          </p:spPr>
        </p:cxnSp>
        <p:sp>
          <p:nvSpPr>
            <p:cNvPr id="12" name="TextBox 11"/>
            <p:cNvSpPr txBox="1"/>
            <p:nvPr/>
          </p:nvSpPr>
          <p:spPr>
            <a:xfrm>
              <a:off x="838200" y="6096000"/>
              <a:ext cx="1871025" cy="338554"/>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n-US" sz="1600" b="1" dirty="0">
                  <a:solidFill>
                    <a:schemeClr val="bg1"/>
                  </a:solidFill>
                </a:rPr>
                <a:t>No Quick Launch</a:t>
              </a:r>
              <a:endParaRPr lang="en-CA" sz="1600" b="1" dirty="0">
                <a:solidFill>
                  <a:schemeClr val="bg1"/>
                </a:solidFill>
              </a:endParaRPr>
            </a:p>
          </p:txBody>
        </p:sp>
        <p:cxnSp>
          <p:nvCxnSpPr>
            <p:cNvPr id="5131" name="Straight Arrow Connector 15"/>
            <p:cNvCxnSpPr>
              <a:cxnSpLocks noChangeShapeType="1"/>
            </p:cNvCxnSpPr>
            <p:nvPr/>
          </p:nvCxnSpPr>
          <p:spPr bwMode="auto">
            <a:xfrm rot="5400000" flipH="1" flipV="1">
              <a:off x="2590800" y="5791200"/>
              <a:ext cx="457200" cy="152400"/>
            </a:xfrm>
            <a:prstGeom prst="straightConnector1">
              <a:avLst/>
            </a:prstGeom>
            <a:noFill/>
            <a:ln w="28575" algn="ctr">
              <a:solidFill>
                <a:schemeClr val="tx1"/>
              </a:solidFill>
              <a:round/>
              <a:headEnd/>
              <a:tailEnd type="arrow" w="med" len="med"/>
            </a:ln>
          </p:spPr>
        </p:cxnSp>
        <p:sp>
          <p:nvSpPr>
            <p:cNvPr id="17" name="TextBox 16"/>
            <p:cNvSpPr txBox="1"/>
            <p:nvPr/>
          </p:nvSpPr>
          <p:spPr>
            <a:xfrm>
              <a:off x="7391400" y="2819400"/>
              <a:ext cx="1266693" cy="338554"/>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n-US" sz="1600" b="1" dirty="0">
                  <a:solidFill>
                    <a:schemeClr val="bg1"/>
                  </a:solidFill>
                </a:rPr>
                <a:t>No Sidebar</a:t>
              </a:r>
              <a:endParaRPr lang="en-CA" sz="1600" b="1" dirty="0">
                <a:solidFill>
                  <a:schemeClr val="bg1"/>
                </a:solidFill>
              </a:endParaRPr>
            </a:p>
          </p:txBody>
        </p:sp>
        <p:cxnSp>
          <p:nvCxnSpPr>
            <p:cNvPr id="5135" name="Straight Arrow Connector 18"/>
            <p:cNvCxnSpPr>
              <a:cxnSpLocks noChangeShapeType="1"/>
            </p:cNvCxnSpPr>
            <p:nvPr/>
          </p:nvCxnSpPr>
          <p:spPr bwMode="auto">
            <a:xfrm rot="10800000" flipV="1">
              <a:off x="6934200" y="3124200"/>
              <a:ext cx="457200" cy="152400"/>
            </a:xfrm>
            <a:prstGeom prst="straightConnector1">
              <a:avLst/>
            </a:prstGeom>
            <a:noFill/>
            <a:ln w="28575" algn="ctr">
              <a:solidFill>
                <a:schemeClr val="tx1"/>
              </a:solidFill>
              <a:round/>
              <a:headEnd/>
              <a:tailEnd type="arrow" w="med" len="med"/>
            </a:ln>
          </p:spPr>
        </p:cxnSp>
        <p:pic>
          <p:nvPicPr>
            <p:cNvPr id="5136" name="Picture 19" descr="fg01-02.tif"/>
            <p:cNvPicPr>
              <a:picLocks noChangeAspect="1"/>
            </p:cNvPicPr>
            <p:nvPr/>
          </p:nvPicPr>
          <p:blipFill>
            <a:blip r:embed="rId4" cstate="print"/>
            <a:srcRect/>
            <a:stretch>
              <a:fillRect/>
            </a:stretch>
          </p:blipFill>
          <p:spPr bwMode="auto">
            <a:xfrm>
              <a:off x="1066800" y="3810000"/>
              <a:ext cx="1414463" cy="1227138"/>
            </a:xfrm>
            <a:prstGeom prst="rect">
              <a:avLst/>
            </a:prstGeom>
            <a:noFill/>
            <a:ln w="9525">
              <a:noFill/>
              <a:miter lim="800000"/>
              <a:headEnd/>
              <a:tailEnd/>
            </a:ln>
          </p:spPr>
        </p:pic>
        <p:sp>
          <p:nvSpPr>
            <p:cNvPr id="21" name="TextBox 20"/>
            <p:cNvSpPr txBox="1"/>
            <p:nvPr/>
          </p:nvSpPr>
          <p:spPr>
            <a:xfrm>
              <a:off x="914400" y="3429000"/>
              <a:ext cx="1747594" cy="338554"/>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n-US" sz="1600" b="1" dirty="0">
                  <a:solidFill>
                    <a:schemeClr val="bg1"/>
                  </a:solidFill>
                </a:rPr>
                <a:t>New Jump Lists</a:t>
              </a:r>
              <a:endParaRPr lang="en-CA" sz="1600" b="1" dirty="0">
                <a:solidFill>
                  <a:schemeClr val="bg1"/>
                </a:solidFill>
              </a:endParaRPr>
            </a:p>
          </p:txBody>
        </p:sp>
        <p:sp>
          <p:nvSpPr>
            <p:cNvPr id="22" name="TextBox 21"/>
            <p:cNvSpPr txBox="1"/>
            <p:nvPr/>
          </p:nvSpPr>
          <p:spPr>
            <a:xfrm>
              <a:off x="2971800" y="6096000"/>
              <a:ext cx="1462259" cy="338554"/>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n-US" sz="1600" b="1" dirty="0">
                  <a:solidFill>
                    <a:schemeClr val="bg1"/>
                  </a:solidFill>
                </a:rPr>
                <a:t>Pinned Items</a:t>
              </a:r>
              <a:endParaRPr lang="en-CA" sz="1600" b="1" dirty="0">
                <a:solidFill>
                  <a:schemeClr val="bg1"/>
                </a:solidFill>
              </a:endParaRPr>
            </a:p>
          </p:txBody>
        </p:sp>
        <p:cxnSp>
          <p:nvCxnSpPr>
            <p:cNvPr id="5143" name="Straight Arrow Connector 23"/>
            <p:cNvCxnSpPr>
              <a:cxnSpLocks noChangeShapeType="1"/>
            </p:cNvCxnSpPr>
            <p:nvPr/>
          </p:nvCxnSpPr>
          <p:spPr bwMode="auto">
            <a:xfrm rot="16200000" flipV="1">
              <a:off x="2743200" y="5791200"/>
              <a:ext cx="381000" cy="76200"/>
            </a:xfrm>
            <a:prstGeom prst="straightConnector1">
              <a:avLst/>
            </a:prstGeom>
            <a:noFill/>
            <a:ln w="28575" algn="ctr">
              <a:solidFill>
                <a:schemeClr val="tx1"/>
              </a:solidFill>
              <a:round/>
              <a:headEnd/>
              <a:tailEnd type="arrow" w="med" len="med"/>
            </a:ln>
          </p:spPr>
        </p:cxnSp>
      </p:grpSp>
      <p:sp>
        <p:nvSpPr>
          <p:cNvPr id="3" name="Slide Number Placeholder 2"/>
          <p:cNvSpPr>
            <a:spLocks noGrp="1"/>
          </p:cNvSpPr>
          <p:nvPr>
            <p:ph type="sldNum" sz="quarter" idx="12"/>
          </p:nvPr>
        </p:nvSpPr>
        <p:spPr/>
        <p:txBody>
          <a:bodyPr/>
          <a:lstStyle/>
          <a:p>
            <a:pPr>
              <a:defRPr/>
            </a:pPr>
            <a:fld id="{C3DFDF68-D10C-4FD2-9858-568ED57D8686}"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Manipulating Windows</a:t>
            </a:r>
            <a:endParaRPr lang="en-CA" dirty="0"/>
          </a:p>
        </p:txBody>
      </p:sp>
      <p:sp>
        <p:nvSpPr>
          <p:cNvPr id="6147" name="Content Placeholder 2"/>
          <p:cNvSpPr>
            <a:spLocks noGrp="1"/>
          </p:cNvSpPr>
          <p:nvPr>
            <p:ph idx="1"/>
          </p:nvPr>
        </p:nvSpPr>
        <p:spPr/>
        <p:txBody>
          <a:bodyPr/>
          <a:lstStyle/>
          <a:p>
            <a:endParaRPr lang="en-US" smtClean="0"/>
          </a:p>
          <a:p>
            <a:r>
              <a:rPr lang="en-US" smtClean="0"/>
              <a:t>Aero Snap</a:t>
            </a:r>
          </a:p>
          <a:p>
            <a:r>
              <a:rPr lang="en-US" smtClean="0"/>
              <a:t>Aero Shake</a:t>
            </a:r>
          </a:p>
          <a:p>
            <a:r>
              <a:rPr lang="en-US" smtClean="0"/>
              <a:t>Aero Peek</a:t>
            </a:r>
          </a:p>
          <a:p>
            <a:r>
              <a:rPr lang="en-US" smtClean="0"/>
              <a:t>Aero Task Switching</a:t>
            </a:r>
            <a:endParaRPr lang="en-CA"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5</a:t>
            </a:fld>
            <a:endParaRPr lang="en-US"/>
          </a:p>
        </p:txBody>
      </p:sp>
      <p:sp>
        <p:nvSpPr>
          <p:cNvPr id="4" name="TextBox 3"/>
          <p:cNvSpPr txBox="1"/>
          <p:nvPr/>
        </p:nvSpPr>
        <p:spPr>
          <a:xfrm>
            <a:off x="838200" y="4996934"/>
            <a:ext cx="7543800" cy="369332"/>
          </a:xfrm>
          <a:prstGeom prst="rect">
            <a:avLst/>
          </a:prstGeom>
          <a:noFill/>
        </p:spPr>
        <p:txBody>
          <a:bodyPr wrap="square" rtlCol="0">
            <a:spAutoFit/>
          </a:bodyPr>
          <a:lstStyle/>
          <a:p>
            <a:pPr algn="l"/>
            <a:r>
              <a:rPr lang="en-GB" dirty="0">
                <a:hlinkClick r:id="rId3"/>
              </a:rPr>
              <a:t>http://www.gcflearnfree.org/windows7/getting-started-with-windows-7/2</a:t>
            </a:r>
            <a:r>
              <a:rPr lang="en-GB" dirty="0" smtClean="0">
                <a:hlinkClick r:id="rId3"/>
              </a:rPr>
              <a:t>/</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Using Keystroke Shortcuts</a:t>
            </a:r>
            <a:endParaRPr lang="en-CA" dirty="0"/>
          </a:p>
        </p:txBody>
      </p:sp>
      <p:sp>
        <p:nvSpPr>
          <p:cNvPr id="7171" name="Content Placeholder 2"/>
          <p:cNvSpPr>
            <a:spLocks noGrp="1"/>
          </p:cNvSpPr>
          <p:nvPr>
            <p:ph idx="1"/>
          </p:nvPr>
        </p:nvSpPr>
        <p:spPr/>
        <p:txBody>
          <a:bodyPr/>
          <a:lstStyle/>
          <a:p>
            <a:endParaRPr lang="en-US" b="1" dirty="0" smtClean="0"/>
          </a:p>
          <a:p>
            <a:r>
              <a:rPr lang="en-US" b="1" dirty="0" smtClean="0"/>
              <a:t>Windows + Space </a:t>
            </a:r>
            <a:r>
              <a:rPr lang="en-US" dirty="0" smtClean="0"/>
              <a:t>– Causes the system to enter “peek at desktop” mode</a:t>
            </a:r>
            <a:endParaRPr lang="en-CA" dirty="0" smtClean="0"/>
          </a:p>
          <a:p>
            <a:r>
              <a:rPr lang="en-US" b="1" dirty="0" smtClean="0"/>
              <a:t>Windows + Up Arrow </a:t>
            </a:r>
            <a:r>
              <a:rPr lang="en-US" dirty="0" smtClean="0"/>
              <a:t>– Maximizes the active window</a:t>
            </a:r>
            <a:endParaRPr lang="en-CA" dirty="0" smtClean="0"/>
          </a:p>
          <a:p>
            <a:r>
              <a:rPr lang="en-US" b="1" dirty="0" smtClean="0"/>
              <a:t>Windows + Down Arrow </a:t>
            </a:r>
            <a:r>
              <a:rPr lang="en-US" dirty="0" smtClean="0"/>
              <a:t>– Restores the active window to its default size</a:t>
            </a:r>
            <a:endParaRPr lang="en-CA" dirty="0" smtClean="0"/>
          </a:p>
          <a:p>
            <a:r>
              <a:rPr lang="en-US" b="1" dirty="0" smtClean="0"/>
              <a:t>Windows + 1 </a:t>
            </a:r>
            <a:r>
              <a:rPr lang="en-US" dirty="0" smtClean="0"/>
              <a:t>– Starts the first program on the taskbar</a:t>
            </a:r>
            <a:endParaRPr lang="en-CA" dirty="0" smtClean="0"/>
          </a:p>
          <a:p>
            <a:endParaRPr lang="en-CA" dirty="0"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Windows Feature Refinements</a:t>
            </a:r>
            <a:endParaRPr lang="en-CA" dirty="0"/>
          </a:p>
        </p:txBody>
      </p:sp>
      <p:sp>
        <p:nvSpPr>
          <p:cNvPr id="8195" name="Content Placeholder 2"/>
          <p:cNvSpPr>
            <a:spLocks noGrp="1"/>
          </p:cNvSpPr>
          <p:nvPr>
            <p:ph idx="1"/>
          </p:nvPr>
        </p:nvSpPr>
        <p:spPr/>
        <p:txBody>
          <a:bodyPr/>
          <a:lstStyle/>
          <a:p>
            <a:endParaRPr lang="en-US" smtClean="0"/>
          </a:p>
          <a:p>
            <a:r>
              <a:rPr lang="en-US" smtClean="0"/>
              <a:t>Explorer Libraries</a:t>
            </a:r>
          </a:p>
          <a:p>
            <a:r>
              <a:rPr lang="en-US" smtClean="0"/>
              <a:t>Windows Search</a:t>
            </a:r>
          </a:p>
          <a:p>
            <a:r>
              <a:rPr lang="en-US" smtClean="0"/>
              <a:t>Federated Search</a:t>
            </a:r>
          </a:p>
          <a:p>
            <a:r>
              <a:rPr lang="en-US" smtClean="0"/>
              <a:t>Offline Files</a:t>
            </a:r>
          </a:p>
          <a:p>
            <a:r>
              <a:rPr lang="en-US" smtClean="0"/>
              <a:t>VPN Reconnect</a:t>
            </a:r>
          </a:p>
          <a:p>
            <a:r>
              <a:rPr lang="en-US" smtClean="0"/>
              <a:t>Group Policy</a:t>
            </a:r>
          </a:p>
          <a:p>
            <a:r>
              <a:rPr lang="en-US" smtClean="0"/>
              <a:t>ReadyBoost</a:t>
            </a:r>
            <a:endParaRPr lang="en-CA" smtClean="0"/>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Explorer Libraries</a:t>
            </a:r>
            <a:endParaRPr lang="en-CA" dirty="0"/>
          </a:p>
        </p:txBody>
      </p:sp>
      <p:grpSp>
        <p:nvGrpSpPr>
          <p:cNvPr id="6" name="Group 5"/>
          <p:cNvGrpSpPr/>
          <p:nvPr/>
        </p:nvGrpSpPr>
        <p:grpSpPr>
          <a:xfrm>
            <a:off x="1752600" y="1695450"/>
            <a:ext cx="5048250" cy="3790950"/>
            <a:chOff x="1752600" y="1695450"/>
            <a:chExt cx="5048250" cy="3790950"/>
          </a:xfrm>
        </p:grpSpPr>
        <p:pic>
          <p:nvPicPr>
            <p:cNvPr id="2050" name="Picture 2"/>
            <p:cNvPicPr>
              <a:picLocks noChangeAspect="1" noChangeArrowheads="1"/>
            </p:cNvPicPr>
            <p:nvPr/>
          </p:nvPicPr>
          <p:blipFill>
            <a:blip r:embed="rId3" cstate="print"/>
            <a:srcRect/>
            <a:stretch>
              <a:fillRect/>
            </a:stretch>
          </p:blipFill>
          <p:spPr bwMode="auto">
            <a:xfrm>
              <a:off x="1752600" y="1695450"/>
              <a:ext cx="5048250" cy="3790950"/>
            </a:xfrm>
            <a:prstGeom prst="rect">
              <a:avLst/>
            </a:prstGeom>
            <a:noFill/>
            <a:ln w="9525">
              <a:noFill/>
              <a:miter lim="800000"/>
              <a:headEnd/>
              <a:tailEnd/>
            </a:ln>
          </p:spPr>
        </p:pic>
        <p:sp>
          <p:nvSpPr>
            <p:cNvPr id="9220" name="Oval 5"/>
            <p:cNvSpPr>
              <a:spLocks noChangeArrowheads="1"/>
            </p:cNvSpPr>
            <p:nvPr/>
          </p:nvSpPr>
          <p:spPr bwMode="auto">
            <a:xfrm>
              <a:off x="3505200" y="2362200"/>
              <a:ext cx="1676400" cy="2133600"/>
            </a:xfrm>
            <a:prstGeom prst="ellipse">
              <a:avLst/>
            </a:prstGeom>
            <a:noFill/>
            <a:ln w="28575" algn="ctr">
              <a:solidFill>
                <a:srgbClr val="0000CC"/>
              </a:solidFill>
              <a:round/>
              <a:headEnd/>
              <a:tailEnd/>
            </a:ln>
          </p:spPr>
          <p:txBody>
            <a:bodyPr/>
            <a:lstStyle/>
            <a:p>
              <a:endParaRPr lang="en-CA"/>
            </a:p>
          </p:txBody>
        </p:sp>
      </p:grpSp>
      <p:sp>
        <p:nvSpPr>
          <p:cNvPr id="2" name="Slide Number Placeholder 1"/>
          <p:cNvSpPr>
            <a:spLocks noGrp="1"/>
          </p:cNvSpPr>
          <p:nvPr>
            <p:ph type="sldNum" sz="quarter" idx="12"/>
          </p:nvPr>
        </p:nvSpPr>
        <p:spPr/>
        <p:txBody>
          <a:bodyPr/>
          <a:lstStyle/>
          <a:p>
            <a:pPr>
              <a:defRPr/>
            </a:pPr>
            <a:fld id="{C3DFDF68-D10C-4FD2-9858-568ED57D8686}"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Windows Search (WSE)</a:t>
            </a:r>
            <a:endParaRPr lang="en-CA" dirty="0"/>
          </a:p>
        </p:txBody>
      </p:sp>
      <p:pic>
        <p:nvPicPr>
          <p:cNvPr id="3074" name="Picture 2"/>
          <p:cNvPicPr>
            <a:picLocks noChangeAspect="1" noChangeArrowheads="1"/>
          </p:cNvPicPr>
          <p:nvPr/>
        </p:nvPicPr>
        <p:blipFill>
          <a:blip r:embed="rId3" cstate="print"/>
          <a:srcRect/>
          <a:stretch>
            <a:fillRect/>
          </a:stretch>
        </p:blipFill>
        <p:spPr bwMode="auto">
          <a:xfrm>
            <a:off x="742950" y="2305050"/>
            <a:ext cx="4438650" cy="333375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5400675" y="2286000"/>
            <a:ext cx="2905125" cy="33528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C3DFDF68-D10C-4FD2-9858-568ED57D8686}"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Words>2496</Words>
  <Application>Microsoft Office PowerPoint</Application>
  <PresentationFormat>On-screen Show (4:3)</PresentationFormat>
  <Paragraphs>283</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Custom Design</vt:lpstr>
      <vt:lpstr>Introducing Windows 7</vt:lpstr>
      <vt:lpstr>Objectives</vt:lpstr>
      <vt:lpstr>What’s New in Windows 7</vt:lpstr>
      <vt:lpstr>Windows 7 Interface Refinements</vt:lpstr>
      <vt:lpstr>Manipulating Windows</vt:lpstr>
      <vt:lpstr>Using Keystroke Shortcuts</vt:lpstr>
      <vt:lpstr>Windows Feature Refinements</vt:lpstr>
      <vt:lpstr>Explorer Libraries</vt:lpstr>
      <vt:lpstr>Windows Search (WSE)</vt:lpstr>
      <vt:lpstr>Federated Search</vt:lpstr>
      <vt:lpstr>Offline Files</vt:lpstr>
      <vt:lpstr>VPN Reconnect</vt:lpstr>
      <vt:lpstr>Group Policy</vt:lpstr>
      <vt:lpstr>ReadyBoost</vt:lpstr>
      <vt:lpstr>Introducing New Windows 7 Features</vt:lpstr>
      <vt:lpstr>Action Center</vt:lpstr>
      <vt:lpstr>BranchCache</vt:lpstr>
      <vt:lpstr>DirectAccess</vt:lpstr>
      <vt:lpstr>Windows PowerShell 2.0</vt:lpstr>
      <vt:lpstr>Problem Steps Recorder</vt:lpstr>
      <vt:lpstr>Resource Monitor</vt:lpstr>
      <vt:lpstr>Wake on Wireless LAN (WoWLAN)</vt:lpstr>
      <vt:lpstr>Introducing Windows 7 Editions</vt:lpstr>
      <vt:lpstr>Minimum System Requirements</vt:lpstr>
      <vt:lpstr>Windows 7 Upgrade Advisor</vt:lpstr>
      <vt:lpstr>Windows 7 Upgrade Advisor Report</vt:lpstr>
      <vt:lpstr>Indentifying Upgrade Paths</vt:lpstr>
      <vt:lpstr>Identifying Upgrade Paths cont’d</vt:lpstr>
      <vt:lpstr>Upgrading Windows 7 Editions</vt:lpstr>
      <vt:lpstr>Windows Anytime Upgrade Program</vt:lpstr>
      <vt:lpstr>Upgrading from Windows Vista</vt:lpstr>
      <vt:lpstr>Upgrading Best Practices</vt:lpstr>
      <vt:lpstr>Upgrading from Earlier Windows Versions</vt:lpstr>
      <vt:lpstr>Windows 7 Modular Architecture</vt:lpstr>
      <vt:lpstr>Skills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70-680_Lesson01</dc:title>
  <dc:subject>Introducing Windows 7</dc:subject>
  <dc:creator>Katherine James</dc:creator>
  <cp:lastModifiedBy>temp</cp:lastModifiedBy>
  <cp:revision>319</cp:revision>
  <dcterms:created xsi:type="dcterms:W3CDTF">2007-01-10T19:14:18Z</dcterms:created>
  <dcterms:modified xsi:type="dcterms:W3CDTF">2016-08-25T13:01:09Z</dcterms:modified>
</cp:coreProperties>
</file>