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23"/>
  </p:notesMasterIdLst>
  <p:handoutMasterIdLst>
    <p:handoutMasterId r:id="rId24"/>
  </p:handoutMasterIdLst>
  <p:sldIdLst>
    <p:sldId id="256" r:id="rId2"/>
    <p:sldId id="257" r:id="rId3"/>
    <p:sldId id="306" r:id="rId4"/>
    <p:sldId id="309" r:id="rId5"/>
    <p:sldId id="310" r:id="rId6"/>
    <p:sldId id="311" r:id="rId7"/>
    <p:sldId id="307" r:id="rId8"/>
    <p:sldId id="312" r:id="rId9"/>
    <p:sldId id="313" r:id="rId10"/>
    <p:sldId id="314" r:id="rId11"/>
    <p:sldId id="315" r:id="rId12"/>
    <p:sldId id="324" r:id="rId13"/>
    <p:sldId id="316" r:id="rId14"/>
    <p:sldId id="317" r:id="rId15"/>
    <p:sldId id="318" r:id="rId16"/>
    <p:sldId id="319" r:id="rId17"/>
    <p:sldId id="320" r:id="rId18"/>
    <p:sldId id="321" r:id="rId19"/>
    <p:sldId id="305" r:id="rId20"/>
    <p:sldId id="322" r:id="rId21"/>
    <p:sldId id="323" r:id="rId22"/>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a:srgbClr val="000066"/>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96" autoAdjust="0"/>
    <p:restoredTop sz="90603" autoAdjust="0"/>
  </p:normalViewPr>
  <p:slideViewPr>
    <p:cSldViewPr>
      <p:cViewPr varScale="1">
        <p:scale>
          <a:sx n="99" d="100"/>
          <a:sy n="99" d="100"/>
        </p:scale>
        <p:origin x="-558" y="-90"/>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281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CA"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6F5F9E7-A3B6-4271-A015-94D7EBC43899}" type="datetimeFigureOut">
              <a:rPr lang="en-US"/>
              <a:pPr>
                <a:defRPr/>
              </a:pPr>
              <a:t>8/25/2016</a:t>
            </a:fld>
            <a:endParaRPr lang="en-CA"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CA"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B41B1EBF-7C94-4FE9-85F8-60083612956A}" type="slidenum">
              <a:rPr lang="en-CA"/>
              <a:pPr>
                <a:defRPr/>
              </a:pPr>
              <a:t>‹#›</a:t>
            </a:fld>
            <a:endParaRPr lang="en-CA" dirty="0"/>
          </a:p>
        </p:txBody>
      </p:sp>
    </p:spTree>
    <p:extLst>
      <p:ext uri="{BB962C8B-B14F-4D97-AF65-F5344CB8AC3E}">
        <p14:creationId xmlns:p14="http://schemas.microsoft.com/office/powerpoint/2010/main" val="1828971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44023DB-B433-47CD-A78D-61078E28CCB2}" type="datetimeFigureOut">
              <a:rPr lang="en-US"/>
              <a:pPr>
                <a:defRPr/>
              </a:pPr>
              <a:t>8/25/2016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A86B332-F6A5-4793-98FA-61B9EDB8547C}" type="slidenum">
              <a:rPr lang="en-US"/>
              <a:pPr>
                <a:defRPr/>
              </a:pPr>
              <a:t>‹#›</a:t>
            </a:fld>
            <a:endParaRPr lang="en-US" dirty="0"/>
          </a:p>
        </p:txBody>
      </p:sp>
    </p:spTree>
    <p:extLst>
      <p:ext uri="{BB962C8B-B14F-4D97-AF65-F5344CB8AC3E}">
        <p14:creationId xmlns:p14="http://schemas.microsoft.com/office/powerpoint/2010/main" val="42193055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a:lstStyle/>
          <a:p>
            <a:pPr eaLnBrk="1" hangingPunct="1">
              <a:spcBef>
                <a:spcPct val="0"/>
              </a:spcBef>
            </a:pPr>
            <a:endParaRPr lang="en-US" dirty="0"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A5632E-7E62-436A-AD29-295A459B7483}" type="slidenum">
              <a:rPr lang="en-US" smtClean="0"/>
              <a:pPr/>
              <a:t>1</a:t>
            </a:fld>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Describe the steps</a:t>
            </a:r>
            <a:r>
              <a:rPr lang="en-US" baseline="0" dirty="0" smtClean="0"/>
              <a:t> and options for each type of migration.</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when each tool would be used.</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the reason why we should go through each of these steps before upgrading.</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why you must start the installation from within Vista to do the upgrade. Perhaps explain what happens</a:t>
            </a:r>
            <a:r>
              <a:rPr lang="en-US" baseline="0" dirty="0" smtClean="0"/>
              <a:t> if you click Clean Install instead.</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the 3 ways you can perform an upgrade from one edition of Windows 7 to another. Review the reason why you can upgrade from any edition to any higher edition and why you no longer need the DVD to perform the upgrade.</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Outline the steps required for performing a Dual</a:t>
            </a:r>
            <a:r>
              <a:rPr lang="en-US" baseline="0" dirty="0" smtClean="0"/>
              <a:t> Boot installation. </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18</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a:lstStyle/>
          <a:p>
            <a:pPr eaLnBrk="1" hangingPunct="1"/>
            <a:r>
              <a:rPr lang="en-US" dirty="0" smtClean="0"/>
              <a:t>Review the Skill Summary</a:t>
            </a:r>
            <a:r>
              <a:rPr lang="en-US" baseline="0" dirty="0" smtClean="0"/>
              <a:t> to wrap up your lesson.</a:t>
            </a:r>
            <a:endParaRPr lang="en-US" dirty="0" smtClean="0"/>
          </a:p>
        </p:txBody>
      </p:sp>
      <p:sp>
        <p:nvSpPr>
          <p:cNvPr id="409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E8667AA-0A99-457E-8A5B-B4AE6594A6CA}" type="slidenum">
              <a:rPr lang="en-US" smtClean="0"/>
              <a:pPr/>
              <a:t>19</a:t>
            </a:fld>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p:spPr>
      </p:sp>
      <p:sp>
        <p:nvSpPr>
          <p:cNvPr id="39939" name="Rectangle 3"/>
          <p:cNvSpPr>
            <a:spLocks noGrp="1"/>
          </p:cNvSpPr>
          <p:nvPr>
            <p:ph type="body" idx="1"/>
          </p:nvPr>
        </p:nvSpPr>
        <p:spPr bwMode="auto">
          <a:noFill/>
        </p:spPr>
        <p:txBody>
          <a:bodyPr/>
          <a:lstStyle/>
          <a:p>
            <a:pPr eaLnBrk="1" hangingPunct="1"/>
            <a:r>
              <a:rPr lang="en-US" dirty="0" smtClean="0"/>
              <a:t>Outline the material you are going to cover in this lesson. Do not go into detail as each of these points will be expanded on in</a:t>
            </a:r>
            <a:r>
              <a:rPr lang="en-US" baseline="0" dirty="0" smtClean="0"/>
              <a:t> the lesson. You may also want to mention the Technology Skills that are being covered for the Certification exam also.</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a:t>
            </a:r>
            <a:r>
              <a:rPr lang="en-US" baseline="0" dirty="0" smtClean="0"/>
              <a:t> this slide to have a discussion about each of these Installation Options. Have the students help you figure out how to answer each of these questions.</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Describe each</a:t>
            </a:r>
            <a:r>
              <a:rPr lang="en-US" baseline="0" dirty="0" smtClean="0"/>
              <a:t> advantage of Windows PE, comparing it to the limitations of MS-DOS</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the new features of Windows PE 3.0. You may also want to speak about the limitations of Windows PE.</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Briefly</a:t>
            </a:r>
            <a:r>
              <a:rPr lang="en-US" baseline="0" dirty="0" smtClean="0"/>
              <a:t> d</a:t>
            </a:r>
            <a:r>
              <a:rPr lang="en-US" dirty="0" smtClean="0"/>
              <a:t>escribe how you would use Windows PE to do each task on the slide.</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the situations where you would need to do a clean installation. These situations may have come up from your earlier discussion of the Selecting Installation Options slide.</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how to start an installation from the Windows 7 DVD, and state that you just follow the directions on the screen and provide information as necessary. The procedure is highly</a:t>
            </a:r>
            <a:r>
              <a:rPr lang="en-US" baseline="0" dirty="0" smtClean="0"/>
              <a:t> simplified compared to previous versions of Windows and requires very little interaction from the installer.</a:t>
            </a:r>
          </a:p>
          <a:p>
            <a:r>
              <a:rPr lang="en-US" baseline="0" dirty="0" smtClean="0"/>
              <a:t>You might want to outline some of the steps, like selecting the partition and creating a new user account.</a:t>
            </a:r>
          </a:p>
          <a:p>
            <a:r>
              <a:rPr lang="en-US" baseline="0" dirty="0" smtClean="0"/>
              <a:t>The steps and screens are outlined in detail in the textbook.</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that sometimes</a:t>
            </a:r>
            <a:r>
              <a:rPr lang="en-US" baseline="0" dirty="0" smtClean="0"/>
              <a:t> Windows 7 will not recognize the hard disk controller in your computer and you must install a driver during the installation procedure. This procedure is much improved since Windows Vista, as the older Windows operating systems installations would require you to know this ahead of time. With the new graphical installation procedure, the installation stops allowing you to install the driver when it is needed.</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7A91EDDB-AABB-4918-9AE7-DECFE94A6CD2}" type="datetime1">
              <a:rPr lang="en-US" smtClean="0"/>
              <a:t>8/25/2016</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9F499B5-F26A-45DE-BDAE-0145FADDDF5F}"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203FF944-69E1-432C-98A2-BFF9375F5B11}" type="datetime1">
              <a:rPr lang="en-US" smtClean="0"/>
              <a:t>8/25/2016</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D7A0E4B4-3331-4CF0-95D6-A9E19F28CC12}"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913B271D-213D-4D14-A593-F3500E212782}" type="datetime1">
              <a:rPr lang="en-US" smtClean="0"/>
              <a:t>8/25/2016</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559A37D-1430-4EDF-A520-300CB2A3F2C4}"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50292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CD16DD53-BB40-43DF-99EA-BC6912BC785B}" type="datetime1">
              <a:rPr lang="en-US" smtClean="0"/>
              <a:t>8/25/2016</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D8376A-A13F-4293-BD6F-4A4747612316}"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EAFEBE9-2232-4025-96AB-D3678E928349}" type="datetime1">
              <a:rPr lang="en-US" smtClean="0"/>
              <a:t>8/25/2016</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AC2A84C-9877-476A-BCD1-A9B29F66429E}"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1DC9000-4D2B-4E77-8A00-715DF976D10D}" type="datetime1">
              <a:rPr lang="en-US" smtClean="0"/>
              <a:t>8/25/2016</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114A76E3-F1C2-4988-AE12-A8268C2612D0}"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2AD25468-E878-460B-9114-E2CCA879CA7F}" type="datetime1">
              <a:rPr lang="en-US" smtClean="0"/>
              <a:t>8/25/2016</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0062F053-3CF7-485B-A345-814D7F79C3DC}"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9C241325-4ADB-4185-B52B-11F4DCE74F4C}" type="datetime1">
              <a:rPr lang="en-US" smtClean="0"/>
              <a:t>8/25/2016</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998EC96-FA35-49CE-A69A-A051A946AA40}"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E5D4CDC2-AA08-4A1C-A122-E0397ABAF8FA}" type="datetime1">
              <a:rPr lang="en-US" smtClean="0"/>
              <a:t>8/25/2016</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C3DFDF68-D10C-4FD2-9858-568ED57D868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032CABE-4297-4834-8DF2-D44C2CAC9046}" type="datetime1">
              <a:rPr lang="en-US" smtClean="0"/>
              <a:t>8/25/2016</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A94537AB-D698-4754-8A30-040B187252A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F6AA4C59-F5B9-42D8-90D3-2E9E91832FD2}" type="datetime1">
              <a:rPr lang="en-US" smtClean="0"/>
              <a:t>8/25/2016</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453303D-C728-42D3-8C79-198D9ED09AF8}"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77BE868E-BA98-4962-B0DC-E45AF8EA065C}" type="datetime1">
              <a:rPr lang="en-US" smtClean="0"/>
              <a:t>8/25/2016</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218EF006-13A8-429B-A1E2-830F3D8D78F2}"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DECDCB"/>
        </a:solidFill>
        <a:effectLst/>
      </p:bgPr>
    </p:bg>
    <p:spTree>
      <p:nvGrpSpPr>
        <p:cNvPr id="1" name=""/>
        <p:cNvGrpSpPr/>
        <p:nvPr/>
      </p:nvGrpSpPr>
      <p:grpSpPr>
        <a:xfrm>
          <a:off x="0" y="0"/>
          <a:ext cx="0" cy="0"/>
          <a:chOff x="0" y="0"/>
          <a:chExt cx="0" cy="0"/>
        </a:xfrm>
      </p:grpSpPr>
      <p:sp>
        <p:nvSpPr>
          <p:cNvPr id="7" name="Rounded Rectangle 6"/>
          <p:cNvSpPr/>
          <p:nvPr userDrawn="1"/>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9" name="Rounded Rectangle 8"/>
          <p:cNvSpPr/>
          <p:nvPr userDrawn="1"/>
        </p:nvSpPr>
        <p:spPr>
          <a:xfrm>
            <a:off x="418596" y="435546"/>
            <a:ext cx="8306809" cy="603387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cxnSp>
        <p:nvCxnSpPr>
          <p:cNvPr id="1030" name="Straight Connector 7"/>
          <p:cNvCxnSpPr>
            <a:cxnSpLocks noChangeShapeType="1"/>
          </p:cNvCxnSpPr>
          <p:nvPr userDrawn="1"/>
        </p:nvCxnSpPr>
        <p:spPr bwMode="auto">
          <a:xfrm>
            <a:off x="533400" y="1447800"/>
            <a:ext cx="8077200" cy="1588"/>
          </a:xfrm>
          <a:prstGeom prst="line">
            <a:avLst/>
          </a:prstGeom>
          <a:noFill/>
          <a:ln w="57150" algn="ctr">
            <a:solidFill>
              <a:srgbClr val="000080"/>
            </a:solidFill>
            <a:round/>
            <a:headEnd/>
            <a:tailEnd/>
          </a:ln>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2" name="Rectangle 3"/>
          <p:cNvSpPr>
            <a:spLocks noGrp="1" noChangeArrowheads="1"/>
          </p:cNvSpPr>
          <p:nvPr>
            <p:ph type="body" idx="1"/>
          </p:nvPr>
        </p:nvSpPr>
        <p:spPr bwMode="auto">
          <a:xfrm>
            <a:off x="457200" y="14478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400"/>
            </a:lvl1pPr>
          </a:lstStyle>
          <a:p>
            <a:pPr>
              <a:defRPr/>
            </a:pPr>
            <a:fld id="{B46273C3-36CA-48D2-8C54-A538668558EA}" type="datetime1">
              <a:rPr lang="en-US" smtClean="0"/>
              <a:t>8/25/2016</a:t>
            </a:fld>
            <a:endParaRPr lang="en-US" dirty="0"/>
          </a:p>
        </p:txBody>
      </p:sp>
      <p:sp>
        <p:nvSpPr>
          <p:cNvPr id="14950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fld id="{6535FB20-7BA0-4A96-9DA9-B9F9BA554E3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hf hdr="0" ftr="0" dt="0"/>
  <p:txStyles>
    <p:titleStyle>
      <a:lvl1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0" fontAlgn="base" hangingPunct="0">
        <a:spcBef>
          <a:spcPct val="20000"/>
        </a:spcBef>
        <a:spcAft>
          <a:spcPct val="0"/>
        </a:spcAft>
        <a:buClr>
          <a:srgbClr val="0000CC"/>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CC"/>
        </a:buClr>
        <a:buChar char="–"/>
        <a:defRPr sz="3000">
          <a:solidFill>
            <a:schemeClr val="tx1"/>
          </a:solidFill>
          <a:latin typeface="+mn-lt"/>
        </a:defRPr>
      </a:lvl2pPr>
      <a:lvl3pPr marL="1143000" indent="-228600" algn="l" rtl="0" eaLnBrk="0" fontAlgn="base" hangingPunct="0">
        <a:spcBef>
          <a:spcPct val="20000"/>
        </a:spcBef>
        <a:spcAft>
          <a:spcPct val="0"/>
        </a:spcAft>
        <a:buClr>
          <a:schemeClr val="tx1"/>
        </a:buClr>
        <a:buChar char="•"/>
        <a:defRPr sz="2800">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ounded Rectangle 6"/>
          <p:cNvSpPr/>
          <p:nvPr/>
        </p:nvSpPr>
        <p:spPr>
          <a:xfrm>
            <a:off x="304800" y="1452563"/>
            <a:ext cx="8532813" cy="3043237"/>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9" name="Rounded Rectangle 8"/>
          <p:cNvSpPr/>
          <p:nvPr/>
        </p:nvSpPr>
        <p:spPr>
          <a:xfrm>
            <a:off x="418596" y="1528074"/>
            <a:ext cx="8306809" cy="2889482"/>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ctrTitle" idx="4294967295"/>
          </p:nvPr>
        </p:nvSpPr>
        <p:spPr>
          <a:xfrm>
            <a:off x="0" y="2286000"/>
            <a:ext cx="8534400" cy="898525"/>
          </a:xfrm>
        </p:spPr>
        <p:txBody>
          <a:bodyPr lIns="45720" rIns="45720">
            <a:normAutofit/>
          </a:bodyPr>
          <a:lstStyle/>
          <a:p>
            <a:pPr algn="r" eaLnBrk="1" hangingPunct="1">
              <a:defRPr/>
            </a:pPr>
            <a:r>
              <a:rPr lang="en-US" sz="4200" dirty="0" smtClean="0"/>
              <a:t>Installing Windows 7</a:t>
            </a:r>
          </a:p>
        </p:txBody>
      </p:sp>
      <p:sp>
        <p:nvSpPr>
          <p:cNvPr id="2055" name="Subtitle 2"/>
          <p:cNvSpPr>
            <a:spLocks noGrp="1"/>
          </p:cNvSpPr>
          <p:nvPr>
            <p:ph type="body" idx="1"/>
          </p:nvPr>
        </p:nvSpPr>
        <p:spPr>
          <a:xfrm>
            <a:off x="304800" y="3124200"/>
            <a:ext cx="8183563" cy="1066800"/>
          </a:xfrm>
        </p:spPr>
        <p:txBody>
          <a:bodyPr lIns="182880" tIns="0"/>
          <a:lstStyle/>
          <a:p>
            <a:pPr marL="36513" indent="0" algn="r" eaLnBrk="1" hangingPunct="1">
              <a:spcBef>
                <a:spcPct val="0"/>
              </a:spcBef>
              <a:buFontTx/>
              <a:buNone/>
            </a:pPr>
            <a:r>
              <a:rPr lang="en-US" sz="2800" dirty="0" smtClean="0"/>
              <a:t>Lesson 2</a:t>
            </a:r>
          </a:p>
        </p:txBody>
      </p:sp>
      <p:sp>
        <p:nvSpPr>
          <p:cNvPr id="3" name="Slide Number Placeholder 2"/>
          <p:cNvSpPr>
            <a:spLocks noGrp="1"/>
          </p:cNvSpPr>
          <p:nvPr>
            <p:ph type="sldNum" sz="quarter" idx="12"/>
          </p:nvPr>
        </p:nvSpPr>
        <p:spPr/>
        <p:txBody>
          <a:bodyPr/>
          <a:lstStyle/>
          <a:p>
            <a:pPr>
              <a:defRPr/>
            </a:pPr>
            <a:fld id="{CAC2A84C-9877-476A-BCD1-A9B29F66429E}" type="slidenum">
              <a:rPr lang="en-US" smtClean="0"/>
              <a:pPr>
                <a:defRPr/>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Installing Third-Party Drivers</a:t>
            </a:r>
            <a:endParaRPr lang="en-CA" dirty="0"/>
          </a:p>
        </p:txBody>
      </p:sp>
      <p:sp>
        <p:nvSpPr>
          <p:cNvPr id="3" name="Content Placeholder 2"/>
          <p:cNvSpPr>
            <a:spLocks noGrp="1"/>
          </p:cNvSpPr>
          <p:nvPr>
            <p:ph idx="1"/>
          </p:nvPr>
        </p:nvSpPr>
        <p:spPr>
          <a:xfrm>
            <a:off x="457200" y="1752600"/>
            <a:ext cx="8229600" cy="2743200"/>
          </a:xfrm>
        </p:spPr>
        <p:txBody>
          <a:bodyPr/>
          <a:lstStyle/>
          <a:p>
            <a:r>
              <a:rPr lang="en-CA" dirty="0" smtClean="0"/>
              <a:t>If, during a Windows 7 installation, no disk partitions or unallocated space appear on the </a:t>
            </a:r>
            <a:r>
              <a:rPr lang="en-CA" b="1" i="1" dirty="0" smtClean="0"/>
              <a:t>Where Do You Want to Install Windows? </a:t>
            </a:r>
            <a:r>
              <a:rPr lang="en-CA" dirty="0" smtClean="0"/>
              <a:t>page, you must install the appropriate driver for your disk controller. </a:t>
            </a:r>
          </a:p>
          <a:p>
            <a:pPr>
              <a:buNone/>
            </a:pPr>
            <a:endParaRPr lang="en-CA"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Migrating to Windows 7</a:t>
            </a:r>
            <a:endParaRPr lang="en-CA" dirty="0"/>
          </a:p>
        </p:txBody>
      </p:sp>
      <p:sp>
        <p:nvSpPr>
          <p:cNvPr id="3" name="Content Placeholder 2"/>
          <p:cNvSpPr>
            <a:spLocks noGrp="1"/>
          </p:cNvSpPr>
          <p:nvPr>
            <p:ph sz="half" idx="1"/>
          </p:nvPr>
        </p:nvSpPr>
        <p:spPr/>
        <p:txBody>
          <a:bodyPr/>
          <a:lstStyle/>
          <a:p>
            <a:endParaRPr lang="en-US" dirty="0" smtClean="0"/>
          </a:p>
          <a:p>
            <a:pPr>
              <a:buNone/>
            </a:pPr>
            <a:r>
              <a:rPr lang="en-US" dirty="0" smtClean="0"/>
              <a:t>Wipe-and-Load Migration</a:t>
            </a:r>
          </a:p>
        </p:txBody>
      </p:sp>
      <p:sp>
        <p:nvSpPr>
          <p:cNvPr id="4" name="Content Placeholder 3"/>
          <p:cNvSpPr>
            <a:spLocks noGrp="1"/>
          </p:cNvSpPr>
          <p:nvPr>
            <p:ph sz="half" idx="2"/>
          </p:nvPr>
        </p:nvSpPr>
        <p:spPr/>
        <p:txBody>
          <a:bodyPr/>
          <a:lstStyle/>
          <a:p>
            <a:pPr>
              <a:buNone/>
            </a:pPr>
            <a:endParaRPr lang="en-US" dirty="0" smtClean="0"/>
          </a:p>
          <a:p>
            <a:pPr>
              <a:buNone/>
            </a:pPr>
            <a:r>
              <a:rPr lang="en-US" dirty="0" smtClean="0"/>
              <a:t>Side-by-Side Migration</a:t>
            </a:r>
            <a:endParaRPr lang="en-CA" dirty="0" smtClean="0"/>
          </a:p>
          <a:p>
            <a:endParaRPr lang="en-CA" dirty="0"/>
          </a:p>
        </p:txBody>
      </p:sp>
      <p:grpSp>
        <p:nvGrpSpPr>
          <p:cNvPr id="18" name="Group 17"/>
          <p:cNvGrpSpPr/>
          <p:nvPr/>
        </p:nvGrpSpPr>
        <p:grpSpPr>
          <a:xfrm>
            <a:off x="4800600" y="2539425"/>
            <a:ext cx="3810000" cy="3404175"/>
            <a:chOff x="4800600" y="2539425"/>
            <a:chExt cx="3810000" cy="3404175"/>
          </a:xfrm>
        </p:grpSpPr>
        <p:sp>
          <p:nvSpPr>
            <p:cNvPr id="1026" name="computr2"/>
            <p:cNvSpPr>
              <a:spLocks noEditPoints="1" noChangeArrowheads="1"/>
            </p:cNvSpPr>
            <p:nvPr/>
          </p:nvSpPr>
          <p:spPr bwMode="auto">
            <a:xfrm>
              <a:off x="4800600" y="3453825"/>
              <a:ext cx="1809750" cy="1809750"/>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027" name="computr2"/>
            <p:cNvSpPr>
              <a:spLocks noEditPoints="1" noChangeArrowheads="1"/>
            </p:cNvSpPr>
            <p:nvPr/>
          </p:nvSpPr>
          <p:spPr bwMode="auto">
            <a:xfrm>
              <a:off x="6800850" y="3472875"/>
              <a:ext cx="1809750" cy="1809750"/>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dirty="0"/>
            </a:p>
          </p:txBody>
        </p:sp>
        <p:cxnSp>
          <p:nvCxnSpPr>
            <p:cNvPr id="11" name="Straight Connector 10"/>
            <p:cNvCxnSpPr>
              <a:stCxn id="1026" idx="8"/>
              <a:endCxn id="1027" idx="9"/>
            </p:cNvCxnSpPr>
            <p:nvPr/>
          </p:nvCxnSpPr>
          <p:spPr bwMode="auto">
            <a:xfrm>
              <a:off x="6378099" y="4776367"/>
              <a:ext cx="655002" cy="1905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3" name="TextBox 12"/>
            <p:cNvSpPr txBox="1"/>
            <p:nvPr/>
          </p:nvSpPr>
          <p:spPr>
            <a:xfrm>
              <a:off x="5715000" y="2539425"/>
              <a:ext cx="2019976" cy="830997"/>
            </a:xfrm>
            <a:prstGeom prst="rect">
              <a:avLst/>
            </a:prstGeom>
            <a:noFill/>
          </p:spPr>
          <p:txBody>
            <a:bodyPr wrap="none" rtlCol="0">
              <a:spAutoFit/>
            </a:bodyPr>
            <a:lstStyle/>
            <a:p>
              <a:pPr algn="ctr"/>
              <a:r>
                <a:rPr lang="en-US" sz="1600" dirty="0" smtClean="0"/>
                <a:t>Network</a:t>
              </a:r>
            </a:p>
            <a:p>
              <a:pPr algn="ctr"/>
              <a:r>
                <a:rPr lang="en-US" sz="1600" dirty="0" smtClean="0"/>
                <a:t>or </a:t>
              </a:r>
            </a:p>
            <a:p>
              <a:pPr algn="ctr"/>
              <a:r>
                <a:rPr lang="en-US" sz="1600" dirty="0" smtClean="0"/>
                <a:t>Data Transfer Cable</a:t>
              </a:r>
              <a:endParaRPr lang="en-CA" sz="1600" dirty="0"/>
            </a:p>
          </p:txBody>
        </p:sp>
        <p:cxnSp>
          <p:nvCxnSpPr>
            <p:cNvPr id="17" name="Straight Arrow Connector 16"/>
            <p:cNvCxnSpPr>
              <a:stCxn id="13" idx="2"/>
            </p:cNvCxnSpPr>
            <p:nvPr/>
          </p:nvCxnSpPr>
          <p:spPr bwMode="auto">
            <a:xfrm rot="5400000">
              <a:off x="6025893" y="4050129"/>
              <a:ext cx="1378803" cy="193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1" name="TextBox 20"/>
            <p:cNvSpPr txBox="1"/>
            <p:nvPr/>
          </p:nvSpPr>
          <p:spPr>
            <a:xfrm>
              <a:off x="5159158" y="5358825"/>
              <a:ext cx="1085555" cy="584775"/>
            </a:xfrm>
            <a:prstGeom prst="rect">
              <a:avLst/>
            </a:prstGeom>
            <a:noFill/>
          </p:spPr>
          <p:txBody>
            <a:bodyPr wrap="none" rtlCol="0">
              <a:spAutoFit/>
            </a:bodyPr>
            <a:lstStyle/>
            <a:p>
              <a:pPr algn="ctr"/>
              <a:r>
                <a:rPr lang="en-US" sz="1600" dirty="0" smtClean="0"/>
                <a:t>Old</a:t>
              </a:r>
            </a:p>
            <a:p>
              <a:pPr algn="ctr"/>
              <a:r>
                <a:rPr lang="en-US" sz="1600" dirty="0" smtClean="0"/>
                <a:t>Computer</a:t>
              </a:r>
              <a:endParaRPr lang="en-CA" sz="1600" dirty="0"/>
            </a:p>
          </p:txBody>
        </p:sp>
        <p:sp>
          <p:nvSpPr>
            <p:cNvPr id="22" name="TextBox 21"/>
            <p:cNvSpPr txBox="1"/>
            <p:nvPr/>
          </p:nvSpPr>
          <p:spPr>
            <a:xfrm>
              <a:off x="7162800" y="5358825"/>
              <a:ext cx="1085554" cy="584775"/>
            </a:xfrm>
            <a:prstGeom prst="rect">
              <a:avLst/>
            </a:prstGeom>
            <a:noFill/>
          </p:spPr>
          <p:txBody>
            <a:bodyPr wrap="none" rtlCol="0">
              <a:spAutoFit/>
            </a:bodyPr>
            <a:lstStyle/>
            <a:p>
              <a:pPr algn="ctr"/>
              <a:r>
                <a:rPr lang="en-US" sz="1600" dirty="0" smtClean="0"/>
                <a:t>New</a:t>
              </a:r>
            </a:p>
            <a:p>
              <a:pPr algn="ctr"/>
              <a:r>
                <a:rPr lang="en-US" sz="1600" dirty="0" smtClean="0"/>
                <a:t>Computer</a:t>
              </a:r>
              <a:endParaRPr lang="en-CA" sz="1600" dirty="0"/>
            </a:p>
          </p:txBody>
        </p:sp>
      </p:grpSp>
      <p:grpSp>
        <p:nvGrpSpPr>
          <p:cNvPr id="20" name="Group 19"/>
          <p:cNvGrpSpPr/>
          <p:nvPr/>
        </p:nvGrpSpPr>
        <p:grpSpPr>
          <a:xfrm>
            <a:off x="720725" y="3065462"/>
            <a:ext cx="2806549" cy="2530892"/>
            <a:chOff x="720725" y="3065462"/>
            <a:chExt cx="2806549" cy="2530892"/>
          </a:xfrm>
        </p:grpSpPr>
        <p:sp>
          <p:nvSpPr>
            <p:cNvPr id="1028" name="computr2"/>
            <p:cNvSpPr>
              <a:spLocks noEditPoints="1" noChangeArrowheads="1"/>
            </p:cNvSpPr>
            <p:nvPr/>
          </p:nvSpPr>
          <p:spPr bwMode="auto">
            <a:xfrm>
              <a:off x="720725" y="3371850"/>
              <a:ext cx="1809750" cy="1809750"/>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029" name="tower"/>
            <p:cNvSpPr>
              <a:spLocks noEditPoints="1" noChangeArrowheads="1"/>
            </p:cNvSpPr>
            <p:nvPr/>
          </p:nvSpPr>
          <p:spPr bwMode="auto">
            <a:xfrm>
              <a:off x="2819400" y="3675062"/>
              <a:ext cx="525462" cy="879475"/>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9" name="TextBox 8"/>
            <p:cNvSpPr txBox="1"/>
            <p:nvPr/>
          </p:nvSpPr>
          <p:spPr>
            <a:xfrm>
              <a:off x="2590800" y="3065462"/>
              <a:ext cx="936474" cy="584775"/>
            </a:xfrm>
            <a:prstGeom prst="rect">
              <a:avLst/>
            </a:prstGeom>
            <a:noFill/>
          </p:spPr>
          <p:txBody>
            <a:bodyPr wrap="none" rtlCol="0">
              <a:spAutoFit/>
            </a:bodyPr>
            <a:lstStyle/>
            <a:p>
              <a:r>
                <a:rPr lang="en-US" sz="1600" dirty="0" smtClean="0"/>
                <a:t>External</a:t>
              </a:r>
            </a:p>
            <a:p>
              <a:r>
                <a:rPr lang="en-US" sz="1600" dirty="0" smtClean="0"/>
                <a:t>Storage</a:t>
              </a:r>
              <a:endParaRPr lang="en-CA" sz="1600" dirty="0"/>
            </a:p>
          </p:txBody>
        </p:sp>
        <p:cxnSp>
          <p:nvCxnSpPr>
            <p:cNvPr id="19" name="Straight Connector 18"/>
            <p:cNvCxnSpPr>
              <a:stCxn id="1028" idx="8"/>
              <a:endCxn id="1029" idx="9"/>
            </p:cNvCxnSpPr>
            <p:nvPr/>
          </p:nvCxnSpPr>
          <p:spPr bwMode="auto">
            <a:xfrm flipV="1">
              <a:off x="2298224" y="4144441"/>
              <a:ext cx="521176" cy="54995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3" name="TextBox 22"/>
            <p:cNvSpPr txBox="1"/>
            <p:nvPr/>
          </p:nvSpPr>
          <p:spPr>
            <a:xfrm>
              <a:off x="838200" y="5257800"/>
              <a:ext cx="1531188" cy="338554"/>
            </a:xfrm>
            <a:prstGeom prst="rect">
              <a:avLst/>
            </a:prstGeom>
            <a:noFill/>
          </p:spPr>
          <p:txBody>
            <a:bodyPr wrap="none" rtlCol="0">
              <a:spAutoFit/>
            </a:bodyPr>
            <a:lstStyle/>
            <a:p>
              <a:r>
                <a:rPr lang="en-US" sz="1600" dirty="0" smtClean="0"/>
                <a:t>One Computer</a:t>
              </a:r>
              <a:endParaRPr lang="en-CA" sz="1600" dirty="0"/>
            </a:p>
          </p:txBody>
        </p:sp>
      </p:grpSp>
      <p:sp>
        <p:nvSpPr>
          <p:cNvPr id="5" name="Slide Number Placeholder 4"/>
          <p:cNvSpPr>
            <a:spLocks noGrp="1"/>
          </p:cNvSpPr>
          <p:nvPr>
            <p:ph type="sldNum" sz="quarter" idx="12"/>
          </p:nvPr>
        </p:nvSpPr>
        <p:spPr/>
        <p:txBody>
          <a:bodyPr/>
          <a:lstStyle/>
          <a:p>
            <a:pPr>
              <a:defRPr/>
            </a:pPr>
            <a:fld id="{0062F053-3CF7-485B-A345-814D7F79C3DC}"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C3DFDF68-D10C-4FD2-9858-568ED57D8686}" type="slidenum">
              <a:rPr lang="en-US" smtClean="0"/>
              <a:pPr>
                <a:defRPr/>
              </a:pPr>
              <a:t>12</a:t>
            </a:fld>
            <a:endParaRPr lang="en-US" dirty="0"/>
          </a:p>
        </p:txBody>
      </p:sp>
      <p:sp>
        <p:nvSpPr>
          <p:cNvPr id="4" name="Title 1"/>
          <p:cNvSpPr>
            <a:spLocks noGrp="1"/>
          </p:cNvSpPr>
          <p:nvPr>
            <p:ph type="title"/>
          </p:nvPr>
        </p:nvSpPr>
        <p:spPr/>
        <p:txBody>
          <a:bodyPr/>
          <a:lstStyle/>
          <a:p>
            <a:r>
              <a:rPr lang="en-US" dirty="0" smtClean="0"/>
              <a:t>Migrating to Windows 7 (</a:t>
            </a:r>
            <a:r>
              <a:rPr lang="en-US" dirty="0" err="1" smtClean="0"/>
              <a:t>cont</a:t>
            </a:r>
            <a:r>
              <a:rPr lang="en-US" dirty="0" smtClean="0"/>
              <a:t>)</a:t>
            </a:r>
            <a:endParaRPr lang="en-CA" dirty="0"/>
          </a:p>
        </p:txBody>
      </p:sp>
      <p:sp>
        <p:nvSpPr>
          <p:cNvPr id="5" name="TextBox 4"/>
          <p:cNvSpPr txBox="1"/>
          <p:nvPr/>
        </p:nvSpPr>
        <p:spPr>
          <a:xfrm>
            <a:off x="762000" y="3370659"/>
            <a:ext cx="7391400" cy="1569660"/>
          </a:xfrm>
          <a:prstGeom prst="rect">
            <a:avLst/>
          </a:prstGeom>
          <a:noFill/>
        </p:spPr>
        <p:txBody>
          <a:bodyPr wrap="square" rtlCol="0">
            <a:spAutoFit/>
          </a:bodyPr>
          <a:lstStyle/>
          <a:p>
            <a:pPr marL="285750" indent="-285750" algn="l">
              <a:buFont typeface="Arial" panose="020B0604020202020204" pitchFamily="34" charset="0"/>
              <a:buChar char="•"/>
            </a:pPr>
            <a:r>
              <a:rPr lang="en-GB" sz="2400" dirty="0" smtClean="0"/>
              <a:t>Wipe and Load</a:t>
            </a:r>
          </a:p>
          <a:p>
            <a:pPr lvl="1" algn="l"/>
            <a:endParaRPr lang="en-GB" dirty="0" smtClean="0"/>
          </a:p>
          <a:p>
            <a:pPr lvl="1" algn="l"/>
            <a:r>
              <a:rPr lang="en-GB" dirty="0" smtClean="0"/>
              <a:t>Backup your data </a:t>
            </a:r>
            <a:r>
              <a:rPr lang="en-GB" dirty="0" smtClean="0">
                <a:sym typeface="Wingdings"/>
              </a:rPr>
              <a:t></a:t>
            </a:r>
            <a:r>
              <a:rPr lang="en-GB" dirty="0" smtClean="0"/>
              <a:t>Wipe out previous OS (such as XP)</a:t>
            </a:r>
          </a:p>
          <a:p>
            <a:pPr lvl="1" algn="l"/>
            <a:r>
              <a:rPr lang="en-GB" dirty="0">
                <a:sym typeface="Wingdings"/>
              </a:rPr>
              <a:t> </a:t>
            </a:r>
            <a:r>
              <a:rPr lang="en-GB" dirty="0" smtClean="0"/>
              <a:t>Perform clean install </a:t>
            </a:r>
            <a:r>
              <a:rPr lang="en-GB" dirty="0">
                <a:sym typeface="Wingdings"/>
              </a:rPr>
              <a:t></a:t>
            </a:r>
            <a:r>
              <a:rPr lang="en-GB" dirty="0" smtClean="0"/>
              <a:t> Restore your data </a:t>
            </a:r>
          </a:p>
          <a:p>
            <a:pPr marL="800100" lvl="1" indent="-342900" algn="l">
              <a:buFont typeface="Wingdings" panose="05000000000000000000" pitchFamily="2" charset="2"/>
              <a:buChar char="Ø"/>
            </a:pPr>
            <a:endParaRPr lang="en-GB" dirty="0"/>
          </a:p>
        </p:txBody>
      </p:sp>
      <p:sp>
        <p:nvSpPr>
          <p:cNvPr id="6" name="TextBox 5"/>
          <p:cNvSpPr txBox="1"/>
          <p:nvPr/>
        </p:nvSpPr>
        <p:spPr>
          <a:xfrm>
            <a:off x="895952" y="1524000"/>
            <a:ext cx="6800248" cy="1846659"/>
          </a:xfrm>
          <a:prstGeom prst="rect">
            <a:avLst/>
          </a:prstGeom>
          <a:noFill/>
        </p:spPr>
        <p:txBody>
          <a:bodyPr wrap="square" numCol="1" rtlCol="0">
            <a:spAutoFit/>
          </a:bodyPr>
          <a:lstStyle/>
          <a:p>
            <a:pPr marL="285750" indent="-285750" algn="l">
              <a:buFont typeface="Arial" panose="020B0604020202020204" pitchFamily="34" charset="0"/>
              <a:buChar char="•"/>
            </a:pPr>
            <a:r>
              <a:rPr lang="en-GB" sz="2400" dirty="0" smtClean="0"/>
              <a:t>Type of data you may want to save:</a:t>
            </a:r>
          </a:p>
          <a:p>
            <a:pPr lvl="1" algn="l"/>
            <a:endParaRPr lang="en-GB" dirty="0" smtClean="0"/>
          </a:p>
          <a:p>
            <a:pPr lvl="1" algn="l"/>
            <a:r>
              <a:rPr lang="en-GB" dirty="0" smtClean="0"/>
              <a:t>User </a:t>
            </a:r>
            <a:r>
              <a:rPr lang="en-GB" dirty="0"/>
              <a:t>Accounts </a:t>
            </a:r>
            <a:r>
              <a:rPr lang="en-GB" dirty="0" smtClean="0"/>
              <a:t>	E-mail</a:t>
            </a:r>
          </a:p>
          <a:p>
            <a:pPr lvl="1" algn="l"/>
            <a:r>
              <a:rPr lang="en-GB" dirty="0" smtClean="0"/>
              <a:t>Documents		Videos</a:t>
            </a:r>
          </a:p>
          <a:p>
            <a:pPr lvl="1" algn="l"/>
            <a:r>
              <a:rPr lang="en-GB" dirty="0" smtClean="0"/>
              <a:t>Bookmarks		Music</a:t>
            </a:r>
            <a:endParaRPr lang="en-GB" dirty="0"/>
          </a:p>
          <a:p>
            <a:pPr lvl="1" algn="l"/>
            <a:r>
              <a:rPr lang="en-GB" dirty="0" smtClean="0"/>
              <a:t>Pictures		And More</a:t>
            </a:r>
          </a:p>
        </p:txBody>
      </p:sp>
      <p:sp>
        <p:nvSpPr>
          <p:cNvPr id="7" name="TextBox 6"/>
          <p:cNvSpPr txBox="1"/>
          <p:nvPr/>
        </p:nvSpPr>
        <p:spPr>
          <a:xfrm>
            <a:off x="778844" y="4831140"/>
            <a:ext cx="7391400" cy="1569660"/>
          </a:xfrm>
          <a:prstGeom prst="rect">
            <a:avLst/>
          </a:prstGeom>
          <a:noFill/>
        </p:spPr>
        <p:txBody>
          <a:bodyPr wrap="square" rtlCol="0">
            <a:spAutoFit/>
          </a:bodyPr>
          <a:lstStyle/>
          <a:p>
            <a:pPr marL="285750" indent="-285750" algn="l">
              <a:buFont typeface="Arial" panose="020B0604020202020204" pitchFamily="34" charset="0"/>
              <a:buChar char="•"/>
            </a:pPr>
            <a:r>
              <a:rPr lang="en-GB" sz="2400" dirty="0" smtClean="0"/>
              <a:t>Side – By - Side</a:t>
            </a:r>
          </a:p>
          <a:p>
            <a:pPr lvl="1" algn="l"/>
            <a:endParaRPr lang="en-GB" dirty="0" smtClean="0"/>
          </a:p>
          <a:p>
            <a:pPr lvl="1" algn="l"/>
            <a:r>
              <a:rPr lang="en-GB" dirty="0" smtClean="0"/>
              <a:t>Transfer data from one computer to another using Windows Easy Transfer</a:t>
            </a:r>
          </a:p>
          <a:p>
            <a:pPr marL="800100" lvl="1" indent="-342900" algn="l">
              <a:buFont typeface="Wingdings" panose="05000000000000000000" pitchFamily="2" charset="2"/>
              <a:buChar char="Ø"/>
            </a:pPr>
            <a:endParaRPr lang="en-GB" dirty="0"/>
          </a:p>
        </p:txBody>
      </p:sp>
    </p:spTree>
    <p:extLst>
      <p:ext uri="{BB962C8B-B14F-4D97-AF65-F5344CB8AC3E}">
        <p14:creationId xmlns:p14="http://schemas.microsoft.com/office/powerpoint/2010/main" val="1575082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Migrating to Windows 7 (cont.)</a:t>
            </a:r>
            <a:endParaRPr lang="en-CA" dirty="0"/>
          </a:p>
        </p:txBody>
      </p:sp>
      <p:sp>
        <p:nvSpPr>
          <p:cNvPr id="6" name="Content Placeholder 5"/>
          <p:cNvSpPr>
            <a:spLocks noGrp="1"/>
          </p:cNvSpPr>
          <p:nvPr>
            <p:ph idx="1"/>
          </p:nvPr>
        </p:nvSpPr>
        <p:spPr/>
        <p:txBody>
          <a:bodyPr/>
          <a:lstStyle/>
          <a:p>
            <a:endParaRPr lang="en-US" dirty="0" smtClean="0"/>
          </a:p>
          <a:p>
            <a:r>
              <a:rPr lang="en-US" dirty="0" smtClean="0"/>
              <a:t>Windows Easy Transfer tool</a:t>
            </a:r>
          </a:p>
          <a:p>
            <a:r>
              <a:rPr lang="en-US" dirty="0" smtClean="0"/>
              <a:t>User State Migration tool</a:t>
            </a:r>
            <a:endParaRPr lang="en-CA" dirty="0"/>
          </a:p>
        </p:txBody>
      </p:sp>
      <p:sp>
        <p:nvSpPr>
          <p:cNvPr id="2" name="TextBox 1"/>
          <p:cNvSpPr txBox="1"/>
          <p:nvPr/>
        </p:nvSpPr>
        <p:spPr>
          <a:xfrm>
            <a:off x="457200" y="3581400"/>
            <a:ext cx="7924800" cy="1384995"/>
          </a:xfrm>
          <a:prstGeom prst="rect">
            <a:avLst/>
          </a:prstGeom>
          <a:noFill/>
        </p:spPr>
        <p:txBody>
          <a:bodyPr wrap="square" rtlCol="0">
            <a:spAutoFit/>
          </a:bodyPr>
          <a:lstStyle/>
          <a:p>
            <a:pPr algn="l"/>
            <a:r>
              <a:rPr lang="en-GB" sz="1400" dirty="0"/>
              <a:t>USMT is intended for administrators who are performing large-scale automated </a:t>
            </a:r>
            <a:r>
              <a:rPr lang="en-GB" sz="1400" dirty="0" smtClean="0"/>
              <a:t>deployments.</a:t>
            </a:r>
          </a:p>
          <a:p>
            <a:pPr algn="l"/>
            <a:r>
              <a:rPr lang="en-GB" sz="1400" dirty="0" smtClean="0"/>
              <a:t>If </a:t>
            </a:r>
            <a:r>
              <a:rPr lang="en-GB" sz="1400" dirty="0"/>
              <a:t>you are only migrating the user states of a few </a:t>
            </a:r>
            <a:r>
              <a:rPr lang="en-GB" sz="1400" dirty="0" smtClean="0"/>
              <a:t>computers,</a:t>
            </a:r>
          </a:p>
          <a:p>
            <a:pPr algn="l"/>
            <a:r>
              <a:rPr lang="en-GB" sz="1400" dirty="0" smtClean="0"/>
              <a:t>you </a:t>
            </a:r>
            <a:r>
              <a:rPr lang="en-GB" sz="1400" dirty="0"/>
              <a:t>can use Windows Easy Transfer for computers running Windows Vista® or Windows® 7</a:t>
            </a:r>
            <a:r>
              <a:rPr lang="en-GB" sz="1400" dirty="0" smtClean="0"/>
              <a:t>.</a:t>
            </a:r>
          </a:p>
          <a:p>
            <a:pPr algn="l"/>
            <a:endParaRPr lang="en-GB" sz="1400" dirty="0"/>
          </a:p>
          <a:p>
            <a:pPr algn="l"/>
            <a:r>
              <a:rPr lang="en-GB" sz="1100" i="1" dirty="0" smtClean="0"/>
              <a:t>Microsoft TechNet</a:t>
            </a:r>
            <a:endParaRPr lang="en-GB" sz="1100" i="1" dirty="0"/>
          </a:p>
          <a:p>
            <a:endParaRPr lang="en-GB" sz="1400" dirty="0"/>
          </a:p>
        </p:txBody>
      </p:sp>
      <p:sp>
        <p:nvSpPr>
          <p:cNvPr id="3" name="Slide Number Placeholder 2"/>
          <p:cNvSpPr>
            <a:spLocks noGrp="1"/>
          </p:cNvSpPr>
          <p:nvPr>
            <p:ph type="sldNum" sz="quarter" idx="12"/>
          </p:nvPr>
        </p:nvSpPr>
        <p:spPr/>
        <p:txBody>
          <a:bodyPr/>
          <a:lstStyle/>
          <a:p>
            <a:pPr>
              <a:defRPr/>
            </a:pPr>
            <a:fld id="{CAC2A84C-9877-476A-BCD1-A9B29F66429E}" type="slidenum">
              <a:rPr lang="en-US" smtClean="0"/>
              <a:pPr>
                <a:defRPr/>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to Upgrade</a:t>
            </a:r>
            <a:endParaRPr lang="en-CA" dirty="0"/>
          </a:p>
        </p:txBody>
      </p:sp>
      <p:sp>
        <p:nvSpPr>
          <p:cNvPr id="3" name="Content Placeholder 2"/>
          <p:cNvSpPr>
            <a:spLocks noGrp="1"/>
          </p:cNvSpPr>
          <p:nvPr>
            <p:ph idx="1"/>
          </p:nvPr>
        </p:nvSpPr>
        <p:spPr/>
        <p:txBody>
          <a:bodyPr/>
          <a:lstStyle/>
          <a:p>
            <a:r>
              <a:rPr lang="en-US" dirty="0" smtClean="0"/>
              <a:t>Run the Upgrade Advisor</a:t>
            </a:r>
          </a:p>
          <a:p>
            <a:r>
              <a:rPr lang="en-US" dirty="0" smtClean="0"/>
              <a:t>Check hardware compatibility</a:t>
            </a:r>
          </a:p>
          <a:p>
            <a:r>
              <a:rPr lang="en-US" dirty="0" smtClean="0"/>
              <a:t>Search for updated drivers</a:t>
            </a:r>
          </a:p>
          <a:p>
            <a:r>
              <a:rPr lang="en-US" dirty="0" smtClean="0"/>
              <a:t>Check application compatibility</a:t>
            </a:r>
          </a:p>
          <a:p>
            <a:r>
              <a:rPr lang="en-US" dirty="0" smtClean="0"/>
              <a:t>Check disk space</a:t>
            </a:r>
          </a:p>
          <a:p>
            <a:r>
              <a:rPr lang="en-US" dirty="0" smtClean="0"/>
              <a:t>Ensure computer functionality</a:t>
            </a:r>
          </a:p>
          <a:p>
            <a:r>
              <a:rPr lang="en-US" dirty="0" smtClean="0"/>
              <a:t>Perform a full backup</a:t>
            </a:r>
          </a:p>
          <a:p>
            <a:r>
              <a:rPr lang="en-US" dirty="0" smtClean="0"/>
              <a:t>Purchase Windows 7</a:t>
            </a:r>
            <a:endParaRPr lang="en-CA"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Upgrading from Windows Vista</a:t>
            </a:r>
            <a:endParaRPr lang="en-CA" dirty="0"/>
          </a:p>
        </p:txBody>
      </p:sp>
      <p:sp>
        <p:nvSpPr>
          <p:cNvPr id="3" name="Content Placeholder 2"/>
          <p:cNvSpPr>
            <a:spLocks noGrp="1"/>
          </p:cNvSpPr>
          <p:nvPr>
            <p:ph idx="1"/>
          </p:nvPr>
        </p:nvSpPr>
        <p:spPr/>
        <p:txBody>
          <a:bodyPr/>
          <a:lstStyle/>
          <a:p>
            <a:r>
              <a:rPr lang="en-US" dirty="0" smtClean="0"/>
              <a:t>With Windows Vista running, insert the installation DVD.</a:t>
            </a:r>
          </a:p>
          <a:p>
            <a:r>
              <a:rPr lang="en-US" dirty="0" smtClean="0"/>
              <a:t>If it does not Autorun, you can click Setup.exe to start installation.</a:t>
            </a:r>
          </a:p>
          <a:p>
            <a:r>
              <a:rPr lang="en-US" dirty="0" smtClean="0"/>
              <a:t>Make sure to select the UPGRADE option.</a:t>
            </a:r>
            <a:endParaRPr lang="en-CA"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Upgrading Windows Vista Editions</a:t>
            </a:r>
            <a:endParaRPr lang="en-CA" dirty="0"/>
          </a:p>
        </p:txBody>
      </p:sp>
      <p:sp>
        <p:nvSpPr>
          <p:cNvPr id="3" name="Content Placeholder 2"/>
          <p:cNvSpPr>
            <a:spLocks noGrp="1"/>
          </p:cNvSpPr>
          <p:nvPr>
            <p:ph idx="1"/>
          </p:nvPr>
        </p:nvSpPr>
        <p:spPr/>
        <p:txBody>
          <a:bodyPr/>
          <a:lstStyle/>
          <a:p>
            <a:r>
              <a:rPr lang="en-US" dirty="0" smtClean="0"/>
              <a:t>Purchase full retail version of a higher Windows 7 edition.</a:t>
            </a:r>
          </a:p>
          <a:p>
            <a:r>
              <a:rPr lang="en-US" dirty="0" smtClean="0"/>
              <a:t>Purchase a Windows 7 product upgrade.</a:t>
            </a:r>
          </a:p>
          <a:p>
            <a:r>
              <a:rPr lang="en-US" dirty="0" smtClean="0"/>
              <a:t>Use the Windows Anytime Upgrade tool.</a:t>
            </a:r>
            <a:endParaRPr lang="en-CA"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Performing a Dual Boot Installation</a:t>
            </a:r>
            <a:endParaRPr lang="en-CA" dirty="0"/>
          </a:p>
        </p:txBody>
      </p:sp>
      <p:sp>
        <p:nvSpPr>
          <p:cNvPr id="3" name="Content Placeholder 2"/>
          <p:cNvSpPr>
            <a:spLocks noGrp="1"/>
          </p:cNvSpPr>
          <p:nvPr>
            <p:ph idx="1"/>
          </p:nvPr>
        </p:nvSpPr>
        <p:spPr/>
        <p:txBody>
          <a:bodyPr/>
          <a:lstStyle/>
          <a:p>
            <a:r>
              <a:rPr lang="en-US" dirty="0" smtClean="0"/>
              <a:t>You need:</a:t>
            </a:r>
          </a:p>
          <a:p>
            <a:pPr lvl="1"/>
            <a:r>
              <a:rPr lang="en-US" dirty="0" smtClean="0"/>
              <a:t>Two disk partitions</a:t>
            </a:r>
          </a:p>
          <a:p>
            <a:pPr lvl="1"/>
            <a:r>
              <a:rPr lang="en-US" dirty="0" smtClean="0"/>
              <a:t>Two full product licenses</a:t>
            </a:r>
          </a:p>
          <a:p>
            <a:pPr lvl="1"/>
            <a:r>
              <a:rPr lang="en-US" dirty="0" smtClean="0"/>
              <a:t>A full system backup</a:t>
            </a:r>
            <a:endParaRPr lang="en-CA"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Windows 7 in a Dual Boot Environment</a:t>
            </a:r>
            <a:endParaRPr lang="en-CA" dirty="0"/>
          </a:p>
        </p:txBody>
      </p:sp>
      <p:sp>
        <p:nvSpPr>
          <p:cNvPr id="3" name="Content Placeholder 2"/>
          <p:cNvSpPr>
            <a:spLocks noGrp="1"/>
          </p:cNvSpPr>
          <p:nvPr>
            <p:ph idx="1"/>
          </p:nvPr>
        </p:nvSpPr>
        <p:spPr/>
        <p:txBody>
          <a:bodyPr/>
          <a:lstStyle/>
          <a:p>
            <a:r>
              <a:rPr lang="en-US" dirty="0" smtClean="0"/>
              <a:t>Put Windows 7 into the DVD drive. You can boot from it, or put it in while another operating system is running.</a:t>
            </a:r>
          </a:p>
          <a:p>
            <a:r>
              <a:rPr lang="en-US" dirty="0" smtClean="0"/>
              <a:t>Do a Clean Installation.</a:t>
            </a:r>
          </a:p>
          <a:p>
            <a:r>
              <a:rPr lang="en-US" dirty="0" smtClean="0"/>
              <a:t>Select a separate partition for Windows 7.</a:t>
            </a:r>
            <a:endParaRPr lang="en-CA"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pPr eaLnBrk="1" hangingPunct="1">
              <a:defRPr/>
            </a:pPr>
            <a:r>
              <a:rPr lang="en-US" dirty="0" smtClean="0"/>
              <a:t>Skills Summary</a:t>
            </a:r>
          </a:p>
        </p:txBody>
      </p:sp>
      <p:sp>
        <p:nvSpPr>
          <p:cNvPr id="36867" name="Rectangle 3"/>
          <p:cNvSpPr>
            <a:spLocks noGrp="1" noChangeArrowheads="1"/>
          </p:cNvSpPr>
          <p:nvPr>
            <p:ph type="body" idx="1"/>
          </p:nvPr>
        </p:nvSpPr>
        <p:spPr/>
        <p:txBody>
          <a:bodyPr/>
          <a:lstStyle/>
          <a:p>
            <a:pPr lvl="0"/>
            <a:r>
              <a:rPr lang="en-US" sz="2800" dirty="0" smtClean="0"/>
              <a:t>Windows 7 includes a new pre-installation environment called Windows PE.</a:t>
            </a:r>
            <a:endParaRPr lang="en-CA" sz="2800" dirty="0" smtClean="0"/>
          </a:p>
          <a:p>
            <a:pPr lvl="0"/>
            <a:r>
              <a:rPr lang="en-US" sz="2800" dirty="0" smtClean="0"/>
              <a:t>In a clean installation, you boot from the Windows 7 setup disk and create or select a blank partition where Windows 7 will reside.</a:t>
            </a:r>
            <a:endParaRPr lang="en-CA" sz="2800" dirty="0" smtClean="0"/>
          </a:p>
          <a:p>
            <a:pPr lvl="0"/>
            <a:r>
              <a:rPr lang="en-US" sz="2800" dirty="0" smtClean="0"/>
              <a:t>It is possible to migrate files and settings from an existing Windows installation to a newly installed Windows 7 installation using either Windows Easy Transfer or User State Migration tool.</a:t>
            </a:r>
            <a:endParaRPr lang="en-CA" sz="2800" dirty="0" smtClean="0"/>
          </a:p>
          <a:p>
            <a:pPr eaLnBrk="1" hangingPunct="1"/>
            <a:endParaRPr lang="en-US" sz="2800" dirty="0" smtClean="0"/>
          </a:p>
        </p:txBody>
      </p:sp>
      <p:sp>
        <p:nvSpPr>
          <p:cNvPr id="2" name="Slide Number Placeholder 1"/>
          <p:cNvSpPr>
            <a:spLocks noGrp="1"/>
          </p:cNvSpPr>
          <p:nvPr>
            <p:ph type="sldNum" sz="quarter" idx="12"/>
          </p:nvPr>
        </p:nvSpPr>
        <p:spPr/>
        <p:txBody>
          <a:bodyPr/>
          <a:lstStyle/>
          <a:p>
            <a:pPr>
              <a:defRPr/>
            </a:pPr>
            <a:fld id="{CAC2A84C-9877-476A-BCD1-A9B29F66429E}"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defRPr/>
            </a:pPr>
            <a:r>
              <a:rPr lang="en-US" dirty="0" smtClean="0"/>
              <a:t>Objectives</a:t>
            </a:r>
          </a:p>
        </p:txBody>
      </p:sp>
      <p:sp>
        <p:nvSpPr>
          <p:cNvPr id="3075" name="Rectangle 22"/>
          <p:cNvSpPr>
            <a:spLocks noChangeArrowheads="1"/>
          </p:cNvSpPr>
          <p:nvPr/>
        </p:nvSpPr>
        <p:spPr bwMode="auto">
          <a:xfrm>
            <a:off x="457200" y="1447800"/>
            <a:ext cx="8229600" cy="5029200"/>
          </a:xfrm>
          <a:prstGeom prst="rect">
            <a:avLst/>
          </a:prstGeom>
          <a:noFill/>
          <a:ln w="9525">
            <a:noFill/>
            <a:miter lim="800000"/>
            <a:headEnd/>
            <a:tailEnd/>
          </a:ln>
        </p:spPr>
        <p:txBody>
          <a:bodyPr/>
          <a:lstStyle/>
          <a:p>
            <a:pPr marL="342900" indent="-342900" algn="l">
              <a:spcBef>
                <a:spcPct val="20000"/>
              </a:spcBef>
              <a:buClr>
                <a:srgbClr val="0000CC"/>
              </a:buClr>
              <a:buFontTx/>
              <a:buChar char="•"/>
            </a:pPr>
            <a:r>
              <a:rPr lang="en-US" sz="3200" dirty="0" smtClean="0">
                <a:latin typeface="Franklin Gothic Book" pitchFamily="34" charset="0"/>
              </a:rPr>
              <a:t>Select the appropriate installation option</a:t>
            </a:r>
            <a:endParaRPr lang="en-US" sz="3200" dirty="0">
              <a:latin typeface="Franklin Gothic Book" pitchFamily="34" charset="0"/>
            </a:endParaRPr>
          </a:p>
          <a:p>
            <a:pPr marL="342900" indent="-342900" algn="l">
              <a:spcBef>
                <a:spcPct val="20000"/>
              </a:spcBef>
              <a:buClr>
                <a:srgbClr val="0000CC"/>
              </a:buClr>
              <a:buFontTx/>
              <a:buChar char="•"/>
            </a:pPr>
            <a:r>
              <a:rPr lang="en-US" sz="3200" dirty="0" smtClean="0">
                <a:latin typeface="Franklin Gothic Book" pitchFamily="34" charset="0"/>
              </a:rPr>
              <a:t>Perform a clean installation of Windows 7</a:t>
            </a:r>
            <a:endParaRPr lang="en-US" sz="3200" dirty="0">
              <a:latin typeface="Franklin Gothic Book" pitchFamily="34" charset="0"/>
            </a:endParaRPr>
          </a:p>
          <a:p>
            <a:pPr marL="342900" indent="-342900" algn="l">
              <a:spcBef>
                <a:spcPct val="20000"/>
              </a:spcBef>
              <a:buClr>
                <a:srgbClr val="0000CC"/>
              </a:buClr>
              <a:buFontTx/>
              <a:buChar char="•"/>
            </a:pPr>
            <a:r>
              <a:rPr lang="en-US" sz="3200" dirty="0" smtClean="0">
                <a:latin typeface="Franklin Gothic Book" pitchFamily="34" charset="0"/>
              </a:rPr>
              <a:t>Migrate user files and settings to Windows 7</a:t>
            </a:r>
          </a:p>
          <a:p>
            <a:pPr marL="342900" indent="-342900" algn="l">
              <a:spcBef>
                <a:spcPct val="20000"/>
              </a:spcBef>
              <a:buClr>
                <a:srgbClr val="0000CC"/>
              </a:buClr>
              <a:buFontTx/>
              <a:buChar char="•"/>
            </a:pPr>
            <a:r>
              <a:rPr lang="en-US" sz="3200" dirty="0" smtClean="0">
                <a:latin typeface="Franklin Gothic Book" pitchFamily="34" charset="0"/>
              </a:rPr>
              <a:t>Perform an upgrade to Windows 7</a:t>
            </a:r>
          </a:p>
          <a:p>
            <a:pPr marL="342900" indent="-342900" algn="l">
              <a:spcBef>
                <a:spcPct val="20000"/>
              </a:spcBef>
              <a:buClr>
                <a:srgbClr val="0000CC"/>
              </a:buClr>
              <a:buFontTx/>
              <a:buChar char="•"/>
            </a:pPr>
            <a:r>
              <a:rPr lang="en-US" sz="3200" dirty="0" smtClean="0">
                <a:latin typeface="Franklin Gothic Book" pitchFamily="34" charset="0"/>
              </a:rPr>
              <a:t>Upgrade Windows 7 editions</a:t>
            </a:r>
            <a:endParaRPr lang="en-US" sz="3200" dirty="0">
              <a:latin typeface="Franklin Gothic Book" pitchFamily="34" charset="0"/>
            </a:endParaRPr>
          </a:p>
          <a:p>
            <a:pPr marL="342900" indent="-342900" algn="l">
              <a:spcBef>
                <a:spcPct val="20000"/>
              </a:spcBef>
              <a:buClr>
                <a:srgbClr val="0000CC"/>
              </a:buClr>
              <a:buFontTx/>
              <a:buChar char="•"/>
            </a:pPr>
            <a:r>
              <a:rPr lang="en-US" sz="3200" dirty="0" smtClean="0">
                <a:latin typeface="Franklin Gothic Book" pitchFamily="34" charset="0"/>
              </a:rPr>
              <a:t>Create a dual boot installation</a:t>
            </a:r>
            <a:endParaRPr lang="en-US" sz="3200" dirty="0">
              <a:latin typeface="Franklin Gothic Book" pitchFamily="34" charset="0"/>
            </a:endParaRPr>
          </a:p>
        </p:txBody>
      </p:sp>
      <p:sp>
        <p:nvSpPr>
          <p:cNvPr id="2" name="Slide Number Placeholder 1"/>
          <p:cNvSpPr>
            <a:spLocks noGrp="1"/>
          </p:cNvSpPr>
          <p:nvPr>
            <p:ph type="sldNum" sz="quarter" idx="12"/>
          </p:nvPr>
        </p:nvSpPr>
        <p:spPr/>
        <p:txBody>
          <a:bodyPr/>
          <a:lstStyle/>
          <a:p>
            <a:pPr>
              <a:defRPr/>
            </a:pPr>
            <a:fld id="{57D8376A-A13F-4293-BD6F-4A4747612316}"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Skills Summary (cont.)</a:t>
            </a:r>
            <a:endParaRPr lang="en-CA" dirty="0"/>
          </a:p>
        </p:txBody>
      </p:sp>
      <p:sp>
        <p:nvSpPr>
          <p:cNvPr id="3" name="Content Placeholder 2"/>
          <p:cNvSpPr>
            <a:spLocks noGrp="1"/>
          </p:cNvSpPr>
          <p:nvPr>
            <p:ph idx="1"/>
          </p:nvPr>
        </p:nvSpPr>
        <p:spPr/>
        <p:txBody>
          <a:bodyPr/>
          <a:lstStyle/>
          <a:p>
            <a:pPr lvl="0"/>
            <a:r>
              <a:rPr lang="en-US" sz="2800" dirty="0" smtClean="0"/>
              <a:t>Windows 7 supports in-place upgrades only from Windows Vista or another Windows 7 edition.</a:t>
            </a:r>
            <a:endParaRPr lang="en-CA" sz="2800" dirty="0" smtClean="0"/>
          </a:p>
          <a:p>
            <a:pPr lvl="0"/>
            <a:r>
              <a:rPr lang="en-US" sz="2800" dirty="0" smtClean="0"/>
              <a:t>To perform an in-place upgrade, you must launch the Windows 7 setup program from within Windows Vista.</a:t>
            </a:r>
            <a:endParaRPr lang="en-CA" sz="2800" dirty="0" smtClean="0"/>
          </a:p>
          <a:p>
            <a:pPr lvl="0"/>
            <a:r>
              <a:rPr lang="en-US" sz="2800" dirty="0" smtClean="0"/>
              <a:t>To upgrade from one Windows 7 edition to another, you can use the Windows Anytime Upgrade tool.</a:t>
            </a:r>
            <a:endParaRPr lang="en-CA" sz="2800" dirty="0" smtClean="0"/>
          </a:p>
          <a:p>
            <a:pPr lvl="0"/>
            <a:r>
              <a:rPr lang="en-US" sz="2800" dirty="0" smtClean="0"/>
              <a:t>A dual boot installation is one in which two operating systems are installed on separate disk partitions.</a:t>
            </a:r>
            <a:endParaRPr lang="en-CA" sz="2800" dirty="0" smtClean="0"/>
          </a:p>
          <a:p>
            <a:pPr>
              <a:buNone/>
            </a:pPr>
            <a:endParaRPr lang="en-CA"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Task</a:t>
            </a:r>
            <a:endParaRPr lang="en-GB" dirty="0"/>
          </a:p>
        </p:txBody>
      </p:sp>
      <p:sp>
        <p:nvSpPr>
          <p:cNvPr id="3" name="Content Placeholder 2"/>
          <p:cNvSpPr>
            <a:spLocks noGrp="1"/>
          </p:cNvSpPr>
          <p:nvPr>
            <p:ph idx="1"/>
          </p:nvPr>
        </p:nvSpPr>
        <p:spPr/>
        <p:txBody>
          <a:bodyPr/>
          <a:lstStyle/>
          <a:p>
            <a:r>
              <a:rPr lang="en-GB" dirty="0" smtClean="0"/>
              <a:t>Attempt Knowledge Assessment Page 61</a:t>
            </a:r>
          </a:p>
          <a:p>
            <a:pPr marL="0" indent="0">
              <a:buNone/>
            </a:pPr>
            <a:r>
              <a:rPr lang="en-GB" sz="2400" i="1" dirty="0" smtClean="0"/>
              <a:t>	</a:t>
            </a:r>
            <a:r>
              <a:rPr lang="en-GB" sz="2400" i="1" dirty="0" smtClean="0">
                <a:effectLst>
                  <a:outerShdw blurRad="38100" dist="38100" dir="2700000" algn="tl">
                    <a:srgbClr val="000000">
                      <a:alpha val="43137"/>
                    </a:srgbClr>
                  </a:outerShdw>
                </a:effectLst>
              </a:rPr>
              <a:t>Fill in the Blanks, True/False and Review Q’s</a:t>
            </a:r>
          </a:p>
          <a:p>
            <a:r>
              <a:rPr lang="en-GB" dirty="0" smtClean="0"/>
              <a:t>Do Lab 1 and complete Lab Response Sheet</a:t>
            </a:r>
          </a:p>
          <a:p>
            <a:r>
              <a:rPr lang="en-GB" dirty="0" smtClean="0"/>
              <a:t>Do end of lesson test (192.168.11.222) and screenshot </a:t>
            </a:r>
            <a:r>
              <a:rPr lang="en-GB" smtClean="0"/>
              <a:t>the result</a:t>
            </a:r>
            <a:endParaRPr lang="en-GB" dirty="0" smtClean="0"/>
          </a:p>
          <a:p>
            <a:r>
              <a:rPr lang="en-GB" dirty="0" smtClean="0"/>
              <a:t>Email lecturer appropriate materials with reference to the lab mapping sheet</a:t>
            </a:r>
            <a:endParaRPr lang="en-GB"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21</a:t>
            </a:fld>
            <a:endParaRPr lang="en-US" dirty="0"/>
          </a:p>
        </p:txBody>
      </p:sp>
    </p:spTree>
    <p:extLst>
      <p:ext uri="{BB962C8B-B14F-4D97-AF65-F5344CB8AC3E}">
        <p14:creationId xmlns:p14="http://schemas.microsoft.com/office/powerpoint/2010/main" val="2657898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Installation Options</a:t>
            </a:r>
            <a:endParaRPr lang="en-CA" dirty="0"/>
          </a:p>
        </p:txBody>
      </p:sp>
      <p:sp>
        <p:nvSpPr>
          <p:cNvPr id="4" name="Content Placeholder 3"/>
          <p:cNvSpPr>
            <a:spLocks noGrp="1"/>
          </p:cNvSpPr>
          <p:nvPr>
            <p:ph idx="1"/>
          </p:nvPr>
        </p:nvSpPr>
        <p:spPr/>
        <p:txBody>
          <a:bodyPr/>
          <a:lstStyle/>
          <a:p>
            <a:r>
              <a:rPr lang="en-US" sz="2800" dirty="0" smtClean="0"/>
              <a:t>Will the current hardware support Windows 7?</a:t>
            </a:r>
          </a:p>
          <a:p>
            <a:r>
              <a:rPr lang="en-US" sz="2800" dirty="0" smtClean="0"/>
              <a:t>Will Windows 7 support existing applications?</a:t>
            </a:r>
          </a:p>
          <a:p>
            <a:r>
              <a:rPr lang="en-US" sz="2800" dirty="0" smtClean="0"/>
              <a:t>Which Windows 7 edition should I install?</a:t>
            </a:r>
          </a:p>
          <a:p>
            <a:r>
              <a:rPr lang="en-US" sz="2800" dirty="0" smtClean="0"/>
              <a:t>Should I perform an upgrade or a clean installation?</a:t>
            </a:r>
          </a:p>
          <a:p>
            <a:r>
              <a:rPr lang="en-US" sz="2800" dirty="0" smtClean="0"/>
              <a:t>Should I perform a single or dual boot installation?</a:t>
            </a:r>
          </a:p>
          <a:p>
            <a:r>
              <a:rPr lang="en-US" sz="2800" dirty="0" smtClean="0"/>
              <a:t>Do I have to install multiple languages?</a:t>
            </a:r>
            <a:endParaRPr lang="en-CA" dirty="0"/>
          </a:p>
        </p:txBody>
      </p:sp>
      <p:sp>
        <p:nvSpPr>
          <p:cNvPr id="3" name="Slide Number Placeholder 2"/>
          <p:cNvSpPr>
            <a:spLocks noGrp="1"/>
          </p:cNvSpPr>
          <p:nvPr>
            <p:ph type="sldNum" sz="quarter" idx="12"/>
          </p:nvPr>
        </p:nvSpPr>
        <p:spPr/>
        <p:txBody>
          <a:bodyPr/>
          <a:lstStyle/>
          <a:p>
            <a:pPr>
              <a:defRPr/>
            </a:pPr>
            <a:fld id="{CAC2A84C-9877-476A-BCD1-A9B29F66429E}"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dirty="0" smtClean="0"/>
              <a:t>Understanding the Windows 7 Boot Environment</a:t>
            </a:r>
            <a:endParaRPr lang="en-CA" dirty="0"/>
          </a:p>
        </p:txBody>
      </p:sp>
      <p:sp>
        <p:nvSpPr>
          <p:cNvPr id="7" name="Content Placeholder 6"/>
          <p:cNvSpPr>
            <a:spLocks noGrp="1"/>
          </p:cNvSpPr>
          <p:nvPr>
            <p:ph idx="1"/>
          </p:nvPr>
        </p:nvSpPr>
        <p:spPr>
          <a:xfrm>
            <a:off x="457200" y="1828800"/>
            <a:ext cx="8229600" cy="4267200"/>
          </a:xfrm>
        </p:spPr>
        <p:txBody>
          <a:bodyPr/>
          <a:lstStyle/>
          <a:p>
            <a:r>
              <a:rPr lang="en-CA" sz="2800" dirty="0" smtClean="0"/>
              <a:t>Previous Windows (XP </a:t>
            </a:r>
            <a:r>
              <a:rPr lang="en-CA" sz="2800" dirty="0" err="1" smtClean="0"/>
              <a:t>etc</a:t>
            </a:r>
            <a:r>
              <a:rPr lang="en-CA" sz="2800" dirty="0" smtClean="0"/>
              <a:t>) installations involved</a:t>
            </a:r>
          </a:p>
          <a:p>
            <a:pPr marL="0" indent="0">
              <a:buNone/>
            </a:pPr>
            <a:r>
              <a:rPr lang="en-CA" sz="2800" dirty="0" smtClean="0"/>
              <a:t> MS-DOS which became increasingly  problematic </a:t>
            </a:r>
          </a:p>
          <a:p>
            <a:pPr marL="0" indent="0">
              <a:buNone/>
            </a:pPr>
            <a:endParaRPr lang="en-CA" sz="2800" dirty="0" smtClean="0"/>
          </a:p>
          <a:p>
            <a:r>
              <a:rPr lang="en-CA" sz="2800" dirty="0" smtClean="0"/>
              <a:t>Windows PE 3.0</a:t>
            </a:r>
          </a:p>
          <a:p>
            <a:pPr lvl="1"/>
            <a:r>
              <a:rPr lang="en-CA" sz="2800" dirty="0" smtClean="0"/>
              <a:t>A stripped-down operating system based on the Windows 7 kernel that enables system administrators to boot a computer with no installed operating system and initiate the operating system setup process </a:t>
            </a:r>
            <a:endParaRPr lang="en-CA" dirty="0"/>
          </a:p>
        </p:txBody>
      </p:sp>
      <p:sp>
        <p:nvSpPr>
          <p:cNvPr id="2" name="TextBox 1"/>
          <p:cNvSpPr txBox="1"/>
          <p:nvPr/>
        </p:nvSpPr>
        <p:spPr>
          <a:xfrm>
            <a:off x="3463491" y="3457875"/>
            <a:ext cx="3810000" cy="369332"/>
          </a:xfrm>
          <a:prstGeom prst="rect">
            <a:avLst/>
          </a:prstGeom>
          <a:noFill/>
        </p:spPr>
        <p:txBody>
          <a:bodyPr wrap="square" rtlCol="0">
            <a:spAutoFit/>
          </a:bodyPr>
          <a:lstStyle/>
          <a:p>
            <a:pPr algn="l"/>
            <a:r>
              <a:rPr lang="en-GB" dirty="0" smtClean="0">
                <a:solidFill>
                  <a:srgbClr val="0000FF"/>
                </a:solidFill>
              </a:rPr>
              <a:t>PE – Pre-installation Environment</a:t>
            </a:r>
            <a:endParaRPr lang="en-GB" dirty="0">
              <a:solidFill>
                <a:srgbClr val="0000FF"/>
              </a:solidFill>
            </a:endParaRPr>
          </a:p>
        </p:txBody>
      </p:sp>
      <p:sp>
        <p:nvSpPr>
          <p:cNvPr id="3" name="Slide Number Placeholder 2"/>
          <p:cNvSpPr>
            <a:spLocks noGrp="1"/>
          </p:cNvSpPr>
          <p:nvPr>
            <p:ph type="sldNum" sz="quarter" idx="12"/>
          </p:nvPr>
        </p:nvSpPr>
        <p:spPr/>
        <p:txBody>
          <a:bodyPr/>
          <a:lstStyle/>
          <a:p>
            <a:pPr>
              <a:defRPr/>
            </a:pPr>
            <a:fld id="{CAC2A84C-9877-476A-BCD1-A9B29F66429E}"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PE Advantages</a:t>
            </a:r>
            <a:endParaRPr lang="en-CA" dirty="0"/>
          </a:p>
        </p:txBody>
      </p:sp>
      <p:sp>
        <p:nvSpPr>
          <p:cNvPr id="3" name="Content Placeholder 2"/>
          <p:cNvSpPr>
            <a:spLocks noGrp="1"/>
          </p:cNvSpPr>
          <p:nvPr>
            <p:ph idx="1"/>
          </p:nvPr>
        </p:nvSpPr>
        <p:spPr>
          <a:xfrm>
            <a:off x="457200" y="1905000"/>
            <a:ext cx="8229600" cy="5029200"/>
          </a:xfrm>
        </p:spPr>
        <p:txBody>
          <a:bodyPr/>
          <a:lstStyle/>
          <a:p>
            <a:r>
              <a:rPr lang="en-US" dirty="0" smtClean="0"/>
              <a:t>Native 32- or 64-bit support</a:t>
            </a:r>
          </a:p>
          <a:p>
            <a:r>
              <a:rPr lang="en-US" dirty="0" smtClean="0"/>
              <a:t>Native 32- or 64-bit driver support</a:t>
            </a:r>
          </a:p>
          <a:p>
            <a:r>
              <a:rPr lang="en-US" dirty="0" smtClean="0"/>
              <a:t>Internal networking support</a:t>
            </a:r>
          </a:p>
          <a:p>
            <a:r>
              <a:rPr lang="en-US" dirty="0" smtClean="0"/>
              <a:t>Internal NTFS support</a:t>
            </a:r>
          </a:p>
          <a:p>
            <a:r>
              <a:rPr lang="en-US" dirty="0" smtClean="0"/>
              <a:t>Scripting language support</a:t>
            </a:r>
          </a:p>
          <a:p>
            <a:r>
              <a:rPr lang="en-US" dirty="0" smtClean="0"/>
              <a:t>Flexible boot options</a:t>
            </a:r>
            <a:endParaRPr lang="en-CA"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New in Windows PE 3.0?</a:t>
            </a:r>
            <a:endParaRPr lang="en-CA" dirty="0"/>
          </a:p>
        </p:txBody>
      </p:sp>
      <p:sp>
        <p:nvSpPr>
          <p:cNvPr id="3" name="Content Placeholder 2"/>
          <p:cNvSpPr>
            <a:spLocks noGrp="1"/>
          </p:cNvSpPr>
          <p:nvPr>
            <p:ph idx="1"/>
          </p:nvPr>
        </p:nvSpPr>
        <p:spPr>
          <a:xfrm>
            <a:off x="533400" y="1752600"/>
            <a:ext cx="8229600" cy="3048000"/>
          </a:xfrm>
        </p:spPr>
        <p:txBody>
          <a:bodyPr/>
          <a:lstStyle/>
          <a:p>
            <a:r>
              <a:rPr lang="en-US" dirty="0" smtClean="0"/>
              <a:t>Windows Imaging format</a:t>
            </a:r>
          </a:p>
          <a:p>
            <a:r>
              <a:rPr lang="en-US" dirty="0" smtClean="0"/>
              <a:t>Size reduction</a:t>
            </a:r>
          </a:p>
          <a:p>
            <a:r>
              <a:rPr lang="en-US" dirty="0" smtClean="0"/>
              <a:t>Customization</a:t>
            </a:r>
          </a:p>
          <a:p>
            <a:r>
              <a:rPr lang="en-US" dirty="0" smtClean="0"/>
              <a:t>Hyper-V support</a:t>
            </a:r>
          </a:p>
          <a:p>
            <a:r>
              <a:rPr lang="en-US" dirty="0" smtClean="0"/>
              <a:t>Scratch space</a:t>
            </a:r>
            <a:endParaRPr lang="en-CA"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Using Windows PE</a:t>
            </a:r>
            <a:endParaRPr lang="en-CA" dirty="0"/>
          </a:p>
        </p:txBody>
      </p:sp>
      <p:sp>
        <p:nvSpPr>
          <p:cNvPr id="3" name="Content Placeholder 2"/>
          <p:cNvSpPr>
            <a:spLocks noGrp="1"/>
          </p:cNvSpPr>
          <p:nvPr>
            <p:ph idx="1"/>
          </p:nvPr>
        </p:nvSpPr>
        <p:spPr>
          <a:xfrm>
            <a:off x="457200" y="1752600"/>
            <a:ext cx="8229600" cy="1981200"/>
          </a:xfrm>
        </p:spPr>
        <p:txBody>
          <a:bodyPr/>
          <a:lstStyle/>
          <a:p>
            <a:r>
              <a:rPr lang="en-CA" dirty="0" smtClean="0"/>
              <a:t>Custom deployments</a:t>
            </a:r>
          </a:p>
          <a:p>
            <a:r>
              <a:rPr lang="en-CA" dirty="0" smtClean="0"/>
              <a:t>System troubleshooting</a:t>
            </a:r>
          </a:p>
          <a:p>
            <a:r>
              <a:rPr lang="en-CA" dirty="0" smtClean="0"/>
              <a:t>System recovery</a:t>
            </a:r>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Performing a Clean Installation</a:t>
            </a:r>
            <a:endParaRPr lang="en-CA" dirty="0"/>
          </a:p>
        </p:txBody>
      </p:sp>
      <p:sp>
        <p:nvSpPr>
          <p:cNvPr id="3" name="Content Placeholder 2"/>
          <p:cNvSpPr>
            <a:spLocks noGrp="1"/>
          </p:cNvSpPr>
          <p:nvPr>
            <p:ph idx="1"/>
          </p:nvPr>
        </p:nvSpPr>
        <p:spPr/>
        <p:txBody>
          <a:bodyPr/>
          <a:lstStyle/>
          <a:p>
            <a:r>
              <a:rPr lang="en-US" dirty="0" smtClean="0"/>
              <a:t>On a new computer that has no operating system</a:t>
            </a:r>
          </a:p>
          <a:p>
            <a:r>
              <a:rPr lang="en-US" dirty="0" smtClean="0"/>
              <a:t>On a computer where you have backed up all data and settings and are replacing the existing operating system</a:t>
            </a:r>
          </a:p>
          <a:p>
            <a:r>
              <a:rPr lang="en-US" dirty="0" smtClean="0"/>
              <a:t>On a computer that has an operating system that is not upgradeable to Windows 7</a:t>
            </a:r>
            <a:endParaRPr lang="en-CA"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Performing a Clean Installation (cont.)</a:t>
            </a:r>
            <a:endParaRPr lang="en-CA" dirty="0"/>
          </a:p>
        </p:txBody>
      </p:sp>
      <p:sp>
        <p:nvSpPr>
          <p:cNvPr id="3" name="Content Placeholder 2"/>
          <p:cNvSpPr>
            <a:spLocks noGrp="1"/>
          </p:cNvSpPr>
          <p:nvPr>
            <p:ph idx="1"/>
          </p:nvPr>
        </p:nvSpPr>
        <p:spPr/>
        <p:txBody>
          <a:bodyPr/>
          <a:lstStyle/>
          <a:p>
            <a:r>
              <a:rPr lang="en-US" dirty="0" smtClean="0"/>
              <a:t>Boot from your Windows 7 installation DVD</a:t>
            </a:r>
            <a:endParaRPr lang="en-CA" dirty="0"/>
          </a:p>
        </p:txBody>
      </p:sp>
      <p:pic>
        <p:nvPicPr>
          <p:cNvPr id="1026" name="Picture 2"/>
          <p:cNvPicPr>
            <a:picLocks noChangeAspect="1" noChangeArrowheads="1"/>
          </p:cNvPicPr>
          <p:nvPr/>
        </p:nvPicPr>
        <p:blipFill>
          <a:blip r:embed="rId3" cstate="print"/>
          <a:srcRect/>
          <a:stretch>
            <a:fillRect/>
          </a:stretch>
        </p:blipFill>
        <p:spPr bwMode="auto">
          <a:xfrm>
            <a:off x="1752600" y="2152650"/>
            <a:ext cx="5638800" cy="41719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323</TotalTime>
  <Words>1234</Words>
  <Application>Microsoft Office PowerPoint</Application>
  <PresentationFormat>On-screen Show (4:3)</PresentationFormat>
  <Paragraphs>180</Paragraphs>
  <Slides>21</Slides>
  <Notes>16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Custom Design</vt:lpstr>
      <vt:lpstr>Installing Windows 7</vt:lpstr>
      <vt:lpstr>Objectives</vt:lpstr>
      <vt:lpstr>Selecting Installation Options</vt:lpstr>
      <vt:lpstr>Understanding the Windows 7 Boot Environment</vt:lpstr>
      <vt:lpstr>Windows PE Advantages</vt:lpstr>
      <vt:lpstr>What’s New in Windows PE 3.0?</vt:lpstr>
      <vt:lpstr>Using Windows PE</vt:lpstr>
      <vt:lpstr>Performing a Clean Installation</vt:lpstr>
      <vt:lpstr>Performing a Clean Installation (cont.)</vt:lpstr>
      <vt:lpstr>Installing Third-Party Drivers</vt:lpstr>
      <vt:lpstr>Migrating to Windows 7</vt:lpstr>
      <vt:lpstr>Migrating to Windows 7 (cont)</vt:lpstr>
      <vt:lpstr>Migrating to Windows 7 (cont.)</vt:lpstr>
      <vt:lpstr>Preparing to Upgrade</vt:lpstr>
      <vt:lpstr>Upgrading from Windows Vista</vt:lpstr>
      <vt:lpstr>Upgrading Windows Vista Editions</vt:lpstr>
      <vt:lpstr>Performing a Dual Boot Installation</vt:lpstr>
      <vt:lpstr>Install Windows 7 in a Dual Boot Environment</vt:lpstr>
      <vt:lpstr>Skills Summary</vt:lpstr>
      <vt:lpstr>Skills Summary (cont.)</vt:lpstr>
      <vt:lpstr>Your Task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70-680_Lesson02</dc:title>
  <dc:subject>Installing Windows 7</dc:subject>
  <dc:creator>Katherine James</dc:creator>
  <cp:lastModifiedBy>temp</cp:lastModifiedBy>
  <cp:revision>357</cp:revision>
  <dcterms:created xsi:type="dcterms:W3CDTF">2007-01-10T19:14:18Z</dcterms:created>
  <dcterms:modified xsi:type="dcterms:W3CDTF">2016-08-25T14:55:17Z</dcterms:modified>
</cp:coreProperties>
</file>