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4" r:id="rId3"/>
    <p:sldId id="325" r:id="rId4"/>
    <p:sldId id="326" r:id="rId5"/>
    <p:sldId id="330" r:id="rId6"/>
    <p:sldId id="327" r:id="rId7"/>
    <p:sldId id="329" r:id="rId8"/>
    <p:sldId id="331" r:id="rId9"/>
    <p:sldId id="332" r:id="rId10"/>
    <p:sldId id="333" r:id="rId11"/>
    <p:sldId id="334" r:id="rId12"/>
    <p:sldId id="336" r:id="rId13"/>
    <p:sldId id="338" r:id="rId14"/>
    <p:sldId id="337" r:id="rId15"/>
    <p:sldId id="335" r:id="rId16"/>
    <p:sldId id="339" r:id="rId1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0000FF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6" autoAdjust="0"/>
    <p:restoredTop sz="90603" autoAdjust="0"/>
  </p:normalViewPr>
  <p:slideViewPr>
    <p:cSldViewPr>
      <p:cViewPr varScale="1">
        <p:scale>
          <a:sx n="68" d="100"/>
          <a:sy n="68" d="100"/>
        </p:scale>
        <p:origin x="-1692" y="-90"/>
      </p:cViewPr>
      <p:guideLst>
        <p:guide orient="horz" pos="1008"/>
        <p:guide pos="288"/>
        <p:guide pos="5424"/>
        <p:guide pos="3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6F5F9E7-A3B6-4271-A015-94D7EBC43899}" type="datetimeFigureOut">
              <a:rPr lang="en-US"/>
              <a:pPr>
                <a:defRPr/>
              </a:pPr>
              <a:t>9/26/2013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1B1EBF-7C94-4FE9-85F8-60083612956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00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4023DB-B433-47CD-A78D-61078E28CCB2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86B332-F6A5-4793-98FA-61B9EDB85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A5632E-7E62-436A-AD29-295A459B7483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each file system, its</a:t>
            </a:r>
            <a:r>
              <a:rPr lang="en-US" baseline="0" dirty="0" smtClean="0"/>
              <a:t> limitations, and when you might use each one. Discuss the benefits of NTFS and why it is the preferred file system for Windows 7.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different tasks you can perform with</a:t>
            </a:r>
            <a:r>
              <a:rPr lang="en-US" baseline="0" dirty="0" smtClean="0"/>
              <a:t> the Disk Management tool. Demonstrate if you can. Continued on next slide.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these tools are available in the Disk Management Snap in, by using the context-sensitive menus. </a:t>
            </a:r>
            <a:r>
              <a:rPr lang="en-US" dirty="0" smtClean="0"/>
              <a:t>Describe</a:t>
            </a:r>
            <a:r>
              <a:rPr lang="en-US" baseline="0" dirty="0" smtClean="0"/>
              <a:t> each tool and when you need to use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that </a:t>
            </a:r>
            <a:r>
              <a:rPr lang="en-US" dirty="0" err="1" smtClean="0"/>
              <a:t>DiskPart</a:t>
            </a:r>
            <a:r>
              <a:rPr lang="en-US" dirty="0" smtClean="0"/>
              <a:t> is a command line tool which can be used to manage disks. It is more powerful than the Disk Management Snap in. You can do more and different tasks with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partition styles. Which OS’s support</a:t>
            </a:r>
            <a:r>
              <a:rPr lang="en-US" baseline="0" dirty="0" smtClean="0"/>
              <a:t> each one. Don’t go through details here. Use the chart on the next slide.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</a:t>
            </a:r>
            <a:r>
              <a:rPr lang="en-US" baseline="0" dirty="0" smtClean="0"/>
              <a:t> the different Partition Styles.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Primary and Extended partition properties</a:t>
            </a:r>
            <a:r>
              <a:rPr lang="en-US" baseline="0" dirty="0" smtClean="0"/>
              <a:t> and give examples of when you would use each. Discuss possible disk configurations.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4 volume types. You can mention RAID 5, but note that Windows 7 doesn’t support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Spanned Volume’s requirements</a:t>
            </a:r>
            <a:r>
              <a:rPr lang="en-US" baseline="0" dirty="0" smtClean="0"/>
              <a:t> and limitations. Make sure to mention that the areas of free space being combined can be any size. Explain how data is written to the areas of space within a spanned volume. Mention that there is no parity information stored in a spanned volume and that backups are important.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Striped Volume’s requirements</a:t>
            </a:r>
            <a:r>
              <a:rPr lang="en-US" baseline="0" dirty="0" smtClean="0"/>
              <a:t> and limitations. Make sure to mention that the areas of free space being combined must be the same size and there is no parity information.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what the purpose of mirroring is and its</a:t>
            </a:r>
            <a:r>
              <a:rPr lang="en-US" baseline="0" dirty="0" smtClean="0"/>
              <a:t> requirements.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DF22-487D-4160-A7CF-DB30A6BF380B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99B5-F26A-45DE-BDAE-0145FADDD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0CECF-F56E-480F-806A-1942E59F71DF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0E4B4-3331-4CF0-95D6-A9E19F28C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8BE2C-F970-41FB-8B6C-27009B26EAF3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9A37D-1430-4EDF-A520-300CB2A3F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6A58-22BD-4182-B658-23B96915FA56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376A-A13F-4293-BD6F-4A4747612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3400" y="1447800"/>
            <a:ext cx="8077200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00200"/>
            <a:ext cx="3931920" cy="3733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200"/>
            </a:lvl1pPr>
            <a:lvl2pPr>
              <a:lnSpc>
                <a:spcPct val="100000"/>
              </a:lnSpc>
              <a:spcAft>
                <a:spcPts val="600"/>
              </a:spcAft>
              <a:buSzPct val="85000"/>
              <a:buFont typeface="Wingdings" pitchFamily="2" charset="2"/>
              <a:buChar char="Ø"/>
              <a:defRPr sz="2000"/>
            </a:lvl2pPr>
            <a:lvl3pPr>
              <a:lnSpc>
                <a:spcPct val="100000"/>
              </a:lnSpc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00200"/>
            <a:ext cx="3931920" cy="3733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2920" y="609600"/>
            <a:ext cx="8077200" cy="838200"/>
          </a:xfrm>
        </p:spPr>
        <p:txBody>
          <a:bodyPr lIns="45720" anchor="b">
            <a:normAutofit/>
          </a:bodyPr>
          <a:lstStyle>
            <a:lvl1pPr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083A3E-39E4-4BC5-8381-8836AB74E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3400" y="1447800"/>
            <a:ext cx="8077200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0"/>
            <a:ext cx="853440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8183880" cy="3886200"/>
          </a:xfrm>
        </p:spPr>
        <p:txBody>
          <a:bodyPr/>
          <a:lstStyle>
            <a:lvl1pPr>
              <a:defRPr sz="2600"/>
            </a:lvl1pPr>
            <a:lvl2pPr>
              <a:buSzPct val="90000"/>
              <a:buFont typeface="Wingdings" pitchFamily="2" charset="2"/>
              <a:buChar char="Ø"/>
              <a:defRPr sz="2200"/>
            </a:lvl2pPr>
            <a:lvl3pPr>
              <a:buClr>
                <a:schemeClr val="bg2">
                  <a:lumMod val="25000"/>
                </a:schemeClr>
              </a:buClr>
              <a:defRPr sz="20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2920" y="609600"/>
            <a:ext cx="8077200" cy="838200"/>
          </a:xfrm>
        </p:spPr>
        <p:txBody>
          <a:bodyPr lIns="45720" anchor="b">
            <a:normAutofit/>
          </a:bodyPr>
          <a:lstStyle>
            <a:lvl1pPr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81F0D8-4AF7-449E-805D-31591115E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3400" y="1447800"/>
            <a:ext cx="8077200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0"/>
            <a:ext cx="853440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8183880" cy="3886200"/>
          </a:xfrm>
        </p:spPr>
        <p:txBody>
          <a:bodyPr/>
          <a:lstStyle>
            <a:lvl1pPr>
              <a:defRPr sz="2600"/>
            </a:lvl1pPr>
            <a:lvl2pPr>
              <a:buSzPct val="90000"/>
              <a:buFont typeface="Wingdings" pitchFamily="2" charset="2"/>
              <a:buChar char="Ø"/>
              <a:defRPr sz="2200"/>
            </a:lvl2pPr>
            <a:lvl3pPr>
              <a:buClr>
                <a:schemeClr val="bg2">
                  <a:lumMod val="25000"/>
                </a:schemeClr>
              </a:buClr>
              <a:defRPr sz="20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2920" y="609600"/>
            <a:ext cx="8077200" cy="838200"/>
          </a:xfrm>
        </p:spPr>
        <p:txBody>
          <a:bodyPr lIns="45720" anchor="b">
            <a:normAutofit/>
          </a:bodyPr>
          <a:lstStyle>
            <a:lvl1pPr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81F0D8-4AF7-449E-805D-31591115E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39B3-92E8-415F-9094-378CB5296A64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2A84C-9877-476A-BCD1-A9B29F66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CAE7-6163-4256-B26C-3682EAF83B4A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A76E3-F1C2-4988-AE12-A8268C2612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2823-1174-4A0A-8E4E-04EB112C68DA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F053-3CF7-485B-A345-814D7F79C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BF181-AB02-468D-BA3F-E85592D53B61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EC96-FA35-49CE-A69A-A051A946A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1489-B859-45FB-87A7-2972B42DAF2B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FDF68-D10C-4FD2-9858-568ED57D8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77222-88EA-4506-95B4-FCB885EFBC35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537AB-D698-4754-8A30-040B18725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64AC-4122-4A19-8326-E3D6B8A144D1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3303D-C728-42D3-8C79-198D9ED09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802C-9091-4D9D-8164-B6235F710CE3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EF006-13A8-429B-A1E2-830F3D8D78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fld id="{C5D6DF97-E2FD-4ABA-93DB-76E431F57BE6}" type="datetimeFigureOut">
              <a:rPr lang="en-US"/>
              <a:pPr>
                <a:defRPr/>
              </a:pPr>
              <a:t>9/26/2013</a:t>
            </a:fld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6535FB20-7BA0-4A96-9DA9-B9F9BA554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dtorsney@west-lothian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0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Working with Disks and Devices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Disk - Striped Volume</a:t>
            </a:r>
            <a:endParaRPr lang="en-US" dirty="0" smtClean="0"/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in equal stripes on 2 - 32 dynamic drives (same size)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2828925"/>
            <a:ext cx="5353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Disk – Mirrored Volume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552575"/>
            <a:ext cx="59055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NTFS </a:t>
            </a:r>
          </a:p>
          <a:p>
            <a:pPr lvl="1"/>
            <a:r>
              <a:rPr lang="en-US" dirty="0" smtClean="0"/>
              <a:t>Preferred file system for Windows 7</a:t>
            </a:r>
          </a:p>
          <a:p>
            <a:pPr lvl="1"/>
            <a:r>
              <a:rPr lang="en-US" dirty="0" smtClean="0"/>
              <a:t>Partitions up to 4 TB</a:t>
            </a:r>
          </a:p>
          <a:p>
            <a:pPr lvl="1"/>
            <a:r>
              <a:rPr lang="en-US" dirty="0" smtClean="0"/>
              <a:t>Security (encryption and permissions)</a:t>
            </a:r>
          </a:p>
          <a:p>
            <a:r>
              <a:rPr lang="en-US" dirty="0" smtClean="0"/>
              <a:t>FAT (FAT16) – Partitions up to 4 GB</a:t>
            </a:r>
          </a:p>
          <a:p>
            <a:r>
              <a:rPr lang="en-US" dirty="0" smtClean="0"/>
              <a:t>FAT32 – Partitions up to 32 GB (Windows 7 limitation)</a:t>
            </a:r>
          </a:p>
          <a:p>
            <a:r>
              <a:rPr lang="en-US" dirty="0" err="1" smtClean="0"/>
              <a:t>exFAT</a:t>
            </a:r>
            <a:r>
              <a:rPr lang="en-US" dirty="0" smtClean="0"/>
              <a:t> (FAT64) – Intended for large USB drives, not hard drives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Disk Management Snap-In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Initializing disks </a:t>
            </a:r>
          </a:p>
          <a:p>
            <a:r>
              <a:rPr lang="en-CA" sz="2400" dirty="0" smtClean="0"/>
              <a:t>Selecting a partition style</a:t>
            </a:r>
          </a:p>
          <a:p>
            <a:r>
              <a:rPr lang="en-CA" sz="2400" dirty="0" smtClean="0"/>
              <a:t>Converting basic disks to dynamic disks</a:t>
            </a:r>
          </a:p>
          <a:p>
            <a:r>
              <a:rPr lang="en-CA" sz="2400" dirty="0" smtClean="0"/>
              <a:t>Creating partitions and volumes</a:t>
            </a:r>
          </a:p>
          <a:p>
            <a:r>
              <a:rPr lang="en-CA" sz="2400" dirty="0" smtClean="0"/>
              <a:t>Extending, shrinking, and deleting </a:t>
            </a:r>
            <a:r>
              <a:rPr lang="en-CA" sz="2400" dirty="0" smtClean="0"/>
              <a:t>volumes</a:t>
            </a:r>
          </a:p>
          <a:p>
            <a:r>
              <a:rPr lang="en-CA" sz="2400" dirty="0"/>
              <a:t>Formatting partitions and volumes</a:t>
            </a:r>
          </a:p>
          <a:p>
            <a:r>
              <a:rPr lang="en-CA" sz="2400" dirty="0"/>
              <a:t>Assigning and changing driver letters and paths</a:t>
            </a:r>
          </a:p>
          <a:p>
            <a:r>
              <a:rPr lang="en-CA" sz="2400" dirty="0"/>
              <a:t>Examining and managing physical disk properties such as disk quotas, folder sharing, and error checking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Disk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Cleanup</a:t>
            </a:r>
          </a:p>
          <a:p>
            <a:r>
              <a:rPr lang="en-US" dirty="0" smtClean="0"/>
              <a:t>Defragmenting disks</a:t>
            </a:r>
          </a:p>
          <a:p>
            <a:r>
              <a:rPr lang="en-US" dirty="0" smtClean="0"/>
              <a:t>Checking for disk errors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Diskpart.exe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263" y="2209800"/>
            <a:ext cx="64658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/>
          <a:lstStyle/>
          <a:p>
            <a:r>
              <a:rPr lang="en-GB" dirty="0" smtClean="0"/>
              <a:t>Do LAB 5 and LAB 6</a:t>
            </a:r>
            <a:br>
              <a:rPr lang="en-GB" dirty="0" smtClean="0"/>
            </a:br>
            <a:r>
              <a:rPr lang="en-GB" sz="2000" dirty="0" smtClean="0"/>
              <a:t>(Complete LAB sheets and email to </a:t>
            </a:r>
            <a:r>
              <a:rPr lang="en-GB" sz="2000" dirty="0" smtClean="0">
                <a:hlinkClick r:id="rId2"/>
              </a:rPr>
              <a:t>dtorsney@west-lothian.ac.uk</a:t>
            </a:r>
            <a:r>
              <a:rPr lang="en-GB" sz="2000" dirty="0" smtClean="0"/>
              <a:t>)</a:t>
            </a:r>
            <a:br>
              <a:rPr lang="en-GB" sz="2000" dirty="0" smtClean="0"/>
            </a:br>
            <a:endParaRPr lang="en-GB" sz="2000" dirty="0" smtClean="0"/>
          </a:p>
          <a:p>
            <a:r>
              <a:rPr lang="en-GB" dirty="0"/>
              <a:t>Do Lesson 4 Knowledge Assessment</a:t>
            </a:r>
            <a:br>
              <a:rPr lang="en-GB" dirty="0"/>
            </a:br>
            <a:r>
              <a:rPr lang="en-GB" sz="2000" dirty="0"/>
              <a:t>(Fill in the Blank and True/False) </a:t>
            </a:r>
            <a:r>
              <a:rPr lang="en-GB" dirty="0"/>
              <a:t>Page 144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5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Partition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MBR – Master Boot Record</a:t>
            </a:r>
          </a:p>
          <a:p>
            <a:r>
              <a:rPr lang="en-US" dirty="0" smtClean="0"/>
              <a:t>GPT – GUID (globally unique identifier) Partition Table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Style Comparison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MBR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Supports up to 4 primary partitions, or 3 primary and an extended</a:t>
            </a:r>
          </a:p>
          <a:p>
            <a:r>
              <a:rPr lang="en-US" dirty="0" smtClean="0"/>
              <a:t>Supports volumes up to 2 terabytes</a:t>
            </a:r>
          </a:p>
          <a:p>
            <a:r>
              <a:rPr lang="en-CA" dirty="0" smtClean="0"/>
              <a:t>Uses hidden sectors to store system information</a:t>
            </a:r>
          </a:p>
          <a:p>
            <a:r>
              <a:rPr lang="en-US" dirty="0" smtClean="0"/>
              <a:t>Replication and CRC are NOT features of MBR’s partition table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GPT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Supports up to 128 primary partitions</a:t>
            </a:r>
          </a:p>
          <a:p>
            <a:r>
              <a:rPr lang="en-US" dirty="0" smtClean="0"/>
              <a:t>Supports volumes up to 18 </a:t>
            </a:r>
            <a:r>
              <a:rPr lang="en-US" dirty="0" err="1" smtClean="0"/>
              <a:t>exabytes</a:t>
            </a:r>
            <a:r>
              <a:rPr lang="en-US" dirty="0" smtClean="0"/>
              <a:t>*</a:t>
            </a:r>
          </a:p>
          <a:p>
            <a:r>
              <a:rPr lang="en-US" dirty="0" smtClean="0"/>
              <a:t>Uses partitions to store system information</a:t>
            </a:r>
          </a:p>
          <a:p>
            <a:r>
              <a:rPr lang="en-US" dirty="0" smtClean="0"/>
              <a:t>Replication and cyclical redundancy check (CRC) protection of the partition table for reliability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-228600" y="6475998"/>
            <a:ext cx="929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*1 </a:t>
            </a:r>
            <a:r>
              <a:rPr lang="en-GB" sz="1600" dirty="0"/>
              <a:t>EB = </a:t>
            </a:r>
            <a:r>
              <a:rPr lang="en-GB" sz="1600" dirty="0" smtClean="0"/>
              <a:t>1,000,000,000,000,000,000B </a:t>
            </a:r>
            <a:r>
              <a:rPr lang="en-GB" sz="1600" dirty="0"/>
              <a:t>= 10</a:t>
            </a:r>
            <a:r>
              <a:rPr lang="en-GB" sz="1600" baseline="30000" dirty="0"/>
              <a:t>18</a:t>
            </a:r>
            <a:r>
              <a:rPr lang="en-GB" sz="1600" dirty="0"/>
              <a:t> bytes = </a:t>
            </a:r>
            <a:r>
              <a:rPr lang="en-GB" sz="1600" dirty="0" smtClean="0"/>
              <a:t>1,000,000,000gigabytes </a:t>
            </a:r>
            <a:r>
              <a:rPr lang="en-GB" sz="1600" dirty="0"/>
              <a:t>= </a:t>
            </a:r>
            <a:r>
              <a:rPr lang="en-GB" sz="1600" dirty="0" smtClean="0"/>
              <a:t>1,000,000 terabytes 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Types – Basic Disk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Compatible with other versions of Windows</a:t>
            </a:r>
          </a:p>
          <a:p>
            <a:r>
              <a:rPr lang="en-CA" dirty="0" smtClean="0"/>
              <a:t>Consists of primary and extended partitions</a:t>
            </a:r>
          </a:p>
          <a:p>
            <a:r>
              <a:rPr lang="en-CA" dirty="0" smtClean="0"/>
              <a:t>Supports up to four partitions (per single hard drive)</a:t>
            </a:r>
          </a:p>
          <a:p>
            <a:r>
              <a:rPr lang="en-CA" dirty="0" smtClean="0"/>
              <a:t>Windows can only be installed on basic storage type partitions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and Extended Partitions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Functions as a physically separate disk</a:t>
            </a:r>
          </a:p>
          <a:p>
            <a:r>
              <a:rPr lang="en-US" dirty="0" smtClean="0"/>
              <a:t>Can host an OS</a:t>
            </a:r>
          </a:p>
          <a:p>
            <a:r>
              <a:rPr lang="en-US" dirty="0" smtClean="0"/>
              <a:t>Can be marked as active (and used to boot from)</a:t>
            </a:r>
          </a:p>
          <a:p>
            <a:r>
              <a:rPr lang="en-US" dirty="0" smtClean="0"/>
              <a:t>Up to 4 are supported or 3 + 1 extended</a:t>
            </a:r>
          </a:p>
          <a:p>
            <a:r>
              <a:rPr lang="en-US" dirty="0" smtClean="0"/>
              <a:t>Each is formatted and assigned a drive letter</a:t>
            </a:r>
          </a:p>
          <a:p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EXTENDED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Cannot host an OS</a:t>
            </a:r>
          </a:p>
          <a:p>
            <a:r>
              <a:rPr lang="en-US" dirty="0" smtClean="0"/>
              <a:t>Cannot be active partition</a:t>
            </a:r>
          </a:p>
          <a:p>
            <a:r>
              <a:rPr lang="en-US" dirty="0" smtClean="0"/>
              <a:t>Basic disk can only host 1 Extended but unlimited logical partitions</a:t>
            </a:r>
          </a:p>
          <a:p>
            <a:r>
              <a:rPr lang="en-US" dirty="0" smtClean="0"/>
              <a:t>Do not format extended partition, but only the logical drives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Types – Dynamic Disks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Supported by Windows 2000/XP/Vista/7</a:t>
            </a:r>
          </a:p>
          <a:p>
            <a:r>
              <a:rPr lang="en-CA" dirty="0" smtClean="0"/>
              <a:t>Can combine two or more physical disks into one dynamic disk</a:t>
            </a:r>
          </a:p>
          <a:p>
            <a:r>
              <a:rPr lang="en-CA" dirty="0" smtClean="0"/>
              <a:t>Are divided into volumes</a:t>
            </a:r>
          </a:p>
          <a:p>
            <a:r>
              <a:rPr lang="en-US" dirty="0" smtClean="0"/>
              <a:t>Unlimited number of volumes</a:t>
            </a:r>
          </a:p>
          <a:p>
            <a:r>
              <a:rPr lang="en-US" dirty="0" smtClean="0"/>
              <a:t>Not supported on: </a:t>
            </a:r>
          </a:p>
          <a:p>
            <a:pPr lvl="1"/>
            <a:r>
              <a:rPr lang="en-US" sz="2600" dirty="0" smtClean="0"/>
              <a:t>Portable computers</a:t>
            </a:r>
            <a:endParaRPr lang="en-US" dirty="0" smtClean="0"/>
          </a:p>
          <a:p>
            <a:pPr lvl="1"/>
            <a:r>
              <a:rPr lang="en-US" sz="2600" dirty="0" smtClean="0"/>
              <a:t>Removable disks</a:t>
            </a:r>
          </a:p>
          <a:p>
            <a:pPr lvl="1"/>
            <a:r>
              <a:rPr lang="en-US" sz="2600" dirty="0" smtClean="0"/>
              <a:t>External USB or </a:t>
            </a:r>
            <a:r>
              <a:rPr lang="en-US" sz="2600" dirty="0" err="1" smtClean="0"/>
              <a:t>Firewire</a:t>
            </a:r>
            <a:r>
              <a:rPr lang="en-US" sz="2600" dirty="0" smtClean="0"/>
              <a:t> Drives</a:t>
            </a:r>
          </a:p>
          <a:p>
            <a:pPr lvl="1"/>
            <a:r>
              <a:rPr lang="en-US" sz="2600" dirty="0" smtClean="0"/>
              <a:t>Windows 7 Starter or Home editions</a:t>
            </a:r>
            <a:endParaRPr lang="en-CA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volume</a:t>
            </a:r>
          </a:p>
          <a:p>
            <a:r>
              <a:rPr lang="en-US" dirty="0" smtClean="0"/>
              <a:t>Spanned volume</a:t>
            </a:r>
          </a:p>
          <a:p>
            <a:r>
              <a:rPr lang="en-US" dirty="0" smtClean="0"/>
              <a:t>Striped volume</a:t>
            </a:r>
          </a:p>
          <a:p>
            <a:r>
              <a:rPr lang="en-US" dirty="0" smtClean="0"/>
              <a:t>Mirrored volume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Disk - Simple Volume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space from a single dynamic drive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09800"/>
            <a:ext cx="41719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Disk - Spanned Volume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Consists of disk space on 2 to 32 dynamic drives (any size)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47950"/>
            <a:ext cx="635158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Aspect 2">
    <a:dk1>
      <a:srgbClr val="000000"/>
    </a:dk1>
    <a:lt1>
      <a:srgbClr val="FFFFFF"/>
    </a:lt1>
    <a:dk2>
      <a:srgbClr val="323232"/>
    </a:dk2>
    <a:lt2>
      <a:srgbClr val="E3DED1"/>
    </a:lt2>
    <a:accent1>
      <a:srgbClr val="000099"/>
    </a:accent1>
    <a:accent2>
      <a:srgbClr val="9F2936"/>
    </a:accent2>
    <a:accent3>
      <a:srgbClr val="FFFFFF"/>
    </a:accent3>
    <a:accent4>
      <a:srgbClr val="000000"/>
    </a:accent4>
    <a:accent5>
      <a:srgbClr val="AAAACA"/>
    </a:accent5>
    <a:accent6>
      <a:srgbClr val="902430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2_Aspect 2">
    <a:dk1>
      <a:srgbClr val="000000"/>
    </a:dk1>
    <a:lt1>
      <a:srgbClr val="FFFFFF"/>
    </a:lt1>
    <a:dk2>
      <a:srgbClr val="323232"/>
    </a:dk2>
    <a:lt2>
      <a:srgbClr val="E3DED1"/>
    </a:lt2>
    <a:accent1>
      <a:srgbClr val="000099"/>
    </a:accent1>
    <a:accent2>
      <a:srgbClr val="9F2936"/>
    </a:accent2>
    <a:accent3>
      <a:srgbClr val="FFFFFF"/>
    </a:accent3>
    <a:accent4>
      <a:srgbClr val="000000"/>
    </a:accent4>
    <a:accent5>
      <a:srgbClr val="AAAACA"/>
    </a:accent5>
    <a:accent6>
      <a:srgbClr val="902430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2_Aspect 2">
    <a:dk1>
      <a:srgbClr val="000000"/>
    </a:dk1>
    <a:lt1>
      <a:srgbClr val="FFFFFF"/>
    </a:lt1>
    <a:dk2>
      <a:srgbClr val="323232"/>
    </a:dk2>
    <a:lt2>
      <a:srgbClr val="E3DED1"/>
    </a:lt2>
    <a:accent1>
      <a:srgbClr val="000099"/>
    </a:accent1>
    <a:accent2>
      <a:srgbClr val="9F2936"/>
    </a:accent2>
    <a:accent3>
      <a:srgbClr val="FFFFFF"/>
    </a:accent3>
    <a:accent4>
      <a:srgbClr val="000000"/>
    </a:accent4>
    <a:accent5>
      <a:srgbClr val="AAAACA"/>
    </a:accent5>
    <a:accent6>
      <a:srgbClr val="902430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780</Words>
  <Application>Microsoft Office PowerPoint</Application>
  <PresentationFormat>On-screen Show (4:3)</PresentationFormat>
  <Paragraphs>105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 Design</vt:lpstr>
      <vt:lpstr>Working with Disks and Devices</vt:lpstr>
      <vt:lpstr>Understanding Partition Styles</vt:lpstr>
      <vt:lpstr>Partition Style Comparison</vt:lpstr>
      <vt:lpstr>Disk Types – Basic Disk</vt:lpstr>
      <vt:lpstr>Primary and Extended Partitions</vt:lpstr>
      <vt:lpstr>Disk Types – Dynamic Disks</vt:lpstr>
      <vt:lpstr>Volume Types</vt:lpstr>
      <vt:lpstr>Dynamic Disk - Simple Volume</vt:lpstr>
      <vt:lpstr>Dynamic Disk - Spanned Volume</vt:lpstr>
      <vt:lpstr>Dynamic Disk - Striped Volume</vt:lpstr>
      <vt:lpstr>Dynamic Disk – Mirrored Volume</vt:lpstr>
      <vt:lpstr>File Systems</vt:lpstr>
      <vt:lpstr>Using the Disk Management Snap-In</vt:lpstr>
      <vt:lpstr>Using Disk Tools</vt:lpstr>
      <vt:lpstr>Diskpart.exe</vt:lpstr>
      <vt:lpstr>Your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70-680_Lesson02</dc:title>
  <dc:subject>Installing Windows 7</dc:subject>
  <dc:creator>Katherine James</dc:creator>
  <cp:lastModifiedBy>dtorsney</cp:lastModifiedBy>
  <cp:revision>812</cp:revision>
  <dcterms:created xsi:type="dcterms:W3CDTF">2007-01-10T19:14:18Z</dcterms:created>
  <dcterms:modified xsi:type="dcterms:W3CDTF">2013-09-26T08:54:47Z</dcterms:modified>
</cp:coreProperties>
</file>