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9"/>
  </p:notesMasterIdLst>
  <p:handoutMasterIdLst>
    <p:handoutMasterId r:id="rId30"/>
  </p:handoutMasterIdLst>
  <p:sldIdLst>
    <p:sldId id="256" r:id="rId2"/>
    <p:sldId id="257" r:id="rId3"/>
    <p:sldId id="306" r:id="rId4"/>
    <p:sldId id="307" r:id="rId5"/>
    <p:sldId id="308" r:id="rId6"/>
    <p:sldId id="313" r:id="rId7"/>
    <p:sldId id="314" r:id="rId8"/>
    <p:sldId id="315" r:id="rId9"/>
    <p:sldId id="316" r:id="rId10"/>
    <p:sldId id="318" r:id="rId11"/>
    <p:sldId id="319" r:id="rId12"/>
    <p:sldId id="320" r:id="rId13"/>
    <p:sldId id="321" r:id="rId14"/>
    <p:sldId id="322" r:id="rId15"/>
    <p:sldId id="323" r:id="rId16"/>
    <p:sldId id="325" r:id="rId17"/>
    <p:sldId id="326" r:id="rId18"/>
    <p:sldId id="327" r:id="rId19"/>
    <p:sldId id="328" r:id="rId20"/>
    <p:sldId id="329" r:id="rId21"/>
    <p:sldId id="331" r:id="rId22"/>
    <p:sldId id="335" r:id="rId23"/>
    <p:sldId id="337" r:id="rId24"/>
    <p:sldId id="338" r:id="rId25"/>
    <p:sldId id="339" r:id="rId26"/>
    <p:sldId id="343" r:id="rId27"/>
    <p:sldId id="34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0066"/>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0105" autoAdjust="0"/>
  </p:normalViewPr>
  <p:slideViewPr>
    <p:cSldViewPr>
      <p:cViewPr varScale="1">
        <p:scale>
          <a:sx n="58" d="100"/>
          <a:sy n="58" d="100"/>
        </p:scale>
        <p:origin x="-858" y="-90"/>
      </p:cViewPr>
      <p:guideLst>
        <p:guide orient="horz" pos="1008"/>
        <p:guide pos="288"/>
        <p:guide pos="5424"/>
        <p:guide pos="3002"/>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cs typeface="+mn-cs"/>
              </a:defRPr>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F2AEA725-F494-4D26-BA46-E2C97009E21B}" type="datetimeFigureOut">
              <a:rPr lang="en-US"/>
              <a:pPr>
                <a:defRPr/>
              </a:pPr>
              <a:t>10/28/2015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cs typeface="+mn-cs"/>
              </a:defRPr>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C9A3C245-1F53-4F83-AFB4-0FC7D03D1DA3}" type="slidenum">
              <a:rPr lang="en-CA"/>
              <a:pPr>
                <a:defRPr/>
              </a:pPr>
              <a:t>‹#›</a:t>
            </a:fld>
            <a:endParaRPr lang="en-CA" dirty="0"/>
          </a:p>
        </p:txBody>
      </p:sp>
    </p:spTree>
    <p:extLst>
      <p:ext uri="{BB962C8B-B14F-4D97-AF65-F5344CB8AC3E}">
        <p14:creationId xmlns:p14="http://schemas.microsoft.com/office/powerpoint/2010/main" val="1672869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F93609C2-2238-4449-AD28-FE54BFD2553D}" type="datetimeFigureOut">
              <a:rPr lang="en-US"/>
              <a:pPr>
                <a:defRPr/>
              </a:pPr>
              <a:t>10/28/2015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CBDC5FDA-00C6-4D42-9715-B800F2E99C9E}" type="slidenum">
              <a:rPr lang="en-US"/>
              <a:pPr>
                <a:defRPr/>
              </a:pPr>
              <a:t>‹#›</a:t>
            </a:fld>
            <a:endParaRPr lang="en-US" dirty="0"/>
          </a:p>
        </p:txBody>
      </p:sp>
    </p:spTree>
    <p:extLst>
      <p:ext uri="{BB962C8B-B14F-4D97-AF65-F5344CB8AC3E}">
        <p14:creationId xmlns:p14="http://schemas.microsoft.com/office/powerpoint/2010/main" val="629653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a:lstStyle/>
          <a:p>
            <a:pPr eaLnBrk="1" hangingPunct="1">
              <a:spcBef>
                <a:spcPct val="0"/>
              </a:spcBef>
            </a:pPr>
            <a:endParaRPr lang="en-US" baseline="0" dirty="0"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EDAA5F-4B85-4411-B941-BBA66EE54D6E}" type="slidenum">
              <a:rPr lang="en-US" smtClean="0">
                <a:cs typeface="Arial" charset="0"/>
              </a:rPr>
              <a:pPr/>
              <a:t>1</a:t>
            </a:fld>
            <a:endParaRPr lang="en-US"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r>
              <a:rPr lang="en-US" smtClean="0"/>
              <a:t>On the next several slides, explain what each Standard permission allows a Security Principal to do.</a:t>
            </a:r>
            <a:endParaRPr lang="en-CA"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8DF07A-D530-4B25-B1A6-955C22CF3D13}" type="slidenum">
              <a:rPr lang="en-US" smtClean="0">
                <a:cs typeface="Arial" charset="0"/>
              </a:rPr>
              <a:pPr/>
              <a:t>10</a:t>
            </a:fld>
            <a:endParaRPr lang="en-US"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a:lstStyle/>
          <a:p>
            <a:r>
              <a:rPr lang="en-US" smtClean="0"/>
              <a:t>Explain how the owner of the file always has access to the file/folder’s permissions so there is no way for a file or folder to become completely inaccessible, even if someone sets the permissions so that no one can access it.</a:t>
            </a:r>
            <a:endParaRPr lang="en-CA"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EB36E5-BC74-4E19-9523-4F6B1377B212}" type="slidenum">
              <a:rPr lang="en-US" smtClean="0">
                <a:cs typeface="Arial" charset="0"/>
              </a:rPr>
              <a:pPr/>
              <a:t>16</a:t>
            </a:fld>
            <a:endParaRPr lang="en-US" smtClean="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a:lstStyle/>
          <a:p>
            <a:r>
              <a:rPr lang="en-US" smtClean="0"/>
              <a:t>Have a discussion about the purpose of Sharing Files and Folders to introduce the topic</a:t>
            </a:r>
            <a:endParaRPr lang="en-CA"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BA2FA6-F2B9-48A3-91C9-BE6989F68207}" type="slidenum">
              <a:rPr lang="en-US" smtClean="0">
                <a:cs typeface="Arial" charset="0"/>
              </a:rPr>
              <a:pPr/>
              <a:t>17</a:t>
            </a:fld>
            <a:endParaRPr lang="en-US" smtClean="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a:lstStyle/>
          <a:p>
            <a:r>
              <a:rPr lang="en-US" smtClean="0"/>
              <a:t>Explain that Windows 7 provides addition methods for sharing files and folders and additional security mechanisms. Use the chart in the text book to help you describe the 3 different sharing features. Give examples of when you would use each one.</a:t>
            </a:r>
            <a:endParaRPr lang="en-CA"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07D5F9-905F-4D5E-B13F-80BD53E42CBE}" type="slidenum">
              <a:rPr lang="en-US" smtClean="0">
                <a:cs typeface="Arial" charset="0"/>
              </a:rPr>
              <a:pPr/>
              <a:t>18</a:t>
            </a:fld>
            <a:endParaRPr lang="en-US" smtClean="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a:lstStyle/>
          <a:p>
            <a:r>
              <a:rPr lang="en-US" smtClean="0"/>
              <a:t>Describe how sharing with Homegroups works.</a:t>
            </a:r>
            <a:endParaRPr lang="en-CA"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FEACD9-ACA6-4942-A720-CA002697CE80}" type="slidenum">
              <a:rPr lang="en-US" smtClean="0">
                <a:cs typeface="Arial" charset="0"/>
              </a:rPr>
              <a:pPr/>
              <a:t>19</a:t>
            </a:fld>
            <a:endParaRPr lang="en-US"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p:spPr>
      </p:sp>
      <p:sp>
        <p:nvSpPr>
          <p:cNvPr id="19458"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as each of these points will be expanded on in the lesson. You may also want to mention the Technology Skills that are being covered for the Certification exam also.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a:lstStyle/>
          <a:p>
            <a:r>
              <a:rPr lang="en-US" dirty="0" smtClean="0"/>
              <a:t>Explain that when you select a Home network location, the computer attempts to find an existing </a:t>
            </a:r>
            <a:r>
              <a:rPr lang="en-US" dirty="0" err="1" smtClean="0"/>
              <a:t>homegroup</a:t>
            </a:r>
            <a:r>
              <a:rPr lang="en-US" dirty="0" smtClean="0"/>
              <a:t>. If one does not exist, the Create a </a:t>
            </a:r>
            <a:r>
              <a:rPr lang="en-US" dirty="0" err="1" smtClean="0"/>
              <a:t>Homegroup</a:t>
            </a:r>
            <a:r>
              <a:rPr lang="en-US" dirty="0" smtClean="0"/>
              <a:t> Wizard appears. If a </a:t>
            </a:r>
            <a:r>
              <a:rPr lang="en-US" dirty="0" err="1" smtClean="0"/>
              <a:t>Homegroup</a:t>
            </a:r>
            <a:r>
              <a:rPr lang="en-US" dirty="0" smtClean="0"/>
              <a:t> is detected, a Join the </a:t>
            </a:r>
            <a:r>
              <a:rPr lang="en-US" dirty="0" err="1" smtClean="0"/>
              <a:t>Homegroup</a:t>
            </a:r>
            <a:r>
              <a:rPr lang="en-US" dirty="0" smtClean="0"/>
              <a:t> Wizard appears.</a:t>
            </a:r>
            <a:endParaRPr lang="en-CA" dirty="0" smtClean="0"/>
          </a:p>
          <a:p>
            <a:endParaRPr lang="en-CA" dirty="0"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FFA7C-3460-4775-B5F0-BFB53B8E76DC}" type="slidenum">
              <a:rPr lang="en-US" smtClean="0">
                <a:cs typeface="Arial" charset="0"/>
              </a:rPr>
              <a:pPr/>
              <a:t>20</a:t>
            </a:fld>
            <a:endParaRPr lang="en-US" smtClean="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a:lstStyle/>
          <a:p>
            <a:r>
              <a:rPr lang="en-US" smtClean="0"/>
              <a:t>Describe how easy it is for small businesses to share information using Public Folder Sharing.</a:t>
            </a:r>
            <a:endParaRPr lang="en-CA"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A3D059-0C2B-4951-B1E9-5B4600D6C7C6}" type="slidenum">
              <a:rPr lang="en-US" smtClean="0">
                <a:cs typeface="Arial" charset="0"/>
              </a:rPr>
              <a:pPr/>
              <a:t>21</a:t>
            </a:fld>
            <a:endParaRPr lang="en-US" smtClean="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a:lstStyle/>
          <a:p>
            <a:r>
              <a:rPr lang="en-US" smtClean="0"/>
              <a:t>Briefly introduce Windows Printing. We will discuss in detail in the upcoming slides.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a:lstStyle/>
          <a:p>
            <a:r>
              <a:rPr lang="en-US" smtClean="0"/>
              <a:t>Describe each of the 4 print components. Explain how printing works.</a:t>
            </a:r>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a:lstStyle/>
          <a:p>
            <a:r>
              <a:rPr lang="en-US" smtClean="0"/>
              <a:t>Describe the different ways printing can be configured on a Windows network and when each one might be used.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a:lstStyle/>
          <a:p>
            <a:r>
              <a:rPr lang="en-US" smtClean="0"/>
              <a:t>Explain the different elements on the printer properties  Security tab.</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a:lstStyle/>
          <a:p>
            <a:r>
              <a:rPr lang="en-US" smtClean="0"/>
              <a:t>Describe printer permissions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a:lstStyle/>
          <a:p>
            <a:r>
              <a:rPr lang="en-US" dirty="0" smtClean="0"/>
              <a:t>Discuss the concept of permissions in general. Talk about the different system entities that need to be secured with permissions. Briefly describe each type of permission on the slide.</a:t>
            </a:r>
            <a:endParaRPr lang="en-CA" dirty="0"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29E806-481E-4D24-941C-0B3AF48A82D8}" type="slidenum">
              <a:rPr lang="en-US" smtClean="0">
                <a:cs typeface="Arial" charset="0"/>
              </a:rPr>
              <a:pPr/>
              <a:t>3</a:t>
            </a:fld>
            <a:endParaRPr lang="en-US"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a:lstStyle/>
          <a:p>
            <a:r>
              <a:rPr lang="en-US" smtClean="0"/>
              <a:t>Describe each element of the Windows Permission Architecture.</a:t>
            </a:r>
            <a:endParaRPr lang="en-CA"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2FE9AA-BB04-4F73-9B86-18888E692F73}" type="slidenum">
              <a:rPr lang="en-US" smtClean="0">
                <a:cs typeface="Arial" charset="0"/>
              </a:rPr>
              <a:pPr/>
              <a:t>4</a:t>
            </a:fld>
            <a:endParaRPr lang="en-US"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a:lstStyle/>
          <a:p>
            <a:r>
              <a:rPr lang="en-US" smtClean="0"/>
              <a:t>Use the screen shot on the slide to show the Security Principals and the permissions.</a:t>
            </a:r>
            <a:endParaRPr lang="en-CA"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D00B2B-5A32-4433-B5F0-4ED6CF3E914A}" type="slidenum">
              <a:rPr lang="en-US" smtClean="0">
                <a:cs typeface="Arial" charset="0"/>
              </a:rPr>
              <a:pPr/>
              <a:t>5</a:t>
            </a:fld>
            <a:endParaRPr lang="en-US"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r>
              <a:rPr lang="en-US" smtClean="0"/>
              <a:t>Describe what happens when you Move or Copy a file to a folder on the same NTFS volume or to a different NTFS volume.</a:t>
            </a:r>
            <a:endParaRPr lang="en-CA"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AD1817-A404-403F-B2B4-571DFFA91A16}" type="slidenum">
              <a:rPr lang="en-US" smtClean="0">
                <a:cs typeface="Arial" charset="0"/>
              </a:rPr>
              <a:pPr/>
              <a:t>6</a:t>
            </a:fld>
            <a:endParaRPr lang="en-US"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r>
              <a:rPr lang="en-US" smtClean="0"/>
              <a:t>Discuss Effective Permissions. It is helpful to go over several examples to show students how the permissions work.</a:t>
            </a:r>
            <a:endParaRPr lang="en-CA"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6A1B47-2FA0-4278-93C0-F7505A55CC2D}" type="slidenum">
              <a:rPr lang="en-US" smtClean="0">
                <a:cs typeface="Arial" charset="0"/>
              </a:rPr>
              <a:pPr/>
              <a:t>7</a:t>
            </a:fld>
            <a:endParaRPr lang="en-US"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r>
              <a:rPr lang="en-US" dirty="0" smtClean="0"/>
              <a:t>Explain how to use this tab.</a:t>
            </a:r>
            <a:endParaRPr lang="en-CA" dirty="0"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31EA00-C6E6-4B37-90AE-78C919DEC76B}" type="slidenum">
              <a:rPr lang="en-US" smtClean="0">
                <a:cs typeface="Arial" charset="0"/>
              </a:rPr>
              <a:pPr/>
              <a:t>8</a:t>
            </a:fld>
            <a:endParaRPr lang="en-US"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r>
              <a:rPr lang="en-US" smtClean="0"/>
              <a:t>Explain SIDs and Access Tokens and what happens when a user logs on and then accesses a secured resource.</a:t>
            </a:r>
            <a:endParaRPr lang="en-CA"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14919E-758C-4E41-88B4-9735C075CAC0}" type="slidenum">
              <a:rPr lang="en-US" smtClean="0">
                <a:cs typeface="Arial" charset="0"/>
              </a:rPr>
              <a:pPr/>
              <a:t>9</a:t>
            </a:fld>
            <a:endParaRPr lang="en-US"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C89A03B-FE2A-45ED-A039-3120574B3BF3}"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D3F81C-6604-4F77-9DAF-A39E94C7822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AED1D48-56FB-43EF-A4CE-2619C04279DC}"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E243E4-EC87-46B9-BF5C-A018FE0E66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6581FBD-99FE-45C0-9DFD-0ABA81C81F5D}"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1F9903-6363-4BD2-8B3C-FDC77653BC0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FC96100-08E6-465B-A151-7C1CBDE0BF5E}"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4EF0D7-EE3E-4C01-B0A0-E304EB77D03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9144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40386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pPr>
              <a:defRPr/>
            </a:pPr>
            <a:fld id="{9DD8F02A-B88F-437B-8F85-F73BBD6E7C73}" type="datetimeFigureOut">
              <a:rPr lang="en-US"/>
              <a:pPr>
                <a:defRPr/>
              </a:pPr>
              <a:t>10/28/2015</a:t>
            </a:fld>
            <a:endParaRPr lang="en-US" dirty="0"/>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pPr>
              <a:defRPr/>
            </a:pPr>
            <a:fld id="{2CD9C960-3DA0-43DA-AED9-05B28DDEEE32}"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fld id="{42CA8D7A-A2D2-4F89-AA8D-B835F80BCAA7}" type="datetimeFigureOut">
              <a:rPr lang="en-US"/>
              <a:pPr>
                <a:defRPr/>
              </a:pPr>
              <a:t>10/28/2015</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9FF8701B-1419-4E09-AFFB-287F6A65A07F}"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ext Placeholder 2"/>
          <p:cNvSpPr>
            <a:spLocks noGrp="1"/>
          </p:cNvSpPr>
          <p:nvPr>
            <p:ph type="body" sz="half" idx="1"/>
          </p:nvPr>
        </p:nvSpPr>
        <p:spPr>
          <a:xfrm>
            <a:off x="457200" y="14478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fld id="{B6B5DED1-9BE9-491C-9200-23191B62BCC3}" type="datetimeFigureOut">
              <a:rPr lang="en-US"/>
              <a:pPr>
                <a:defRPr/>
              </a:pPr>
              <a:t>10/28/2015</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392ACA4D-EDC6-4A05-8E34-7CE2BA378EC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0EBA8D2-8C66-455F-9578-422271737085}"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9123C7-8913-41EF-9C16-B987E76EAC8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41703A7-5BB8-46DB-8B65-8CE66FD5BCEC}" type="datetimeFigureOut">
              <a:rPr lang="en-US"/>
              <a:pPr>
                <a:defRPr/>
              </a:pPr>
              <a:t>10/28/2015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70D319-2DBC-4038-BFFE-934D78D538B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0D856C9-1947-4B05-9A0D-C18B05805267}" type="datetimeFigureOut">
              <a:rPr lang="en-US"/>
              <a:pPr>
                <a:defRPr/>
              </a:pPr>
              <a:t>10/28/2015</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1A7885-3185-4CC1-826D-F1C7C8A40C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F9F6CE7-9452-4E85-88E2-8E2192883E85}" type="datetimeFigureOut">
              <a:rPr lang="en-US"/>
              <a:pPr>
                <a:defRPr/>
              </a:pPr>
              <a:t>10/28/2015</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135BC0-21F8-49D4-9547-A1382013B13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72F3A50-A7B9-43C8-9294-9211B9A91689}" type="datetimeFigureOut">
              <a:rPr lang="en-US"/>
              <a:pPr>
                <a:defRPr/>
              </a:pPr>
              <a:t>10/28/2015</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64A2662-52CF-45B3-8A11-59D2F76F397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1764DE6-3AC6-4B53-8303-5A2E7A6687B7}" type="datetimeFigureOut">
              <a:rPr lang="en-US"/>
              <a:pPr>
                <a:defRPr/>
              </a:pPr>
              <a:t>10/28/2015</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A3B1A0-9290-4C0A-90DC-A65195F5E48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FA91848-F302-436B-9B50-3F9591CF973C}" type="datetimeFigureOut">
              <a:rPr lang="en-US"/>
              <a:pPr>
                <a:defRPr/>
              </a:pPr>
              <a:t>10/28/2015</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50364C-8E93-420D-A3B0-37D30372A1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53897F1-F6E5-4A5C-8320-E24758823E20}" type="datetimeFigureOut">
              <a:rPr lang="en-US"/>
              <a:pPr>
                <a:defRPr/>
              </a:pPr>
              <a:t>10/28/2015</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B593AF-DB1B-427C-BB76-2490FFDE62E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cs typeface="+mn-cs"/>
              </a:defRPr>
            </a:lvl1pPr>
          </a:lstStyle>
          <a:p>
            <a:pPr>
              <a:defRPr/>
            </a:pPr>
            <a:fld id="{3741A635-E9C5-4302-8CD1-B13579FFE731}" type="datetimeFigureOut">
              <a:rPr lang="en-US"/>
              <a:pPr>
                <a:defRPr/>
              </a:pPr>
              <a:t>10/28/2015</a:t>
            </a:fld>
            <a:endParaRPr lang="en-US" dirty="0"/>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dirty="0">
                <a:cs typeface="+mn-cs"/>
              </a:defRPr>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11E9E81E-E20E-488C-B83B-5F62ACEE906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Lst>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0" y="2286000"/>
            <a:ext cx="8534400" cy="898525"/>
          </a:xfrm>
        </p:spPr>
        <p:txBody>
          <a:bodyPr lIns="45720" rIns="45720">
            <a:normAutofit/>
          </a:bodyPr>
          <a:lstStyle/>
          <a:p>
            <a:pPr algn="r" eaLnBrk="1" hangingPunct="1">
              <a:defRPr/>
            </a:pPr>
            <a:r>
              <a:rPr lang="en-US" sz="4200" dirty="0" smtClean="0"/>
              <a:t>Sharing Resources</a:t>
            </a:r>
          </a:p>
        </p:txBody>
      </p:sp>
      <p:sp>
        <p:nvSpPr>
          <p:cNvPr id="16390"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smtClean="0"/>
              <a:t>Lesson 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Full Control</a:t>
            </a:r>
            <a:endParaRPr lang="en-CA" dirty="0"/>
          </a:p>
        </p:txBody>
      </p:sp>
      <p:sp>
        <p:nvSpPr>
          <p:cNvPr id="44034" name="Text Placeholder 3"/>
          <p:cNvSpPr>
            <a:spLocks noGrp="1"/>
          </p:cNvSpPr>
          <p:nvPr>
            <p:ph type="body" idx="1"/>
          </p:nvPr>
        </p:nvSpPr>
        <p:spPr/>
        <p:txBody>
          <a:bodyPr/>
          <a:lstStyle/>
          <a:p>
            <a:r>
              <a:rPr lang="en-US" smtClean="0"/>
              <a:t>Folder</a:t>
            </a:r>
            <a:endParaRPr lang="en-CA" smtClean="0"/>
          </a:p>
        </p:txBody>
      </p:sp>
      <p:sp>
        <p:nvSpPr>
          <p:cNvPr id="44035" name="Content Placeholder 4"/>
          <p:cNvSpPr>
            <a:spLocks noGrp="1"/>
          </p:cNvSpPr>
          <p:nvPr>
            <p:ph sz="half" idx="2"/>
          </p:nvPr>
        </p:nvSpPr>
        <p:spPr/>
        <p:txBody>
          <a:bodyPr/>
          <a:lstStyle/>
          <a:p>
            <a:r>
              <a:rPr lang="en-CA" smtClean="0"/>
              <a:t>Modify the folder permissions.</a:t>
            </a:r>
          </a:p>
          <a:p>
            <a:r>
              <a:rPr lang="en-CA" smtClean="0"/>
              <a:t>Take ownership of the folder.</a:t>
            </a:r>
          </a:p>
          <a:p>
            <a:r>
              <a:rPr lang="en-CA" smtClean="0"/>
              <a:t>Delete subfolders and files contained in the folder.</a:t>
            </a:r>
          </a:p>
          <a:p>
            <a:r>
              <a:rPr lang="en-CA" smtClean="0"/>
              <a:t>Perform all actions associated with all of the other NTFS folder permissions.</a:t>
            </a:r>
          </a:p>
        </p:txBody>
      </p:sp>
      <p:sp>
        <p:nvSpPr>
          <p:cNvPr id="44036" name="Text Placeholder 5"/>
          <p:cNvSpPr>
            <a:spLocks noGrp="1"/>
          </p:cNvSpPr>
          <p:nvPr>
            <p:ph type="body" sz="quarter" idx="3"/>
          </p:nvPr>
        </p:nvSpPr>
        <p:spPr/>
        <p:txBody>
          <a:bodyPr/>
          <a:lstStyle/>
          <a:p>
            <a:r>
              <a:rPr lang="en-US" smtClean="0"/>
              <a:t>File</a:t>
            </a:r>
            <a:endParaRPr lang="en-CA" smtClean="0"/>
          </a:p>
        </p:txBody>
      </p:sp>
      <p:sp>
        <p:nvSpPr>
          <p:cNvPr id="44037" name="Content Placeholder 6"/>
          <p:cNvSpPr>
            <a:spLocks noGrp="1"/>
          </p:cNvSpPr>
          <p:nvPr>
            <p:ph sz="quarter" idx="4"/>
          </p:nvPr>
        </p:nvSpPr>
        <p:spPr/>
        <p:txBody>
          <a:bodyPr/>
          <a:lstStyle/>
          <a:p>
            <a:r>
              <a:rPr lang="en-US" smtClean="0"/>
              <a:t>Modify the file permissions.</a:t>
            </a:r>
            <a:endParaRPr lang="en-CA" smtClean="0"/>
          </a:p>
          <a:p>
            <a:r>
              <a:rPr lang="en-US" smtClean="0"/>
              <a:t>Take ownership of the file.</a:t>
            </a:r>
            <a:endParaRPr lang="en-CA" smtClean="0"/>
          </a:p>
          <a:p>
            <a:r>
              <a:rPr lang="en-US" smtClean="0"/>
              <a:t>Perform all actions associated with all of the other NTFS file permissions.</a:t>
            </a:r>
            <a:endParaRPr lang="en-CA"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Modify</a:t>
            </a:r>
            <a:endParaRPr lang="en-CA" dirty="0"/>
          </a:p>
        </p:txBody>
      </p:sp>
      <p:sp>
        <p:nvSpPr>
          <p:cNvPr id="46082" name="Text Placeholder 3"/>
          <p:cNvSpPr>
            <a:spLocks noGrp="1"/>
          </p:cNvSpPr>
          <p:nvPr>
            <p:ph type="body" idx="1"/>
          </p:nvPr>
        </p:nvSpPr>
        <p:spPr/>
        <p:txBody>
          <a:bodyPr/>
          <a:lstStyle/>
          <a:p>
            <a:r>
              <a:rPr lang="en-US" smtClean="0"/>
              <a:t>Folder</a:t>
            </a:r>
            <a:endParaRPr lang="en-CA" smtClean="0"/>
          </a:p>
        </p:txBody>
      </p:sp>
      <p:sp>
        <p:nvSpPr>
          <p:cNvPr id="46083" name="Content Placeholder 4"/>
          <p:cNvSpPr>
            <a:spLocks noGrp="1"/>
          </p:cNvSpPr>
          <p:nvPr>
            <p:ph sz="half" idx="2"/>
          </p:nvPr>
        </p:nvSpPr>
        <p:spPr/>
        <p:txBody>
          <a:bodyPr/>
          <a:lstStyle/>
          <a:p>
            <a:r>
              <a:rPr lang="en-CA" smtClean="0"/>
              <a:t>Delete the folder.</a:t>
            </a:r>
          </a:p>
          <a:p>
            <a:r>
              <a:rPr lang="en-CA" smtClean="0"/>
              <a:t>Perform all actions associated with the Write and the Read &amp; Execute permissions.</a:t>
            </a:r>
          </a:p>
        </p:txBody>
      </p:sp>
      <p:sp>
        <p:nvSpPr>
          <p:cNvPr id="46084" name="Text Placeholder 5"/>
          <p:cNvSpPr>
            <a:spLocks noGrp="1"/>
          </p:cNvSpPr>
          <p:nvPr>
            <p:ph type="body" sz="quarter" idx="3"/>
          </p:nvPr>
        </p:nvSpPr>
        <p:spPr/>
        <p:txBody>
          <a:bodyPr/>
          <a:lstStyle/>
          <a:p>
            <a:r>
              <a:rPr lang="en-US" smtClean="0"/>
              <a:t>File</a:t>
            </a:r>
            <a:endParaRPr lang="en-CA" smtClean="0"/>
          </a:p>
        </p:txBody>
      </p:sp>
      <p:sp>
        <p:nvSpPr>
          <p:cNvPr id="46085" name="Content Placeholder 6"/>
          <p:cNvSpPr>
            <a:spLocks noGrp="1"/>
          </p:cNvSpPr>
          <p:nvPr>
            <p:ph sz="quarter" idx="4"/>
          </p:nvPr>
        </p:nvSpPr>
        <p:spPr/>
        <p:txBody>
          <a:bodyPr/>
          <a:lstStyle/>
          <a:p>
            <a:r>
              <a:rPr lang="en-US" smtClean="0"/>
              <a:t>Modify the file.</a:t>
            </a:r>
            <a:endParaRPr lang="en-CA" smtClean="0"/>
          </a:p>
          <a:p>
            <a:r>
              <a:rPr lang="en-US" smtClean="0"/>
              <a:t>Delete the file.</a:t>
            </a:r>
            <a:endParaRPr lang="en-CA" smtClean="0"/>
          </a:p>
          <a:p>
            <a:r>
              <a:rPr lang="en-US" smtClean="0"/>
              <a:t>Perform all actions associated with the Write and the Read &amp; Execute permissions.</a:t>
            </a:r>
            <a:endParaRPr lang="en-CA"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Read &amp; Execute</a:t>
            </a:r>
            <a:endParaRPr lang="en-CA" dirty="0"/>
          </a:p>
        </p:txBody>
      </p:sp>
      <p:sp>
        <p:nvSpPr>
          <p:cNvPr id="47106" name="Text Placeholder 3"/>
          <p:cNvSpPr>
            <a:spLocks noGrp="1"/>
          </p:cNvSpPr>
          <p:nvPr>
            <p:ph type="body" idx="1"/>
          </p:nvPr>
        </p:nvSpPr>
        <p:spPr/>
        <p:txBody>
          <a:bodyPr/>
          <a:lstStyle/>
          <a:p>
            <a:r>
              <a:rPr lang="en-US" smtClean="0"/>
              <a:t>Folder</a:t>
            </a:r>
            <a:endParaRPr lang="en-CA" smtClean="0"/>
          </a:p>
        </p:txBody>
      </p:sp>
      <p:sp>
        <p:nvSpPr>
          <p:cNvPr id="47107" name="Content Placeholder 4"/>
          <p:cNvSpPr>
            <a:spLocks noGrp="1"/>
          </p:cNvSpPr>
          <p:nvPr>
            <p:ph sz="half" idx="2"/>
          </p:nvPr>
        </p:nvSpPr>
        <p:spPr/>
        <p:txBody>
          <a:bodyPr/>
          <a:lstStyle/>
          <a:p>
            <a:r>
              <a:rPr lang="en-CA" smtClean="0"/>
              <a:t>Navigate through restricted folders to reach other files and folders. </a:t>
            </a:r>
          </a:p>
          <a:p>
            <a:r>
              <a:rPr lang="en-CA" smtClean="0"/>
              <a:t>Perform all actions associated with the Read and List Folder Contents permissions.</a:t>
            </a:r>
          </a:p>
        </p:txBody>
      </p:sp>
      <p:sp>
        <p:nvSpPr>
          <p:cNvPr id="47108" name="Text Placeholder 5"/>
          <p:cNvSpPr>
            <a:spLocks noGrp="1"/>
          </p:cNvSpPr>
          <p:nvPr>
            <p:ph type="body" sz="quarter" idx="3"/>
          </p:nvPr>
        </p:nvSpPr>
        <p:spPr/>
        <p:txBody>
          <a:bodyPr/>
          <a:lstStyle/>
          <a:p>
            <a:r>
              <a:rPr lang="en-US" smtClean="0"/>
              <a:t>File</a:t>
            </a:r>
            <a:endParaRPr lang="en-CA" smtClean="0"/>
          </a:p>
        </p:txBody>
      </p:sp>
      <p:sp>
        <p:nvSpPr>
          <p:cNvPr id="47109" name="Content Placeholder 6"/>
          <p:cNvSpPr>
            <a:spLocks noGrp="1"/>
          </p:cNvSpPr>
          <p:nvPr>
            <p:ph sz="quarter" idx="4"/>
          </p:nvPr>
        </p:nvSpPr>
        <p:spPr/>
        <p:txBody>
          <a:bodyPr/>
          <a:lstStyle/>
          <a:p>
            <a:r>
              <a:rPr lang="en-US" smtClean="0"/>
              <a:t>Perform all actions associated with the Read permission.</a:t>
            </a:r>
            <a:endParaRPr lang="en-CA" smtClean="0"/>
          </a:p>
          <a:p>
            <a:r>
              <a:rPr lang="en-US" smtClean="0"/>
              <a:t>Run applications.</a:t>
            </a:r>
            <a:endParaRPr lang="en-CA"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List Folder</a:t>
            </a:r>
            <a:endParaRPr lang="en-CA" dirty="0"/>
          </a:p>
        </p:txBody>
      </p:sp>
      <p:sp>
        <p:nvSpPr>
          <p:cNvPr id="48130" name="Text Placeholder 3"/>
          <p:cNvSpPr>
            <a:spLocks noGrp="1"/>
          </p:cNvSpPr>
          <p:nvPr>
            <p:ph type="body" idx="1"/>
          </p:nvPr>
        </p:nvSpPr>
        <p:spPr/>
        <p:txBody>
          <a:bodyPr/>
          <a:lstStyle/>
          <a:p>
            <a:r>
              <a:rPr lang="en-US" smtClean="0"/>
              <a:t>Folder</a:t>
            </a:r>
            <a:endParaRPr lang="en-CA" smtClean="0"/>
          </a:p>
        </p:txBody>
      </p:sp>
      <p:sp>
        <p:nvSpPr>
          <p:cNvPr id="48131" name="Content Placeholder 4"/>
          <p:cNvSpPr>
            <a:spLocks noGrp="1"/>
          </p:cNvSpPr>
          <p:nvPr>
            <p:ph sz="half" idx="2"/>
          </p:nvPr>
        </p:nvSpPr>
        <p:spPr/>
        <p:txBody>
          <a:bodyPr/>
          <a:lstStyle/>
          <a:p>
            <a:r>
              <a:rPr lang="en-US" smtClean="0"/>
              <a:t>View the names of the files and subfolders contained in the folder.</a:t>
            </a:r>
            <a:endParaRPr lang="en-CA" smtClean="0"/>
          </a:p>
        </p:txBody>
      </p:sp>
      <p:sp>
        <p:nvSpPr>
          <p:cNvPr id="48132" name="Text Placeholder 5"/>
          <p:cNvSpPr>
            <a:spLocks noGrp="1"/>
          </p:cNvSpPr>
          <p:nvPr>
            <p:ph type="body" sz="quarter" idx="3"/>
          </p:nvPr>
        </p:nvSpPr>
        <p:spPr/>
        <p:txBody>
          <a:bodyPr/>
          <a:lstStyle/>
          <a:p>
            <a:r>
              <a:rPr lang="en-US" smtClean="0"/>
              <a:t>File</a:t>
            </a:r>
            <a:endParaRPr lang="en-CA" smtClean="0"/>
          </a:p>
        </p:txBody>
      </p:sp>
      <p:sp>
        <p:nvSpPr>
          <p:cNvPr id="48133" name="Content Placeholder 6"/>
          <p:cNvSpPr>
            <a:spLocks noGrp="1"/>
          </p:cNvSpPr>
          <p:nvPr>
            <p:ph sz="quarter" idx="4"/>
          </p:nvPr>
        </p:nvSpPr>
        <p:spPr/>
        <p:txBody>
          <a:bodyPr/>
          <a:lstStyle/>
          <a:p>
            <a:r>
              <a:rPr lang="en-US" smtClean="0"/>
              <a:t>Not applicable</a:t>
            </a:r>
            <a:endParaRPr lang="en-CA"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Read</a:t>
            </a:r>
            <a:endParaRPr lang="en-CA" dirty="0"/>
          </a:p>
        </p:txBody>
      </p:sp>
      <p:sp>
        <p:nvSpPr>
          <p:cNvPr id="49154" name="Text Placeholder 3"/>
          <p:cNvSpPr>
            <a:spLocks noGrp="1"/>
          </p:cNvSpPr>
          <p:nvPr>
            <p:ph type="body" idx="1"/>
          </p:nvPr>
        </p:nvSpPr>
        <p:spPr/>
        <p:txBody>
          <a:bodyPr/>
          <a:lstStyle/>
          <a:p>
            <a:r>
              <a:rPr lang="en-US" smtClean="0"/>
              <a:t>Folder</a:t>
            </a:r>
            <a:endParaRPr lang="en-CA" smtClean="0"/>
          </a:p>
        </p:txBody>
      </p:sp>
      <p:sp>
        <p:nvSpPr>
          <p:cNvPr id="49155" name="Content Placeholder 4"/>
          <p:cNvSpPr>
            <a:spLocks noGrp="1"/>
          </p:cNvSpPr>
          <p:nvPr>
            <p:ph sz="half" idx="2"/>
          </p:nvPr>
        </p:nvSpPr>
        <p:spPr/>
        <p:txBody>
          <a:bodyPr/>
          <a:lstStyle/>
          <a:p>
            <a:r>
              <a:rPr lang="en-CA" smtClean="0"/>
              <a:t>See the files and subfolders contained in the folder.</a:t>
            </a:r>
          </a:p>
          <a:p>
            <a:r>
              <a:rPr lang="en-CA" smtClean="0"/>
              <a:t>View the ownership, permissions, and attributes of the folder.</a:t>
            </a:r>
          </a:p>
        </p:txBody>
      </p:sp>
      <p:sp>
        <p:nvSpPr>
          <p:cNvPr id="49156" name="Text Placeholder 5"/>
          <p:cNvSpPr>
            <a:spLocks noGrp="1"/>
          </p:cNvSpPr>
          <p:nvPr>
            <p:ph type="body" sz="quarter" idx="3"/>
          </p:nvPr>
        </p:nvSpPr>
        <p:spPr/>
        <p:txBody>
          <a:bodyPr/>
          <a:lstStyle/>
          <a:p>
            <a:r>
              <a:rPr lang="en-US" smtClean="0"/>
              <a:t>File</a:t>
            </a:r>
            <a:endParaRPr lang="en-CA" smtClean="0"/>
          </a:p>
        </p:txBody>
      </p:sp>
      <p:sp>
        <p:nvSpPr>
          <p:cNvPr id="49157" name="Content Placeholder 6"/>
          <p:cNvSpPr>
            <a:spLocks noGrp="1"/>
          </p:cNvSpPr>
          <p:nvPr>
            <p:ph sz="quarter" idx="4"/>
          </p:nvPr>
        </p:nvSpPr>
        <p:spPr/>
        <p:txBody>
          <a:bodyPr/>
          <a:lstStyle/>
          <a:p>
            <a:r>
              <a:rPr lang="en-US" smtClean="0"/>
              <a:t>Read the contents of the file.</a:t>
            </a:r>
            <a:endParaRPr lang="en-CA" smtClean="0"/>
          </a:p>
          <a:p>
            <a:r>
              <a:rPr lang="en-US" smtClean="0"/>
              <a:t>View the ownership, permissions, and attributes of the file.</a:t>
            </a:r>
            <a:endParaRPr lang="en-CA"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NTFS Standard Permissions – Write</a:t>
            </a:r>
            <a:endParaRPr lang="en-CA" dirty="0"/>
          </a:p>
        </p:txBody>
      </p:sp>
      <p:sp>
        <p:nvSpPr>
          <p:cNvPr id="50178" name="Text Placeholder 3"/>
          <p:cNvSpPr>
            <a:spLocks noGrp="1"/>
          </p:cNvSpPr>
          <p:nvPr>
            <p:ph type="body" idx="1"/>
          </p:nvPr>
        </p:nvSpPr>
        <p:spPr/>
        <p:txBody>
          <a:bodyPr/>
          <a:lstStyle/>
          <a:p>
            <a:r>
              <a:rPr lang="en-US" smtClean="0"/>
              <a:t>Folder</a:t>
            </a:r>
            <a:endParaRPr lang="en-CA" smtClean="0"/>
          </a:p>
        </p:txBody>
      </p:sp>
      <p:sp>
        <p:nvSpPr>
          <p:cNvPr id="50179" name="Content Placeholder 4"/>
          <p:cNvSpPr>
            <a:spLocks noGrp="1"/>
          </p:cNvSpPr>
          <p:nvPr>
            <p:ph sz="half" idx="2"/>
          </p:nvPr>
        </p:nvSpPr>
        <p:spPr/>
        <p:txBody>
          <a:bodyPr/>
          <a:lstStyle/>
          <a:p>
            <a:r>
              <a:rPr lang="en-CA" smtClean="0"/>
              <a:t>Create new files and subfolders inside the folder. </a:t>
            </a:r>
          </a:p>
          <a:p>
            <a:r>
              <a:rPr lang="en-CA" smtClean="0"/>
              <a:t>Modify the folder attributes.</a:t>
            </a:r>
          </a:p>
          <a:p>
            <a:r>
              <a:rPr lang="en-CA" smtClean="0"/>
              <a:t>View the ownership and permissions of the folder.</a:t>
            </a:r>
          </a:p>
        </p:txBody>
      </p:sp>
      <p:sp>
        <p:nvSpPr>
          <p:cNvPr id="50180" name="Text Placeholder 5"/>
          <p:cNvSpPr>
            <a:spLocks noGrp="1"/>
          </p:cNvSpPr>
          <p:nvPr>
            <p:ph type="body" sz="quarter" idx="3"/>
          </p:nvPr>
        </p:nvSpPr>
        <p:spPr/>
        <p:txBody>
          <a:bodyPr/>
          <a:lstStyle/>
          <a:p>
            <a:r>
              <a:rPr lang="en-US" smtClean="0"/>
              <a:t>File</a:t>
            </a:r>
            <a:endParaRPr lang="en-CA" smtClean="0"/>
          </a:p>
        </p:txBody>
      </p:sp>
      <p:sp>
        <p:nvSpPr>
          <p:cNvPr id="50181" name="Content Placeholder 6"/>
          <p:cNvSpPr>
            <a:spLocks noGrp="1"/>
          </p:cNvSpPr>
          <p:nvPr>
            <p:ph sz="quarter" idx="4"/>
          </p:nvPr>
        </p:nvSpPr>
        <p:spPr/>
        <p:txBody>
          <a:bodyPr/>
          <a:lstStyle/>
          <a:p>
            <a:r>
              <a:rPr lang="en-US" smtClean="0"/>
              <a:t>Overwrite the file.</a:t>
            </a:r>
            <a:endParaRPr lang="en-CA" smtClean="0"/>
          </a:p>
          <a:p>
            <a:r>
              <a:rPr lang="en-US" smtClean="0"/>
              <a:t>Modify the file attributes.</a:t>
            </a:r>
            <a:endParaRPr lang="en-CA" smtClean="0"/>
          </a:p>
          <a:p>
            <a:r>
              <a:rPr lang="en-US" smtClean="0"/>
              <a:t>View the ownership and permissions of the file.</a:t>
            </a:r>
            <a:endParaRPr lang="en-CA"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Resource Ownership</a:t>
            </a:r>
            <a:endParaRPr lang="en-CA" dirty="0"/>
          </a:p>
        </p:txBody>
      </p:sp>
      <p:sp>
        <p:nvSpPr>
          <p:cNvPr id="53250" name="Content Placeholder 2"/>
          <p:cNvSpPr>
            <a:spLocks noGrp="1"/>
          </p:cNvSpPr>
          <p:nvPr>
            <p:ph idx="1"/>
          </p:nvPr>
        </p:nvSpPr>
        <p:spPr/>
        <p:txBody>
          <a:bodyPr/>
          <a:lstStyle/>
          <a:p>
            <a:r>
              <a:rPr lang="en-US" dirty="0" smtClean="0"/>
              <a:t>Every file and folder on an NTFS drive has an owner.</a:t>
            </a:r>
          </a:p>
          <a:p>
            <a:r>
              <a:rPr lang="en-US" dirty="0" smtClean="0"/>
              <a:t>The owner always has the ability to modify the permissions, even if current permissions settings deny them access.</a:t>
            </a:r>
          </a:p>
          <a:p>
            <a:r>
              <a:rPr lang="en-US" dirty="0" smtClean="0"/>
              <a:t>The owner is the person who created the file or folder.</a:t>
            </a:r>
          </a:p>
          <a:p>
            <a:r>
              <a:rPr lang="en-US" dirty="0" smtClean="0"/>
              <a:t>Others with the “Take Ownership” permission can become the owner.</a:t>
            </a:r>
            <a:endParaRPr lang="en-CA"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Sharing Files and Folders</a:t>
            </a:r>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Folder Sharing in Windows 7</a:t>
            </a:r>
            <a:endParaRPr lang="en-CA" dirty="0"/>
          </a:p>
        </p:txBody>
      </p:sp>
      <p:sp>
        <p:nvSpPr>
          <p:cNvPr id="57346" name="Content Placeholder 2"/>
          <p:cNvSpPr>
            <a:spLocks noGrp="1"/>
          </p:cNvSpPr>
          <p:nvPr>
            <p:ph idx="1"/>
          </p:nvPr>
        </p:nvSpPr>
        <p:spPr/>
        <p:txBody>
          <a:bodyPr/>
          <a:lstStyle/>
          <a:p>
            <a:r>
              <a:rPr lang="en-US" smtClean="0"/>
              <a:t>Any folder sharing</a:t>
            </a:r>
          </a:p>
          <a:p>
            <a:r>
              <a:rPr lang="en-US" smtClean="0"/>
              <a:t>Public folder sharing</a:t>
            </a:r>
          </a:p>
          <a:p>
            <a:r>
              <a:rPr lang="en-US" smtClean="0"/>
              <a:t>Homegroup sharing</a:t>
            </a:r>
            <a:endParaRPr lang="en-CA"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Sharing with </a:t>
            </a:r>
            <a:r>
              <a:rPr lang="en-US" dirty="0" err="1" smtClean="0"/>
              <a:t>Homegroups</a:t>
            </a:r>
            <a:endParaRPr lang="en-CA" dirty="0"/>
          </a:p>
        </p:txBody>
      </p:sp>
      <p:sp>
        <p:nvSpPr>
          <p:cNvPr id="59394" name="Content Placeholder 2"/>
          <p:cNvSpPr>
            <a:spLocks noGrp="1"/>
          </p:cNvSpPr>
          <p:nvPr>
            <p:ph idx="1"/>
          </p:nvPr>
        </p:nvSpPr>
        <p:spPr/>
        <p:txBody>
          <a:bodyPr/>
          <a:lstStyle/>
          <a:p>
            <a:r>
              <a:rPr lang="en-US" dirty="0" smtClean="0"/>
              <a:t>Uses the Home network location to share the contents of libraries among all users</a:t>
            </a:r>
          </a:p>
          <a:p>
            <a:r>
              <a:rPr lang="en-US" dirty="0" smtClean="0"/>
              <a:t>Automatically configured</a:t>
            </a:r>
          </a:p>
          <a:p>
            <a:r>
              <a:rPr lang="en-US" dirty="0" smtClean="0"/>
              <a:t>Shares libraries in the users profiles</a:t>
            </a:r>
          </a:p>
          <a:p>
            <a:r>
              <a:rPr lang="en-US" dirty="0" smtClean="0"/>
              <a:t>Can add libraries</a:t>
            </a:r>
            <a:endParaRPr lang="en-CA"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4" name="Content Placeholder 3"/>
          <p:cNvSpPr>
            <a:spLocks noGrp="1"/>
          </p:cNvSpPr>
          <p:nvPr>
            <p:ph idx="1"/>
          </p:nvPr>
        </p:nvSpPr>
        <p:spPr/>
        <p:txBody>
          <a:bodyPr/>
          <a:lstStyle/>
          <a:p>
            <a:r>
              <a:rPr lang="en-US" dirty="0" smtClean="0"/>
              <a:t>Manage NTFS and share permissions</a:t>
            </a:r>
          </a:p>
          <a:p>
            <a:r>
              <a:rPr lang="en-US" dirty="0" smtClean="0"/>
              <a:t>Determine effective permissions</a:t>
            </a:r>
          </a:p>
          <a:p>
            <a:r>
              <a:rPr lang="en-US" dirty="0" smtClean="0"/>
              <a:t>Configure Windows printing</a:t>
            </a:r>
            <a:endParaRPr lang="en-CA" dirty="0"/>
          </a:p>
        </p:txBody>
      </p:sp>
      <p:sp>
        <p:nvSpPr>
          <p:cNvPr id="18434"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spcBef>
                <a:spcPct val="20000"/>
              </a:spcBef>
              <a:buClr>
                <a:srgbClr val="0000CC"/>
              </a:buClr>
              <a:buFontTx/>
              <a:buChar char="•"/>
            </a:pPr>
            <a:endParaRPr lang="en-US" sz="3200">
              <a:latin typeface="Franklin Gothic Boo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Creating a </a:t>
            </a:r>
            <a:r>
              <a:rPr lang="en-US" dirty="0" err="1" smtClean="0"/>
              <a:t>Homegroup</a:t>
            </a:r>
            <a:endParaRPr lang="en-CA" dirty="0"/>
          </a:p>
        </p:txBody>
      </p:sp>
      <p:pic>
        <p:nvPicPr>
          <p:cNvPr id="7170" name="Picture 2"/>
          <p:cNvPicPr>
            <a:picLocks noChangeAspect="1" noChangeArrowheads="1"/>
          </p:cNvPicPr>
          <p:nvPr/>
        </p:nvPicPr>
        <p:blipFill>
          <a:blip r:embed="rId3" cstate="print"/>
          <a:srcRect/>
          <a:stretch>
            <a:fillRect/>
          </a:stretch>
        </p:blipFill>
        <p:spPr bwMode="auto">
          <a:xfrm>
            <a:off x="533400" y="1590675"/>
            <a:ext cx="4991100" cy="4200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4572000" y="2971800"/>
            <a:ext cx="40767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Sharing the Public Folder</a:t>
            </a:r>
            <a:endParaRPr lang="en-CA" dirty="0"/>
          </a:p>
        </p:txBody>
      </p:sp>
      <p:sp>
        <p:nvSpPr>
          <p:cNvPr id="65538" name="Content Placeholder 2"/>
          <p:cNvSpPr>
            <a:spLocks noGrp="1"/>
          </p:cNvSpPr>
          <p:nvPr>
            <p:ph idx="1"/>
          </p:nvPr>
        </p:nvSpPr>
        <p:spPr/>
        <p:txBody>
          <a:bodyPr/>
          <a:lstStyle/>
          <a:p>
            <a:r>
              <a:rPr lang="en-US" smtClean="0"/>
              <a:t>Simplest way to give clients file sharing capability (small business networking)</a:t>
            </a:r>
          </a:p>
          <a:p>
            <a:r>
              <a:rPr lang="en-US" smtClean="0"/>
              <a:t>Network Discovery and Public Folder Sharing must be turned on</a:t>
            </a:r>
          </a:p>
          <a:p>
            <a:r>
              <a:rPr lang="en-US" smtClean="0"/>
              <a:t>Copy files to be shared to the Public folder</a:t>
            </a:r>
            <a:endParaRPr lang="en-CA"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Working with Printers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Windows Print Architecture</a:t>
            </a:r>
          </a:p>
        </p:txBody>
      </p:sp>
      <p:pic>
        <p:nvPicPr>
          <p:cNvPr id="11266" name="Picture 2"/>
          <p:cNvPicPr>
            <a:picLocks noChangeAspect="1" noChangeArrowheads="1"/>
          </p:cNvPicPr>
          <p:nvPr/>
        </p:nvPicPr>
        <p:blipFill>
          <a:blip r:embed="rId3" cstate="print"/>
          <a:srcRect/>
          <a:stretch>
            <a:fillRect/>
          </a:stretch>
        </p:blipFill>
        <p:spPr bwMode="auto">
          <a:xfrm>
            <a:off x="1504950" y="2381250"/>
            <a:ext cx="6134100" cy="3105150"/>
          </a:xfrm>
          <a:prstGeom prst="rect">
            <a:avLst/>
          </a:prstGeom>
          <a:noFill/>
          <a:ln w="9525">
            <a:noFill/>
            <a:miter lim="800000"/>
            <a:headEnd/>
            <a:tailEnd/>
          </a:ln>
          <a:effectLst/>
        </p:spPr>
      </p:pic>
      <p:sp>
        <p:nvSpPr>
          <p:cNvPr id="2" name="TextBox 1"/>
          <p:cNvSpPr txBox="1"/>
          <p:nvPr/>
        </p:nvSpPr>
        <p:spPr>
          <a:xfrm>
            <a:off x="685800" y="6170711"/>
            <a:ext cx="1322670" cy="307777"/>
          </a:xfrm>
          <a:prstGeom prst="rect">
            <a:avLst/>
          </a:prstGeom>
          <a:noFill/>
        </p:spPr>
        <p:txBody>
          <a:bodyPr wrap="none" rtlCol="0">
            <a:spAutoFit/>
          </a:bodyPr>
          <a:lstStyle/>
          <a:p>
            <a:r>
              <a:rPr lang="en-GB" sz="1400" dirty="0" smtClean="0">
                <a:solidFill>
                  <a:srgbClr val="FF0000"/>
                </a:solidFill>
              </a:rPr>
              <a:t>P 206 -  P 207</a:t>
            </a:r>
            <a:endParaRPr lang="en-GB" sz="140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Windows Printing Flexibility</a:t>
            </a:r>
          </a:p>
        </p:txBody>
      </p:sp>
      <p:sp>
        <p:nvSpPr>
          <p:cNvPr id="89091" name="Rectangle 3"/>
          <p:cNvSpPr>
            <a:spLocks noGrp="1" noChangeArrowheads="1"/>
          </p:cNvSpPr>
          <p:nvPr>
            <p:ph type="body" idx="1"/>
          </p:nvPr>
        </p:nvSpPr>
        <p:spPr/>
        <p:txBody>
          <a:bodyPr/>
          <a:lstStyle/>
          <a:p>
            <a:r>
              <a:rPr lang="en-US" smtClean="0"/>
              <a:t>Stand-alone local printing</a:t>
            </a:r>
          </a:p>
          <a:p>
            <a:r>
              <a:rPr lang="en-US" smtClean="0"/>
              <a:t>Printer shared on the network</a:t>
            </a:r>
          </a:p>
          <a:p>
            <a:r>
              <a:rPr lang="en-US" smtClean="0"/>
              <a:t>Print device connected directly to LAN</a:t>
            </a:r>
          </a:p>
          <a:p>
            <a:r>
              <a:rPr lang="en-US" smtClean="0"/>
              <a:t>Create a printer pool (one print server with more than one print device)</a:t>
            </a:r>
          </a:p>
          <a:p>
            <a:r>
              <a:rPr lang="en-US" smtClean="0"/>
              <a:t>Connect multiple printer servers to a single print device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Adding a Local Printer</a:t>
            </a:r>
          </a:p>
        </p:txBody>
      </p:sp>
      <p:sp>
        <p:nvSpPr>
          <p:cNvPr id="91143" name="Rectangle 7"/>
          <p:cNvSpPr>
            <a:spLocks noGrp="1" noChangeArrowheads="1"/>
          </p:cNvSpPr>
          <p:nvPr>
            <p:ph type="body" sz="half" idx="1"/>
          </p:nvPr>
        </p:nvSpPr>
        <p:spPr/>
        <p:txBody>
          <a:bodyPr/>
          <a:lstStyle/>
          <a:p>
            <a:endParaRPr lang="en-US" smtClean="0"/>
          </a:p>
        </p:txBody>
      </p:sp>
      <p:sp>
        <p:nvSpPr>
          <p:cNvPr id="91144" name="Rectangle 8"/>
          <p:cNvSpPr>
            <a:spLocks noGrp="1" noChangeArrowheads="1"/>
          </p:cNvSpPr>
          <p:nvPr>
            <p:ph type="body" sz="half" idx="2"/>
          </p:nvPr>
        </p:nvSpPr>
        <p:spPr/>
        <p:txBody>
          <a:bodyPr/>
          <a:lstStyle/>
          <a:p>
            <a:r>
              <a:rPr lang="en-US" smtClean="0"/>
              <a:t>Most common configuration for home, small business, or workgroups</a:t>
            </a:r>
          </a:p>
          <a:p>
            <a:r>
              <a:rPr lang="en-US" smtClean="0"/>
              <a:t>Local users can print their own jobs</a:t>
            </a:r>
          </a:p>
          <a:p>
            <a:r>
              <a:rPr lang="en-US" smtClean="0"/>
              <a:t>Can share the printer with other network users</a:t>
            </a:r>
          </a:p>
        </p:txBody>
      </p:sp>
      <p:grpSp>
        <p:nvGrpSpPr>
          <p:cNvPr id="91149" name="Group 13"/>
          <p:cNvGrpSpPr>
            <a:grpSpLocks/>
          </p:cNvGrpSpPr>
          <p:nvPr/>
        </p:nvGrpSpPr>
        <p:grpSpPr bwMode="auto">
          <a:xfrm>
            <a:off x="609600" y="3124200"/>
            <a:ext cx="3638550" cy="1581150"/>
            <a:chOff x="384" y="1968"/>
            <a:chExt cx="2292" cy="996"/>
          </a:xfrm>
        </p:grpSpPr>
        <p:sp>
          <p:nvSpPr>
            <p:cNvPr id="91145" name="computr2"/>
            <p:cNvSpPr>
              <a:spLocks noEditPoints="1" noChangeArrowheads="1"/>
            </p:cNvSpPr>
            <p:nvPr/>
          </p:nvSpPr>
          <p:spPr bwMode="auto">
            <a:xfrm>
              <a:off x="384" y="1968"/>
              <a:ext cx="948" cy="996"/>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91146" name="printer2"/>
            <p:cNvSpPr>
              <a:spLocks noEditPoints="1" noChangeArrowheads="1"/>
            </p:cNvSpPr>
            <p:nvPr/>
          </p:nvSpPr>
          <p:spPr bwMode="auto">
            <a:xfrm>
              <a:off x="1680" y="2352"/>
              <a:ext cx="996" cy="522"/>
            </a:xfrm>
            <a:custGeom>
              <a:avLst/>
              <a:gdLst>
                <a:gd name="T0" fmla="*/ 10673 w 21600"/>
                <a:gd name="T1" fmla="*/ 0 h 21600"/>
                <a:gd name="T2" fmla="*/ 19186 w 21600"/>
                <a:gd name="T3" fmla="*/ 0 h 21600"/>
                <a:gd name="T4" fmla="*/ 21600 w 21600"/>
                <a:gd name="T5" fmla="*/ 4703 h 21600"/>
                <a:gd name="T6" fmla="*/ 21600 w 21600"/>
                <a:gd name="T7" fmla="*/ 10800 h 21600"/>
                <a:gd name="T8" fmla="*/ 21600 w 21600"/>
                <a:gd name="T9" fmla="*/ 16548 h 21600"/>
                <a:gd name="T10" fmla="*/ 18042 w 21600"/>
                <a:gd name="T11" fmla="*/ 21600 h 21600"/>
                <a:gd name="T12" fmla="*/ 10673 w 21600"/>
                <a:gd name="T13" fmla="*/ 21600 h 21600"/>
                <a:gd name="T14" fmla="*/ 3176 w 21600"/>
                <a:gd name="T15" fmla="*/ 21600 h 21600"/>
                <a:gd name="T16" fmla="*/ 0 w 21600"/>
                <a:gd name="T17" fmla="*/ 16548 h 21600"/>
                <a:gd name="T18" fmla="*/ 0 w 21600"/>
                <a:gd name="T19" fmla="*/ 10800 h 21600"/>
                <a:gd name="T20" fmla="*/ 0 w 21600"/>
                <a:gd name="T21" fmla="*/ 4703 h 21600"/>
                <a:gd name="T22" fmla="*/ 2414 w 21600"/>
                <a:gd name="T23" fmla="*/ 0 h 21600"/>
                <a:gd name="T24" fmla="*/ 1397 w 21600"/>
                <a:gd name="T25" fmla="*/ 23298 h 21600"/>
                <a:gd name="T26" fmla="*/ 20266 w 21600"/>
                <a:gd name="T27" fmla="*/ 311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headEnd/>
              <a:tailEnd/>
            </a:ln>
          </p:spPr>
          <p:txBody>
            <a:bodyPr/>
            <a:lstStyle/>
            <a:p>
              <a:endParaRPr lang="en-US"/>
            </a:p>
          </p:txBody>
        </p:sp>
        <p:sp>
          <p:nvSpPr>
            <p:cNvPr id="91148" name="Line 12"/>
            <p:cNvSpPr>
              <a:spLocks noChangeShapeType="1"/>
            </p:cNvSpPr>
            <p:nvPr/>
          </p:nvSpPr>
          <p:spPr bwMode="auto">
            <a:xfrm flipV="1">
              <a:off x="1200" y="2592"/>
              <a:ext cx="480" cy="48"/>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Configuring Printer Security</a:t>
            </a:r>
          </a:p>
        </p:txBody>
      </p:sp>
      <p:sp>
        <p:nvSpPr>
          <p:cNvPr id="109572" name="Rectangle 4"/>
          <p:cNvSpPr>
            <a:spLocks noGrp="1" noChangeArrowheads="1"/>
          </p:cNvSpPr>
          <p:nvPr>
            <p:ph type="body" sz="half" idx="1"/>
          </p:nvPr>
        </p:nvSpPr>
        <p:spPr/>
        <p:txBody>
          <a:bodyPr/>
          <a:lstStyle/>
          <a:p>
            <a:r>
              <a:rPr lang="en-US" sz="2800" dirty="0" smtClean="0"/>
              <a:t>When password protected sharing is turned on, users must log on to the computer with a user account that has a password.</a:t>
            </a:r>
          </a:p>
          <a:p>
            <a:r>
              <a:rPr lang="en-US" sz="2800" dirty="0" smtClean="0"/>
              <a:t>Users must have the appropriate permissions to access the printer.</a:t>
            </a:r>
          </a:p>
        </p:txBody>
      </p:sp>
      <p:pic>
        <p:nvPicPr>
          <p:cNvPr id="15362" name="Picture 2"/>
          <p:cNvPicPr>
            <a:picLocks noChangeAspect="1" noChangeArrowheads="1"/>
          </p:cNvPicPr>
          <p:nvPr/>
        </p:nvPicPr>
        <p:blipFill>
          <a:blip r:embed="rId3" cstate="print"/>
          <a:srcRect/>
          <a:stretch>
            <a:fillRect/>
          </a:stretch>
        </p:blipFill>
        <p:spPr bwMode="auto">
          <a:xfrm>
            <a:off x="4400550" y="1714500"/>
            <a:ext cx="4057650"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dirty="0" smtClean="0">
                <a:effectLst>
                  <a:outerShdw blurRad="38100" dist="38100" dir="2700000" algn="tl">
                    <a:srgbClr val="000000">
                      <a:alpha val="43137"/>
                    </a:srgbClr>
                  </a:outerShdw>
                </a:effectLst>
              </a:rPr>
              <a:t>Printer Permissions</a:t>
            </a:r>
          </a:p>
        </p:txBody>
      </p:sp>
      <p:pic>
        <p:nvPicPr>
          <p:cNvPr id="113668" name="Picture 4" descr="printerpermissions"/>
          <p:cNvPicPr>
            <a:picLocks noGrp="1" noChangeAspect="1" noChangeArrowheads="1"/>
          </p:cNvPicPr>
          <p:nvPr>
            <p:ph idx="1"/>
          </p:nvPr>
        </p:nvPicPr>
        <p:blipFill>
          <a:blip r:embed="rId3" cstate="print"/>
          <a:srcRect/>
          <a:stretch>
            <a:fillRect/>
          </a:stretch>
        </p:blipFill>
        <p:spPr>
          <a:xfrm>
            <a:off x="457200" y="1600200"/>
            <a:ext cx="8156575" cy="3779838"/>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Managing Permissions</a:t>
            </a:r>
            <a:endParaRPr lang="en-CA" dirty="0"/>
          </a:p>
        </p:txBody>
      </p:sp>
      <p:sp>
        <p:nvSpPr>
          <p:cNvPr id="20482" name="Content Placeholder 3"/>
          <p:cNvSpPr>
            <a:spLocks noGrp="1"/>
          </p:cNvSpPr>
          <p:nvPr>
            <p:ph idx="1"/>
          </p:nvPr>
        </p:nvSpPr>
        <p:spPr/>
        <p:txBody>
          <a:bodyPr/>
          <a:lstStyle/>
          <a:p>
            <a:r>
              <a:rPr lang="en-US" dirty="0" smtClean="0"/>
              <a:t>NTFS permissions</a:t>
            </a:r>
          </a:p>
          <a:p>
            <a:r>
              <a:rPr lang="en-US" dirty="0" smtClean="0"/>
              <a:t>Share permissions</a:t>
            </a:r>
          </a:p>
          <a:p>
            <a:r>
              <a:rPr lang="en-US" dirty="0" smtClean="0"/>
              <a:t>Registry permissions</a:t>
            </a:r>
          </a:p>
          <a:p>
            <a:r>
              <a:rPr lang="en-US" dirty="0" smtClean="0"/>
              <a:t>Active Directory permissions</a:t>
            </a:r>
            <a:endParaRPr lang="en-CA"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Windows Permission Architecture</a:t>
            </a:r>
            <a:endParaRPr lang="en-CA" dirty="0"/>
          </a:p>
        </p:txBody>
      </p:sp>
      <p:sp>
        <p:nvSpPr>
          <p:cNvPr id="22530" name="Content Placeholder 2"/>
          <p:cNvSpPr>
            <a:spLocks noGrp="1"/>
          </p:cNvSpPr>
          <p:nvPr>
            <p:ph idx="1"/>
          </p:nvPr>
        </p:nvSpPr>
        <p:spPr/>
        <p:txBody>
          <a:bodyPr/>
          <a:lstStyle/>
          <a:p>
            <a:r>
              <a:rPr lang="en-US" smtClean="0"/>
              <a:t>Access Control List (ACL)</a:t>
            </a:r>
          </a:p>
          <a:p>
            <a:r>
              <a:rPr lang="en-US" smtClean="0"/>
              <a:t>Access Control Entries (ACEs)</a:t>
            </a:r>
          </a:p>
          <a:p>
            <a:r>
              <a:rPr lang="en-US" smtClean="0"/>
              <a:t>Security principal</a:t>
            </a:r>
            <a:endParaRPr lang="en-CA" smtClean="0"/>
          </a:p>
        </p:txBody>
      </p:sp>
      <p:grpSp>
        <p:nvGrpSpPr>
          <p:cNvPr id="22531" name="Group 21"/>
          <p:cNvGrpSpPr>
            <a:grpSpLocks/>
          </p:cNvGrpSpPr>
          <p:nvPr/>
        </p:nvGrpSpPr>
        <p:grpSpPr bwMode="auto">
          <a:xfrm>
            <a:off x="653150" y="2795740"/>
            <a:ext cx="5803900" cy="3341688"/>
            <a:chOff x="1905000" y="2819400"/>
            <a:chExt cx="5803771" cy="3341132"/>
          </a:xfrm>
        </p:grpSpPr>
        <p:sp>
          <p:nvSpPr>
            <p:cNvPr id="1027" name="File"/>
            <p:cNvSpPr>
              <a:spLocks noEditPoints="1" noChangeArrowheads="1"/>
            </p:cNvSpPr>
            <p:nvPr/>
          </p:nvSpPr>
          <p:spPr bwMode="auto">
            <a:xfrm>
              <a:off x="1905000" y="3809835"/>
              <a:ext cx="2895536" cy="1809449"/>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nchor="b"/>
            <a:lstStyle/>
            <a:p>
              <a:pPr>
                <a:defRPr/>
              </a:pPr>
              <a:r>
                <a:rPr lang="en-US" dirty="0">
                  <a:cs typeface="+mn-cs"/>
                </a:rPr>
                <a:t>Folder</a:t>
              </a:r>
              <a:endParaRPr lang="en-CA" dirty="0">
                <a:cs typeface="+mn-cs"/>
              </a:endParaRPr>
            </a:p>
          </p:txBody>
        </p:sp>
        <p:sp>
          <p:nvSpPr>
            <p:cNvPr id="22533" name="TextBox 6"/>
            <p:cNvSpPr txBox="1">
              <a:spLocks noChangeArrowheads="1"/>
            </p:cNvSpPr>
            <p:nvPr/>
          </p:nvSpPr>
          <p:spPr bwMode="auto">
            <a:xfrm>
              <a:off x="4038601" y="3429000"/>
              <a:ext cx="2362200" cy="1661993"/>
            </a:xfrm>
            <a:prstGeom prst="rect">
              <a:avLst/>
            </a:prstGeom>
            <a:solidFill>
              <a:schemeClr val="bg1"/>
            </a:solidFill>
            <a:ln w="19050">
              <a:solidFill>
                <a:schemeClr val="tx1"/>
              </a:solidFill>
              <a:miter lim="800000"/>
              <a:headEnd/>
              <a:tailEnd/>
            </a:ln>
          </p:spPr>
          <p:txBody>
            <a:bodyPr>
              <a:spAutoFit/>
            </a:bodyPr>
            <a:lstStyle/>
            <a:p>
              <a:r>
                <a:rPr lang="en-US" b="1" dirty="0"/>
                <a:t>ACL</a:t>
              </a:r>
            </a:p>
            <a:p>
              <a:r>
                <a:rPr lang="en-US" sz="1600" dirty="0"/>
                <a:t>Sales – Read</a:t>
              </a:r>
            </a:p>
            <a:p>
              <a:r>
                <a:rPr lang="en-US" sz="1600" dirty="0"/>
                <a:t>Managers – Full Control</a:t>
              </a:r>
            </a:p>
            <a:p>
              <a:r>
                <a:rPr lang="en-US" sz="1600" dirty="0" err="1"/>
                <a:t>JSmith</a:t>
              </a:r>
              <a:r>
                <a:rPr lang="en-US" sz="1600" dirty="0"/>
                <a:t> – Deny Access</a:t>
              </a:r>
            </a:p>
            <a:p>
              <a:pPr algn="r"/>
              <a:r>
                <a:rPr lang="en-US" dirty="0"/>
                <a:t> </a:t>
              </a:r>
            </a:p>
            <a:p>
              <a:pPr algn="r"/>
              <a:r>
                <a:rPr lang="en-US" dirty="0"/>
                <a:t> </a:t>
              </a:r>
              <a:endParaRPr lang="en-CA" dirty="0"/>
            </a:p>
          </p:txBody>
        </p:sp>
        <p:sp>
          <p:nvSpPr>
            <p:cNvPr id="8" name="TextBox 7"/>
            <p:cNvSpPr txBox="1"/>
            <p:nvPr/>
          </p:nvSpPr>
          <p:spPr>
            <a:xfrm>
              <a:off x="6934200" y="3962400"/>
              <a:ext cx="774571" cy="369332"/>
            </a:xfrm>
            <a:prstGeom prst="rect">
              <a:avLst/>
            </a:prstGeom>
            <a:solidFill>
              <a:srgbClr val="0000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r">
                <a:defRPr/>
              </a:pPr>
              <a:r>
                <a:rPr lang="en-US" dirty="0">
                  <a:solidFill>
                    <a:schemeClr val="bg1"/>
                  </a:solidFill>
                  <a:cs typeface="+mn-cs"/>
                </a:rPr>
                <a:t>ACEs</a:t>
              </a:r>
              <a:endParaRPr lang="en-CA" dirty="0">
                <a:solidFill>
                  <a:schemeClr val="bg1"/>
                </a:solidFill>
                <a:cs typeface="+mn-cs"/>
              </a:endParaRPr>
            </a:p>
          </p:txBody>
        </p:sp>
        <p:cxnSp>
          <p:nvCxnSpPr>
            <p:cNvPr id="22537" name="Straight Arrow Connector 9"/>
            <p:cNvCxnSpPr>
              <a:cxnSpLocks noChangeShapeType="1"/>
              <a:stCxn id="0" idx="1"/>
            </p:cNvCxnSpPr>
            <p:nvPr/>
          </p:nvCxnSpPr>
          <p:spPr bwMode="auto">
            <a:xfrm rot="10800000">
              <a:off x="5410200" y="3810000"/>
              <a:ext cx="1524000" cy="337066"/>
            </a:xfrm>
            <a:prstGeom prst="straightConnector1">
              <a:avLst/>
            </a:prstGeom>
            <a:noFill/>
            <a:ln w="28575" algn="ctr">
              <a:solidFill>
                <a:schemeClr val="tx1"/>
              </a:solidFill>
              <a:round/>
              <a:headEnd/>
              <a:tailEnd type="arrow" w="med" len="med"/>
            </a:ln>
          </p:spPr>
        </p:cxnSp>
        <p:cxnSp>
          <p:nvCxnSpPr>
            <p:cNvPr id="22538" name="Straight Arrow Connector 11"/>
            <p:cNvCxnSpPr>
              <a:cxnSpLocks noChangeShapeType="1"/>
              <a:stCxn id="0" idx="1"/>
            </p:cNvCxnSpPr>
            <p:nvPr/>
          </p:nvCxnSpPr>
          <p:spPr bwMode="auto">
            <a:xfrm rot="10800000">
              <a:off x="6248400" y="4114800"/>
              <a:ext cx="685800" cy="32266"/>
            </a:xfrm>
            <a:prstGeom prst="straightConnector1">
              <a:avLst/>
            </a:prstGeom>
            <a:noFill/>
            <a:ln w="28575" algn="ctr">
              <a:solidFill>
                <a:schemeClr val="tx1"/>
              </a:solidFill>
              <a:round/>
              <a:headEnd/>
              <a:tailEnd type="arrow" w="med" len="med"/>
            </a:ln>
          </p:spPr>
        </p:cxnSp>
        <p:cxnSp>
          <p:nvCxnSpPr>
            <p:cNvPr id="22539" name="Straight Arrow Connector 13"/>
            <p:cNvCxnSpPr>
              <a:cxnSpLocks noChangeShapeType="1"/>
              <a:stCxn id="0" idx="1"/>
            </p:cNvCxnSpPr>
            <p:nvPr/>
          </p:nvCxnSpPr>
          <p:spPr bwMode="auto">
            <a:xfrm rot="10800000" flipV="1">
              <a:off x="6172200" y="4147066"/>
              <a:ext cx="762000" cy="196334"/>
            </a:xfrm>
            <a:prstGeom prst="straightConnector1">
              <a:avLst/>
            </a:prstGeom>
            <a:noFill/>
            <a:ln w="28575" algn="ctr">
              <a:solidFill>
                <a:schemeClr val="tx1"/>
              </a:solidFill>
              <a:round/>
              <a:headEnd/>
              <a:tailEnd type="arrow" w="med" len="med"/>
            </a:ln>
          </p:spPr>
        </p:cxnSp>
        <p:sp>
          <p:nvSpPr>
            <p:cNvPr id="15" name="TextBox 14"/>
            <p:cNvSpPr txBox="1"/>
            <p:nvPr/>
          </p:nvSpPr>
          <p:spPr>
            <a:xfrm>
              <a:off x="4237326" y="5791200"/>
              <a:ext cx="1967205" cy="369332"/>
            </a:xfrm>
            <a:prstGeom prst="rect">
              <a:avLst/>
            </a:prstGeom>
            <a:solidFill>
              <a:srgbClr val="0000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r">
                <a:defRPr/>
              </a:pPr>
              <a:r>
                <a:rPr lang="en-US" dirty="0">
                  <a:solidFill>
                    <a:schemeClr val="bg1"/>
                  </a:solidFill>
                  <a:cs typeface="+mn-cs"/>
                </a:rPr>
                <a:t>Security Principal</a:t>
              </a:r>
              <a:endParaRPr lang="en-CA" dirty="0">
                <a:solidFill>
                  <a:schemeClr val="bg1"/>
                </a:solidFill>
                <a:cs typeface="+mn-cs"/>
              </a:endParaRPr>
            </a:p>
          </p:txBody>
        </p:sp>
        <p:cxnSp>
          <p:nvCxnSpPr>
            <p:cNvPr id="22543" name="Straight Arrow Connector 16"/>
            <p:cNvCxnSpPr>
              <a:cxnSpLocks noChangeShapeType="1"/>
              <a:stCxn id="0" idx="0"/>
            </p:cNvCxnSpPr>
            <p:nvPr/>
          </p:nvCxnSpPr>
          <p:spPr bwMode="auto">
            <a:xfrm rot="16200000" flipV="1">
              <a:off x="4210665" y="4780935"/>
              <a:ext cx="1295400" cy="725129"/>
            </a:xfrm>
            <a:prstGeom prst="straightConnector1">
              <a:avLst/>
            </a:prstGeom>
            <a:noFill/>
            <a:ln w="28575" algn="ctr">
              <a:solidFill>
                <a:schemeClr val="tx1"/>
              </a:solidFill>
              <a:round/>
              <a:headEnd/>
              <a:tailEnd type="arrow" w="med" len="med"/>
            </a:ln>
          </p:spPr>
        </p:cxnSp>
        <p:sp>
          <p:nvSpPr>
            <p:cNvPr id="18" name="TextBox 17"/>
            <p:cNvSpPr txBox="1"/>
            <p:nvPr/>
          </p:nvSpPr>
          <p:spPr>
            <a:xfrm>
              <a:off x="5334000" y="2819400"/>
              <a:ext cx="1326004" cy="369332"/>
            </a:xfrm>
            <a:prstGeom prst="rect">
              <a:avLst/>
            </a:prstGeom>
            <a:solidFill>
              <a:srgbClr val="0000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r">
                <a:defRPr/>
              </a:pPr>
              <a:r>
                <a:rPr lang="en-US" dirty="0">
                  <a:solidFill>
                    <a:schemeClr val="bg1"/>
                  </a:solidFill>
                  <a:cs typeface="+mn-cs"/>
                </a:rPr>
                <a:t>Permission</a:t>
              </a:r>
              <a:endParaRPr lang="en-CA" dirty="0">
                <a:solidFill>
                  <a:schemeClr val="bg1"/>
                </a:solidFill>
                <a:cs typeface="+mn-cs"/>
              </a:endParaRPr>
            </a:p>
          </p:txBody>
        </p:sp>
        <p:cxnSp>
          <p:nvCxnSpPr>
            <p:cNvPr id="22547" name="Straight Arrow Connector 19"/>
            <p:cNvCxnSpPr>
              <a:cxnSpLocks noChangeShapeType="1"/>
            </p:cNvCxnSpPr>
            <p:nvPr/>
          </p:nvCxnSpPr>
          <p:spPr bwMode="auto">
            <a:xfrm rot="5400000">
              <a:off x="4953000" y="3352800"/>
              <a:ext cx="533400" cy="228600"/>
            </a:xfrm>
            <a:prstGeom prst="straightConnector1">
              <a:avLst/>
            </a:prstGeom>
            <a:noFill/>
            <a:ln w="28575" algn="ctr">
              <a:solidFill>
                <a:schemeClr val="tx1"/>
              </a:solidFill>
              <a:round/>
              <a:headEnd/>
              <a:tailEnd type="arrow" w="med" len="med"/>
            </a:ln>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Security Tab</a:t>
            </a:r>
            <a:endParaRPr lang="en-CA" dirty="0"/>
          </a:p>
        </p:txBody>
      </p:sp>
      <p:pic>
        <p:nvPicPr>
          <p:cNvPr id="1026" name="Picture 2"/>
          <p:cNvPicPr>
            <a:picLocks noChangeAspect="1" noChangeArrowheads="1"/>
          </p:cNvPicPr>
          <p:nvPr/>
        </p:nvPicPr>
        <p:blipFill>
          <a:blip r:embed="rId3" cstate="print"/>
          <a:srcRect/>
          <a:stretch>
            <a:fillRect/>
          </a:stretch>
        </p:blipFill>
        <p:spPr bwMode="auto">
          <a:xfrm>
            <a:off x="2414587" y="1666873"/>
            <a:ext cx="3609975" cy="4657725"/>
          </a:xfrm>
          <a:prstGeom prst="rect">
            <a:avLst/>
          </a:prstGeom>
          <a:noFill/>
          <a:ln w="9525">
            <a:noFill/>
            <a:miter lim="800000"/>
            <a:headEnd/>
            <a:tailEnd/>
          </a:ln>
          <a:effectLst/>
        </p:spPr>
      </p:pic>
      <p:sp>
        <p:nvSpPr>
          <p:cNvPr id="4" name="TextBox 3"/>
          <p:cNvSpPr txBox="1"/>
          <p:nvPr/>
        </p:nvSpPr>
        <p:spPr bwMode="auto">
          <a:xfrm>
            <a:off x="6629400" y="2819400"/>
            <a:ext cx="774588" cy="369393"/>
          </a:xfrm>
          <a:prstGeom prst="rect">
            <a:avLst/>
          </a:prstGeom>
          <a:solidFill>
            <a:srgbClr val="0000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gn="r">
              <a:defRPr/>
            </a:pPr>
            <a:r>
              <a:rPr lang="en-US" dirty="0">
                <a:solidFill>
                  <a:schemeClr val="bg1"/>
                </a:solidFill>
                <a:cs typeface="+mn-cs"/>
              </a:rPr>
              <a:t>ACEs</a:t>
            </a:r>
            <a:endParaRPr lang="en-CA" dirty="0">
              <a:solidFill>
                <a:schemeClr val="bg1"/>
              </a:solidFill>
              <a:cs typeface="+mn-cs"/>
            </a:endParaRPr>
          </a:p>
        </p:txBody>
      </p:sp>
      <p:sp>
        <p:nvSpPr>
          <p:cNvPr id="3" name="Rectangle 2"/>
          <p:cNvSpPr/>
          <p:nvPr/>
        </p:nvSpPr>
        <p:spPr bwMode="auto">
          <a:xfrm>
            <a:off x="6629400" y="4343400"/>
            <a:ext cx="774588" cy="381000"/>
          </a:xfrm>
          <a:prstGeom prst="rect">
            <a:avLst/>
          </a:prstGeom>
          <a:solidFill>
            <a:srgbClr val="0000CC"/>
          </a:solidFill>
          <a:ln w="412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solidFill>
                <a:effectLst/>
                <a:latin typeface="Arial" charset="0"/>
              </a:rPr>
              <a:t>ACL</a:t>
            </a:r>
          </a:p>
        </p:txBody>
      </p:sp>
      <p:cxnSp>
        <p:nvCxnSpPr>
          <p:cNvPr id="7" name="Straight Arrow Connector 9"/>
          <p:cNvCxnSpPr>
            <a:cxnSpLocks noChangeShapeType="1"/>
          </p:cNvCxnSpPr>
          <p:nvPr/>
        </p:nvCxnSpPr>
        <p:spPr bwMode="auto">
          <a:xfrm flipH="1" flipV="1">
            <a:off x="5109377" y="3004096"/>
            <a:ext cx="1524034" cy="177363"/>
          </a:xfrm>
          <a:prstGeom prst="straightConnector1">
            <a:avLst/>
          </a:prstGeom>
          <a:noFill/>
          <a:ln w="28575" algn="ctr">
            <a:solidFill>
              <a:schemeClr val="tx1"/>
            </a:solidFill>
            <a:round/>
            <a:headEnd/>
            <a:tailEnd type="arrow" w="med" len="med"/>
          </a:ln>
        </p:spPr>
      </p:cxnSp>
      <p:cxnSp>
        <p:nvCxnSpPr>
          <p:cNvPr id="9" name="Straight Arrow Connector 9"/>
          <p:cNvCxnSpPr>
            <a:cxnSpLocks noChangeShapeType="1"/>
          </p:cNvCxnSpPr>
          <p:nvPr/>
        </p:nvCxnSpPr>
        <p:spPr bwMode="auto">
          <a:xfrm flipH="1" flipV="1">
            <a:off x="5097345" y="4356537"/>
            <a:ext cx="1524034" cy="177363"/>
          </a:xfrm>
          <a:prstGeom prst="straightConnector1">
            <a:avLst/>
          </a:prstGeom>
          <a:noFill/>
          <a:ln w="2857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Copying and Moving NTFS </a:t>
            </a:r>
            <a:r>
              <a:rPr lang="en-US" dirty="0" err="1" smtClean="0"/>
              <a:t>FIles</a:t>
            </a:r>
            <a:endParaRPr lang="en-CA" dirty="0"/>
          </a:p>
        </p:txBody>
      </p:sp>
      <p:sp>
        <p:nvSpPr>
          <p:cNvPr id="33794" name="Content Placeholder 4"/>
          <p:cNvSpPr>
            <a:spLocks noGrp="1"/>
          </p:cNvSpPr>
          <p:nvPr>
            <p:ph idx="1"/>
          </p:nvPr>
        </p:nvSpPr>
        <p:spPr/>
        <p:txBody>
          <a:bodyPr/>
          <a:lstStyle/>
          <a:p>
            <a:r>
              <a:rPr lang="en-CA" sz="2800" dirty="0" smtClean="0"/>
              <a:t>Copy file to a folder within NTFS volume, </a:t>
            </a:r>
            <a:r>
              <a:rPr lang="en-CA" sz="2800" dirty="0">
                <a:solidFill>
                  <a:srgbClr val="FF0000"/>
                </a:solidFill>
              </a:rPr>
              <a:t>inherits folder permissions</a:t>
            </a:r>
          </a:p>
          <a:p>
            <a:r>
              <a:rPr lang="en-CA" sz="2800" dirty="0" smtClean="0"/>
              <a:t>Copy file to a folder between NTFS volumes, </a:t>
            </a:r>
            <a:r>
              <a:rPr lang="en-CA" sz="2800" dirty="0">
                <a:solidFill>
                  <a:srgbClr val="FF0000"/>
                </a:solidFill>
              </a:rPr>
              <a:t>inherits folder permissions</a:t>
            </a:r>
          </a:p>
          <a:p>
            <a:r>
              <a:rPr lang="en-CA" sz="2800" dirty="0" smtClean="0"/>
              <a:t>Move file to a folder between NTFS volumes, </a:t>
            </a:r>
            <a:r>
              <a:rPr lang="en-CA" sz="2800" dirty="0">
                <a:solidFill>
                  <a:srgbClr val="FF0000"/>
                </a:solidFill>
              </a:rPr>
              <a:t>inherits folder permissions</a:t>
            </a:r>
          </a:p>
          <a:p>
            <a:r>
              <a:rPr lang="en-CA" sz="2800" dirty="0" smtClean="0"/>
              <a:t>Move file to a folder within NTFS volume, </a:t>
            </a:r>
            <a:r>
              <a:rPr lang="en-CA" sz="2800" dirty="0">
                <a:solidFill>
                  <a:srgbClr val="FF0000"/>
                </a:solidFill>
              </a:rPr>
              <a:t>retain permissions </a:t>
            </a:r>
            <a:r>
              <a:rPr lang="en-CA" sz="2800" dirty="0" smtClean="0"/>
              <a:t>regardless what permissions the folder may have</a:t>
            </a:r>
          </a:p>
          <a:p>
            <a:r>
              <a:rPr lang="en-CA" sz="2800" dirty="0" smtClean="0"/>
              <a:t>Copy or move file from FAT32 to NTFS volume, </a:t>
            </a:r>
            <a:r>
              <a:rPr lang="en-CA" sz="2800" dirty="0">
                <a:solidFill>
                  <a:srgbClr val="FF0000"/>
                </a:solidFill>
              </a:rPr>
              <a:t>inherits folder permissions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Effective Permissions</a:t>
            </a:r>
            <a:endParaRPr lang="en-CA" dirty="0"/>
          </a:p>
        </p:txBody>
      </p:sp>
      <p:sp>
        <p:nvSpPr>
          <p:cNvPr id="35842" name="Content Placeholder 2"/>
          <p:cNvSpPr>
            <a:spLocks noGrp="1"/>
          </p:cNvSpPr>
          <p:nvPr>
            <p:ph idx="1"/>
          </p:nvPr>
        </p:nvSpPr>
        <p:spPr/>
        <p:txBody>
          <a:bodyPr/>
          <a:lstStyle/>
          <a:p>
            <a:r>
              <a:rPr lang="en-US" dirty="0" smtClean="0"/>
              <a:t>The combination of Allow permissions and Deny permissions for each security principal:</a:t>
            </a:r>
          </a:p>
          <a:p>
            <a:pPr lvl="1"/>
            <a:r>
              <a:rPr lang="en-US" dirty="0" smtClean="0"/>
              <a:t>Allow permissions are cumulative.</a:t>
            </a:r>
            <a:br>
              <a:rPr lang="en-US" dirty="0" smtClean="0"/>
            </a:br>
            <a:r>
              <a:rPr lang="en-US" sz="2400" dirty="0" smtClean="0"/>
              <a:t>(from one or more sources)</a:t>
            </a:r>
          </a:p>
          <a:p>
            <a:pPr lvl="1"/>
            <a:r>
              <a:rPr lang="en-US" dirty="0" smtClean="0"/>
              <a:t>Deny permissions override Allow permissions.</a:t>
            </a:r>
          </a:p>
          <a:p>
            <a:pPr lvl="1"/>
            <a:r>
              <a:rPr lang="en-US" dirty="0" smtClean="0"/>
              <a:t>Explicit permissions take precedence over inherited permissions.</a:t>
            </a:r>
            <a:endParaRPr lang="en-CA"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Effective Permissions Tab</a:t>
            </a:r>
            <a:endParaRPr lang="en-CA" dirty="0"/>
          </a:p>
        </p:txBody>
      </p:sp>
      <p:pic>
        <p:nvPicPr>
          <p:cNvPr id="4099" name="Picture 3"/>
          <p:cNvPicPr>
            <a:picLocks noChangeAspect="1" noChangeArrowheads="1"/>
          </p:cNvPicPr>
          <p:nvPr/>
        </p:nvPicPr>
        <p:blipFill>
          <a:blip r:embed="rId3" cstate="print"/>
          <a:srcRect/>
          <a:stretch>
            <a:fillRect/>
          </a:stretch>
        </p:blipFill>
        <p:spPr bwMode="auto">
          <a:xfrm>
            <a:off x="1524000" y="1695450"/>
            <a:ext cx="6096000" cy="462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Managing NTFS Permissions</a:t>
            </a:r>
            <a:endParaRPr lang="en-CA" dirty="0"/>
          </a:p>
        </p:txBody>
      </p:sp>
      <p:grpSp>
        <p:nvGrpSpPr>
          <p:cNvPr id="46" name="Group 45"/>
          <p:cNvGrpSpPr/>
          <p:nvPr/>
        </p:nvGrpSpPr>
        <p:grpSpPr>
          <a:xfrm>
            <a:off x="533400" y="1752600"/>
            <a:ext cx="8001000" cy="3352800"/>
            <a:chOff x="533400" y="1752600"/>
            <a:chExt cx="8001000" cy="3352800"/>
          </a:xfrm>
        </p:grpSpPr>
        <p:sp>
          <p:nvSpPr>
            <p:cNvPr id="45" name="Rectangle 44"/>
            <p:cNvSpPr/>
            <p:nvPr/>
          </p:nvSpPr>
          <p:spPr bwMode="auto">
            <a:xfrm>
              <a:off x="4800600" y="2362200"/>
              <a:ext cx="3733800" cy="2743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Security Descriptor</a:t>
              </a:r>
              <a:endParaRPr kumimoji="0" lang="en-CA" sz="1800" b="0" i="0" u="none" strike="noStrike" cap="none" normalizeH="0" baseline="0" dirty="0" smtClean="0">
                <a:ln>
                  <a:noFill/>
                </a:ln>
                <a:solidFill>
                  <a:schemeClr val="tx1"/>
                </a:solidFill>
                <a:effectLst/>
                <a:latin typeface="Arial" charset="0"/>
              </a:endParaRPr>
            </a:p>
          </p:txBody>
        </p:sp>
        <p:grpSp>
          <p:nvGrpSpPr>
            <p:cNvPr id="23" name="Group 21"/>
            <p:cNvGrpSpPr>
              <a:grpSpLocks/>
            </p:cNvGrpSpPr>
            <p:nvPr/>
          </p:nvGrpSpPr>
          <p:grpSpPr bwMode="auto">
            <a:xfrm>
              <a:off x="3124200" y="2590799"/>
              <a:ext cx="5334053" cy="1890871"/>
              <a:chOff x="3124173" y="2590837"/>
              <a:chExt cx="5333934" cy="1890556"/>
            </a:xfrm>
          </p:grpSpPr>
          <p:sp>
            <p:nvSpPr>
              <p:cNvPr id="24" name="File"/>
              <p:cNvSpPr>
                <a:spLocks noEditPoints="1" noChangeArrowheads="1"/>
              </p:cNvSpPr>
              <p:nvPr/>
            </p:nvSpPr>
            <p:spPr bwMode="auto">
              <a:xfrm>
                <a:off x="3124173" y="2590837"/>
                <a:ext cx="2895535" cy="1809448"/>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nchor="b"/>
              <a:lstStyle/>
              <a:p>
                <a:pPr>
                  <a:defRPr/>
                </a:pPr>
                <a:r>
                  <a:rPr lang="en-US" sz="1600" dirty="0" smtClean="0">
                    <a:cs typeface="+mn-cs"/>
                  </a:rPr>
                  <a:t>Folder – Secured Object</a:t>
                </a:r>
                <a:endParaRPr lang="en-CA" sz="1600" dirty="0">
                  <a:cs typeface="+mn-cs"/>
                </a:endParaRPr>
              </a:p>
            </p:txBody>
          </p:sp>
          <p:sp>
            <p:nvSpPr>
              <p:cNvPr id="25" name="TextBox 6"/>
              <p:cNvSpPr txBox="1">
                <a:spLocks noChangeArrowheads="1"/>
              </p:cNvSpPr>
              <p:nvPr/>
            </p:nvSpPr>
            <p:spPr bwMode="auto">
              <a:xfrm>
                <a:off x="6095907" y="2819400"/>
                <a:ext cx="2362200" cy="1661993"/>
              </a:xfrm>
              <a:prstGeom prst="rect">
                <a:avLst/>
              </a:prstGeom>
              <a:solidFill>
                <a:schemeClr val="bg1"/>
              </a:solidFill>
              <a:ln w="19050">
                <a:solidFill>
                  <a:schemeClr val="tx1"/>
                </a:solidFill>
                <a:miter lim="800000"/>
                <a:headEnd/>
                <a:tailEnd/>
              </a:ln>
            </p:spPr>
            <p:txBody>
              <a:bodyPr>
                <a:spAutoFit/>
              </a:bodyPr>
              <a:lstStyle/>
              <a:p>
                <a:r>
                  <a:rPr lang="en-US" b="1"/>
                  <a:t>ACL</a:t>
                </a:r>
              </a:p>
              <a:p>
                <a:r>
                  <a:rPr lang="en-US" sz="1600"/>
                  <a:t>Sales – Read</a:t>
                </a:r>
              </a:p>
              <a:p>
                <a:r>
                  <a:rPr lang="en-US" sz="1600"/>
                  <a:t>Managers – Full Control</a:t>
                </a:r>
              </a:p>
              <a:p>
                <a:r>
                  <a:rPr lang="en-US" sz="1600"/>
                  <a:t>JSmith – Deny Access</a:t>
                </a:r>
              </a:p>
              <a:p>
                <a:pPr algn="r"/>
                <a:r>
                  <a:rPr lang="en-US"/>
                  <a:t> </a:t>
                </a:r>
              </a:p>
              <a:p>
                <a:pPr algn="r"/>
                <a:r>
                  <a:rPr lang="en-US"/>
                  <a:t> </a:t>
                </a:r>
                <a:endParaRPr lang="en-CA"/>
              </a:p>
            </p:txBody>
          </p:sp>
        </p:grpSp>
        <p:sp>
          <p:nvSpPr>
            <p:cNvPr id="35" name="Rectangle 34"/>
            <p:cNvSpPr/>
            <p:nvPr/>
          </p:nvSpPr>
          <p:spPr bwMode="auto">
            <a:xfrm>
              <a:off x="533400" y="3581400"/>
              <a:ext cx="25146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Access Token</a:t>
              </a:r>
              <a:endParaRPr kumimoji="0" lang="en-CA" sz="1800" b="0" i="0" u="none" strike="noStrike" cap="none" normalizeH="0" baseline="0" dirty="0" smtClean="0">
                <a:ln>
                  <a:noFill/>
                </a:ln>
                <a:solidFill>
                  <a:schemeClr val="tx1"/>
                </a:solidFill>
                <a:effectLst/>
                <a:latin typeface="Arial" charset="0"/>
              </a:endParaRPr>
            </a:p>
          </p:txBody>
        </p:sp>
        <p:pic>
          <p:nvPicPr>
            <p:cNvPr id="1031" name="Picture 7" descr="C:\Program Files\Microsoft Office\MEDIA\CAGCAT10\j0292020.wmf"/>
            <p:cNvPicPr>
              <a:picLocks noChangeAspect="1" noChangeArrowheads="1"/>
            </p:cNvPicPr>
            <p:nvPr/>
          </p:nvPicPr>
          <p:blipFill>
            <a:blip r:embed="rId3" cstate="print"/>
            <a:srcRect/>
            <a:stretch>
              <a:fillRect/>
            </a:stretch>
          </p:blipFill>
          <p:spPr bwMode="auto">
            <a:xfrm>
              <a:off x="838200" y="1752600"/>
              <a:ext cx="1869034" cy="1773936"/>
            </a:xfrm>
            <a:prstGeom prst="rect">
              <a:avLst/>
            </a:prstGeom>
            <a:noFill/>
          </p:spPr>
        </p:pic>
        <p:sp>
          <p:nvSpPr>
            <p:cNvPr id="41" name="TextBox 40"/>
            <p:cNvSpPr txBox="1"/>
            <p:nvPr/>
          </p:nvSpPr>
          <p:spPr>
            <a:xfrm>
              <a:off x="673343" y="3733800"/>
              <a:ext cx="926857" cy="861774"/>
            </a:xfrm>
            <a:prstGeom prst="rect">
              <a:avLst/>
            </a:prstGeom>
            <a:noFill/>
          </p:spPr>
          <p:txBody>
            <a:bodyPr wrap="none" rtlCol="0">
              <a:spAutoFit/>
            </a:bodyPr>
            <a:lstStyle/>
            <a:p>
              <a:r>
                <a:rPr lang="en-US" dirty="0" err="1" smtClean="0"/>
                <a:t>Jsmith</a:t>
              </a:r>
              <a:endParaRPr lang="en-US" dirty="0" smtClean="0"/>
            </a:p>
            <a:p>
              <a:r>
                <a:rPr lang="en-US" sz="1600" dirty="0" smtClean="0"/>
                <a:t>Groups:</a:t>
              </a:r>
            </a:p>
            <a:p>
              <a:r>
                <a:rPr lang="en-US" sz="1600" dirty="0" smtClean="0"/>
                <a:t>    Sales</a:t>
              </a:r>
              <a:endParaRPr lang="en-CA" sz="1600" dirty="0"/>
            </a:p>
          </p:txBody>
        </p:sp>
        <p:sp>
          <p:nvSpPr>
            <p:cNvPr id="42" name="Oval 41"/>
            <p:cNvSpPr/>
            <p:nvPr/>
          </p:nvSpPr>
          <p:spPr bwMode="auto">
            <a:xfrm>
              <a:off x="1828800" y="3733800"/>
              <a:ext cx="914400" cy="9144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SID   </a:t>
              </a:r>
              <a:endParaRPr kumimoji="0" lang="en-CA" sz="1800" b="0" i="0" u="none" strike="noStrike" cap="none" normalizeH="0" baseline="0" dirty="0" smtClean="0">
                <a:ln>
                  <a:noFill/>
                </a:ln>
                <a:solidFill>
                  <a:schemeClr val="tx1"/>
                </a:solidFill>
                <a:effectLst/>
                <a:latin typeface="Arial" charset="0"/>
              </a:endParaRPr>
            </a:p>
          </p:txBody>
        </p:sp>
        <p:cxnSp>
          <p:nvCxnSpPr>
            <p:cNvPr id="44" name="Straight Arrow Connector 43"/>
            <p:cNvCxnSpPr/>
            <p:nvPr/>
          </p:nvCxnSpPr>
          <p:spPr bwMode="auto">
            <a:xfrm>
              <a:off x="2743200" y="3200400"/>
              <a:ext cx="838200" cy="2286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3" name="TextBox 2"/>
          <p:cNvSpPr txBox="1"/>
          <p:nvPr/>
        </p:nvSpPr>
        <p:spPr>
          <a:xfrm>
            <a:off x="673343" y="5715000"/>
            <a:ext cx="3227165" cy="307777"/>
          </a:xfrm>
          <a:prstGeom prst="rect">
            <a:avLst/>
          </a:prstGeom>
          <a:noFill/>
        </p:spPr>
        <p:txBody>
          <a:bodyPr wrap="none" rtlCol="0">
            <a:spAutoFit/>
          </a:bodyPr>
          <a:lstStyle/>
          <a:p>
            <a:r>
              <a:rPr lang="en-GB" sz="1400" dirty="0" smtClean="0">
                <a:solidFill>
                  <a:srgbClr val="FF0000"/>
                </a:solidFill>
              </a:rPr>
              <a:t>Lesson 6 p190, second last paragraph</a:t>
            </a:r>
            <a:endParaRPr lang="en-GB" sz="14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1185</Words>
  <Application>Microsoft Office PowerPoint</Application>
  <PresentationFormat>On-screen Show (4:3)</PresentationFormat>
  <Paragraphs>173</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Custom Design</vt:lpstr>
      <vt:lpstr>Sharing Resources</vt:lpstr>
      <vt:lpstr>Objectives</vt:lpstr>
      <vt:lpstr>Managing Permissions</vt:lpstr>
      <vt:lpstr>Windows Permission Architecture</vt:lpstr>
      <vt:lpstr>The Security Tab</vt:lpstr>
      <vt:lpstr>Copying and Moving NTFS FIles</vt:lpstr>
      <vt:lpstr>Effective Permissions</vt:lpstr>
      <vt:lpstr>Effective Permissions Tab</vt:lpstr>
      <vt:lpstr>Managing NTFS Permissions</vt:lpstr>
      <vt:lpstr>NTFS Standard Permissions – Full Control</vt:lpstr>
      <vt:lpstr>NTFS Standard Permissions – Modify</vt:lpstr>
      <vt:lpstr>NTFS Standard Permissions – Read &amp; Execute</vt:lpstr>
      <vt:lpstr>NTFS Standard Permissions – List Folder</vt:lpstr>
      <vt:lpstr>NTFS Standard Permissions – Read</vt:lpstr>
      <vt:lpstr>NTFS Standard Permissions – Write</vt:lpstr>
      <vt:lpstr>Resource Ownership</vt:lpstr>
      <vt:lpstr>Sharing Files and Folders</vt:lpstr>
      <vt:lpstr>Folder Sharing in Windows 7</vt:lpstr>
      <vt:lpstr>Sharing with Homegroups</vt:lpstr>
      <vt:lpstr>Creating a Homegroup</vt:lpstr>
      <vt:lpstr>Sharing the Public Folder</vt:lpstr>
      <vt:lpstr>Working with Printers</vt:lpstr>
      <vt:lpstr>Windows Print Architecture</vt:lpstr>
      <vt:lpstr>Windows Printing Flexibility</vt:lpstr>
      <vt:lpstr>Adding a Local Printer</vt:lpstr>
      <vt:lpstr>Configuring Printer Security</vt:lpstr>
      <vt:lpstr>Printer Permissions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70-680_Lesson02</dc:title>
  <dc:subject>Installing Windows 7</dc:subject>
  <dc:creator>Katherine James</dc:creator>
  <cp:lastModifiedBy>Charles Boyle</cp:lastModifiedBy>
  <cp:revision>378</cp:revision>
  <dcterms:created xsi:type="dcterms:W3CDTF">2007-01-10T19:14:18Z</dcterms:created>
  <dcterms:modified xsi:type="dcterms:W3CDTF">2015-10-28T09:27:26Z</dcterms:modified>
</cp:coreProperties>
</file>