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27"/>
  </p:notesMasterIdLst>
  <p:handoutMasterIdLst>
    <p:handoutMasterId r:id="rId28"/>
  </p:handoutMasterIdLst>
  <p:sldIdLst>
    <p:sldId id="256" r:id="rId2"/>
    <p:sldId id="257" r:id="rId3"/>
    <p:sldId id="306" r:id="rId4"/>
    <p:sldId id="307" r:id="rId5"/>
    <p:sldId id="308" r:id="rId6"/>
    <p:sldId id="309" r:id="rId7"/>
    <p:sldId id="312" r:id="rId8"/>
    <p:sldId id="315" r:id="rId9"/>
    <p:sldId id="316" r:id="rId10"/>
    <p:sldId id="318" r:id="rId11"/>
    <p:sldId id="320" r:id="rId12"/>
    <p:sldId id="321" r:id="rId13"/>
    <p:sldId id="322" r:id="rId14"/>
    <p:sldId id="325" r:id="rId15"/>
    <p:sldId id="323" r:id="rId16"/>
    <p:sldId id="324" r:id="rId17"/>
    <p:sldId id="326" r:id="rId18"/>
    <p:sldId id="328" r:id="rId19"/>
    <p:sldId id="330" r:id="rId20"/>
    <p:sldId id="331" r:id="rId21"/>
    <p:sldId id="332" r:id="rId22"/>
    <p:sldId id="333" r:id="rId23"/>
    <p:sldId id="335" r:id="rId24"/>
    <p:sldId id="339" r:id="rId25"/>
    <p:sldId id="340" r:id="rId26"/>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66"/>
    <a:srgbClr val="0000FF"/>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6" autoAdjust="0"/>
    <p:restoredTop sz="90603" autoAdjust="0"/>
  </p:normalViewPr>
  <p:slideViewPr>
    <p:cSldViewPr>
      <p:cViewPr varScale="1">
        <p:scale>
          <a:sx n="68" d="100"/>
          <a:sy n="68" d="100"/>
        </p:scale>
        <p:origin x="-1692"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81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6F5F9E7-A3B6-4271-A015-94D7EBC43899}" type="datetimeFigureOut">
              <a:rPr lang="en-US"/>
              <a:pPr>
                <a:defRPr/>
              </a:pPr>
              <a:t>11/7/2013</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B41B1EBF-7C94-4FE9-85F8-60083612956A}" type="slidenum">
              <a:rPr lang="en-CA"/>
              <a:pPr>
                <a:defRPr/>
              </a:pPr>
              <a:t>‹#›</a:t>
            </a:fld>
            <a:endParaRPr lang="en-CA" dirty="0"/>
          </a:p>
        </p:txBody>
      </p:sp>
    </p:spTree>
    <p:extLst>
      <p:ext uri="{BB962C8B-B14F-4D97-AF65-F5344CB8AC3E}">
        <p14:creationId xmlns:p14="http://schemas.microsoft.com/office/powerpoint/2010/main" val="39459035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44023DB-B433-47CD-A78D-61078E28CCB2}" type="datetimeFigureOut">
              <a:rPr lang="en-US"/>
              <a:pPr>
                <a:defRPr/>
              </a:pPr>
              <a:t>11/7/2013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A86B332-F6A5-4793-98FA-61B9EDB8547C}" type="slidenum">
              <a:rPr lang="en-US"/>
              <a:pPr>
                <a:defRPr/>
              </a:pPr>
              <a:t>‹#›</a:t>
            </a:fld>
            <a:endParaRPr lang="en-US" dirty="0"/>
          </a:p>
        </p:txBody>
      </p:sp>
    </p:spTree>
    <p:extLst>
      <p:ext uri="{BB962C8B-B14F-4D97-AF65-F5344CB8AC3E}">
        <p14:creationId xmlns:p14="http://schemas.microsoft.com/office/powerpoint/2010/main" val="1620816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eaLnBrk="1" hangingPunct="1">
              <a:spcBef>
                <a:spcPct val="0"/>
              </a:spcBef>
            </a:pPr>
            <a:endParaRPr lang="en-US" dirty="0"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A5632E-7E62-436A-AD29-295A459B7483}" type="slidenum">
              <a:rPr lang="en-US" smtClean="0"/>
              <a:pPr/>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a:t>
            </a:r>
            <a:r>
              <a:rPr lang="en-US" baseline="0" dirty="0" smtClean="0"/>
              <a:t> the Event Viewer Snap In and the 3 main logs that are used to store Event information.</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what</a:t>
            </a:r>
            <a:r>
              <a:rPr lang="en-US" baseline="0" dirty="0" smtClean="0"/>
              <a:t> you see in the Summary of Administrative Events and explain that you can expand on any event type. Point out the different Windows Logs.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that</a:t>
            </a:r>
            <a:r>
              <a:rPr lang="en-US" baseline="0" dirty="0" smtClean="0"/>
              <a:t> the System Log is the primary operational log. Describe the 4 different event types that can be seen in a log file: Information, Error, Warning and Critical.</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notes for next slide and use this text and the next slide to explain the concepts.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the Windows Experience Index. Explain how the tool breaks the computer down into 5 components, each of which is given a numerical score to gauge its performance. The base score will be the lowest scored component. To increase computer performance, you should try to raise the system’s base score. Discuss ways of increasing the base score. Discuss using the Tips for improving your computer’s performance to enhance the computer’s performance without upgrades.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Performance Monitor console enables you to view similar information to the Performance</a:t>
            </a:r>
            <a:r>
              <a:rPr lang="en-US" sz="1200" kern="1200" baseline="0" dirty="0" smtClean="0">
                <a:solidFill>
                  <a:schemeClr val="tx1"/>
                </a:solidFill>
                <a:latin typeface="+mn-lt"/>
                <a:ea typeface="+mn-ea"/>
                <a:cs typeface="+mn-cs"/>
              </a:rPr>
              <a:t> Information and Tools </a:t>
            </a:r>
            <a:r>
              <a:rPr lang="en-US" sz="1200" kern="1200" dirty="0" smtClean="0">
                <a:solidFill>
                  <a:schemeClr val="tx1"/>
                </a:solidFill>
                <a:latin typeface="+mn-lt"/>
                <a:ea typeface="+mn-ea"/>
                <a:cs typeface="+mn-cs"/>
              </a:rPr>
              <a:t>information, but on a continuous, real-time basis. Performance Monitor is a tool that can display information for hundreds of different statistics (called </a:t>
            </a:r>
            <a:r>
              <a:rPr lang="en-US" sz="1200" b="1" i="1" kern="1200" dirty="0" smtClean="0">
                <a:solidFill>
                  <a:schemeClr val="tx1"/>
                </a:solidFill>
                <a:latin typeface="+mn-lt"/>
                <a:ea typeface="+mn-ea"/>
                <a:cs typeface="+mn-cs"/>
              </a:rPr>
              <a:t>performance counters</a:t>
            </a:r>
            <a:r>
              <a:rPr lang="en-US" sz="1200" kern="1200" dirty="0" smtClean="0">
                <a:solidFill>
                  <a:schemeClr val="tx1"/>
                </a:solidFill>
                <a:latin typeface="+mn-lt"/>
                <a:ea typeface="+mn-ea"/>
                <a:cs typeface="+mn-cs"/>
              </a:rPr>
              <a:t>) in a variety of ways. You can use Performance Monitor to create a customized graph or report containing any statistics you choose.</a:t>
            </a:r>
            <a:endParaRPr lang="en-CA"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the concept</a:t>
            </a:r>
            <a:r>
              <a:rPr lang="en-US" baseline="0" dirty="0" smtClean="0"/>
              <a:t> of adding Counters to the Performance Monitor and describe the 4 pieces of information you see on the screen: computer, Performance object, Performance Counter, Instance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how to create an effective</a:t>
            </a:r>
            <a:r>
              <a:rPr lang="en-US" baseline="0" dirty="0" smtClean="0"/>
              <a:t> display and why it is important.</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the concep</a:t>
            </a:r>
            <a:r>
              <a:rPr lang="en-US" baseline="0" dirty="0" smtClean="0"/>
              <a:t>t of managing performance and briefly introduce the tools.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screen</a:t>
            </a:r>
            <a:r>
              <a:rPr lang="en-US" baseline="0" dirty="0" smtClean="0"/>
              <a:t> shots on the slide to describe the ways the Task Manager can help you to manage performance and processes on your computer.</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a:lstStyle/>
          <a:p>
            <a:pPr eaLnBrk="1" hangingPunct="1"/>
            <a:r>
              <a:rPr lang="en-US" dirty="0" smtClean="0"/>
              <a:t>Outline the material you are going to cover in this lesson. Do not go into detail as each of these points will be expanded on in</a:t>
            </a:r>
            <a:r>
              <a:rPr lang="en-US" baseline="0" dirty="0" smtClean="0"/>
              <a:t> the lesson. You may also want to mention the Technology Skills that are being covered for the Certification exam also.</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The Resource Monitor window displays a more comprehensive breakdown of process and performance statistics. Discuss</a:t>
            </a:r>
            <a:r>
              <a:rPr lang="en-US" sz="1200" kern="1200" baseline="0" dirty="0" smtClean="0">
                <a:solidFill>
                  <a:schemeClr val="tx1"/>
                </a:solidFill>
                <a:latin typeface="+mn-lt"/>
                <a:ea typeface="+mn-ea"/>
                <a:cs typeface="+mn-cs"/>
              </a:rPr>
              <a:t> the statistics shown on the screen.</a:t>
            </a:r>
            <a:endParaRPr lang="en-CA" sz="1200" kern="1200" dirty="0" smtClean="0">
              <a:solidFill>
                <a:schemeClr val="tx1"/>
              </a:solidFill>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For even greater statistical detail, you can download the Process Explorer application from Microsoft’s web site </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Windows 7 loads a large number of services automatically when the computer starts. Disabling the services he workstation does not need can free up resources and improve the computer’s performance. </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the enhancements</a:t>
            </a:r>
            <a:r>
              <a:rPr lang="en-US" baseline="0" dirty="0" smtClean="0"/>
              <a:t> of </a:t>
            </a:r>
            <a:r>
              <a:rPr lang="en-US" baseline="0" dirty="0" err="1" smtClean="0"/>
              <a:t>ReadyBoost</a:t>
            </a:r>
            <a:r>
              <a:rPr lang="en-US" baseline="0" dirty="0" smtClean="0"/>
              <a:t> over Vista. Explain how it uses the non-volatile memory cache for </a:t>
            </a:r>
            <a:r>
              <a:rPr lang="en-US" baseline="0" dirty="0" err="1" smtClean="0"/>
              <a:t>SuperFetch</a:t>
            </a:r>
            <a:r>
              <a:rPr lang="en-US" baseline="0" dirty="0" smtClean="0"/>
              <a:t> information. Explain </a:t>
            </a:r>
            <a:r>
              <a:rPr lang="en-US" baseline="0" dirty="0" err="1" smtClean="0"/>
              <a:t>SuperFetch</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Windows</a:t>
            </a:r>
            <a:r>
              <a:rPr lang="en-US" baseline="0" dirty="0" smtClean="0"/>
              <a:t> Updates.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a:t>
            </a:r>
            <a:r>
              <a:rPr lang="en-US" baseline="0" dirty="0" smtClean="0"/>
              <a:t> each update type.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the meanings of the different update categories and how</a:t>
            </a:r>
            <a:r>
              <a:rPr lang="en-US" baseline="0" dirty="0" smtClean="0"/>
              <a:t> you can use the categories to choose what should be updated.</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the different</a:t>
            </a:r>
            <a:r>
              <a:rPr lang="en-US" baseline="0" dirty="0" smtClean="0"/>
              <a:t> ways companies can choose to update their Windows 7 computers. SCCM is formerly known as SMS.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the disadvantages</a:t>
            </a:r>
            <a:r>
              <a:rPr lang="en-US" baseline="0" dirty="0" smtClean="0"/>
              <a:t> of having each workstation download their own updates from Microsoft Updates and introduce WSUS as the solution.</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this basic architecture diagram to describe how WSUS works. Refer to other</a:t>
            </a:r>
            <a:r>
              <a:rPr lang="en-US" baseline="0" dirty="0" smtClean="0"/>
              <a:t> Architecture diagrams in the textbook to talk about other configurations for larger networks.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a:t>
            </a:r>
            <a:r>
              <a:rPr lang="en-US" baseline="0" dirty="0" smtClean="0"/>
              <a:t> the concept of Performance Monitoring  and why we do it. Introduce the tools being discussed.</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6A4DF22-487D-4160-A7CF-DB30A6BF380B}" type="datetimeFigureOut">
              <a:rPr lang="en-US"/>
              <a:pPr>
                <a:defRPr/>
              </a:pPr>
              <a:t>11/7/2013</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9F499B5-F26A-45DE-BDAE-0145FADDDF5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500CECF-F56E-480F-806A-1942E59F71DF}" type="datetimeFigureOut">
              <a:rPr lang="en-US"/>
              <a:pPr>
                <a:defRPr/>
              </a:pPr>
              <a:t>11/7/2013</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7A0E4B4-3331-4CF0-95D6-A9E19F28CC1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928BE2C-F970-41FB-8B6C-27009B26EAF3}" type="datetimeFigureOut">
              <a:rPr lang="en-US"/>
              <a:pPr>
                <a:defRPr/>
              </a:pPr>
              <a:t>11/7/2013</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559A37D-1430-4EDF-A520-300CB2A3F2C4}"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50292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57E96A58-22BD-4182-B658-23B96915FA56}" type="datetimeFigureOut">
              <a:rPr lang="en-US"/>
              <a:pPr>
                <a:defRPr/>
              </a:pPr>
              <a:t>11/7/2013</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D8376A-A13F-4293-BD6F-4A474761231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96739B3-92E8-415F-9094-378CB5296A64}" type="datetimeFigureOut">
              <a:rPr lang="en-US"/>
              <a:pPr>
                <a:defRPr/>
              </a:pPr>
              <a:t>11/7/2013</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AC2A84C-9877-476A-BCD1-A9B29F66429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0D0CAE7-6163-4256-B26C-3682EAF83B4A}" type="datetimeFigureOut">
              <a:rPr lang="en-US"/>
              <a:pPr>
                <a:defRPr/>
              </a:pPr>
              <a:t>11/7/2013</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14A76E3-F1C2-4988-AE12-A8268C2612D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D1F12823-1174-4A0A-8E4E-04EB112C68DA}" type="datetimeFigureOut">
              <a:rPr lang="en-US"/>
              <a:pPr>
                <a:defRPr/>
              </a:pPr>
              <a:t>11/7/2013</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062F053-3CF7-485B-A345-814D7F79C3D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211BF181-AB02-468D-BA3F-E85592D53B61}" type="datetimeFigureOut">
              <a:rPr lang="en-US"/>
              <a:pPr>
                <a:defRPr/>
              </a:pPr>
              <a:t>11/7/2013</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998EC96-FA35-49CE-A69A-A051A946AA4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09841489-B859-45FB-87A7-2972B42DAF2B}" type="datetimeFigureOut">
              <a:rPr lang="en-US"/>
              <a:pPr>
                <a:defRPr/>
              </a:pPr>
              <a:t>11/7/2013</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3DFDF68-D10C-4FD2-9858-568ED57D868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AA77222-88EA-4506-95B4-FCB885EFBC35}" type="datetimeFigureOut">
              <a:rPr lang="en-US"/>
              <a:pPr>
                <a:defRPr/>
              </a:pPr>
              <a:t>11/7/2013</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A94537AB-D698-4754-8A30-040B187252A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37A64AC-4122-4A19-8326-E3D6B8A144D1}" type="datetimeFigureOut">
              <a:rPr lang="en-US"/>
              <a:pPr>
                <a:defRPr/>
              </a:pPr>
              <a:t>11/7/2013</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453303D-C728-42D3-8C79-198D9ED09AF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4A0802C-9091-4D9D-8164-B6235F710CE3}" type="datetimeFigureOut">
              <a:rPr lang="en-US"/>
              <a:pPr>
                <a:defRPr/>
              </a:pPr>
              <a:t>11/7/2013</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18EF006-13A8-429B-A1E2-830F3D8D78F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ECDCB"/>
        </a:solidFill>
        <a:effectLst/>
      </p:bgPr>
    </p:bg>
    <p:spTree>
      <p:nvGrpSpPr>
        <p:cNvPr id="1" name=""/>
        <p:cNvGrpSpPr/>
        <p:nvPr/>
      </p:nvGrpSpPr>
      <p:grpSpPr>
        <a:xfrm>
          <a:off x="0" y="0"/>
          <a:ext cx="0" cy="0"/>
          <a:chOff x="0" y="0"/>
          <a:chExt cx="0" cy="0"/>
        </a:xfrm>
      </p:grpSpPr>
      <p:sp>
        <p:nvSpPr>
          <p:cNvPr id="7" name="Rounded Rectangle 6"/>
          <p:cNvSpPr/>
          <p:nvPr userDrawn="1"/>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ounded Rectangle 8"/>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030" name="Straight Connector 7"/>
          <p:cNvCxnSpPr>
            <a:cxnSpLocks noChangeShapeType="1"/>
          </p:cNvCxnSpPr>
          <p:nvPr userDrawn="1"/>
        </p:nvCxnSpPr>
        <p:spPr bwMode="auto">
          <a:xfrm>
            <a:off x="533400" y="1447800"/>
            <a:ext cx="8077200" cy="1588"/>
          </a:xfrm>
          <a:prstGeom prst="line">
            <a:avLst/>
          </a:prstGeom>
          <a:noFill/>
          <a:ln w="57150" algn="ctr">
            <a:solidFill>
              <a:srgbClr val="000080"/>
            </a:solidFill>
            <a:round/>
            <a:headEnd/>
            <a:tailEnd/>
          </a:ln>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pPr>
              <a:defRPr/>
            </a:pPr>
            <a:fld id="{C5D6DF97-E2FD-4ABA-93DB-76E431F57BE6}" type="datetimeFigureOut">
              <a:rPr lang="en-US"/>
              <a:pPr>
                <a:defRPr/>
              </a:pPr>
              <a:t>11/7/2013</a:t>
            </a:fld>
            <a:endParaRPr lang="en-US" dirty="0"/>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6535FB20-7BA0-4A96-9DA9-B9F9BA554E3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304800" y="1452563"/>
            <a:ext cx="8532813" cy="30432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0" y="2286000"/>
            <a:ext cx="8534400" cy="898525"/>
          </a:xfrm>
        </p:spPr>
        <p:txBody>
          <a:bodyPr lIns="45720" rIns="45720">
            <a:normAutofit fontScale="90000"/>
          </a:bodyPr>
          <a:lstStyle/>
          <a:p>
            <a:pPr algn="r" eaLnBrk="1" hangingPunct="1">
              <a:defRPr/>
            </a:pPr>
            <a:r>
              <a:rPr lang="en-US" sz="4200" dirty="0" smtClean="0"/>
              <a:t>Managing and Monitoring</a:t>
            </a:r>
            <a:br>
              <a:rPr lang="en-US" sz="4200" dirty="0" smtClean="0"/>
            </a:br>
            <a:r>
              <a:rPr lang="en-US" sz="4200" dirty="0" smtClean="0"/>
              <a:t>Windows 7 Performance</a:t>
            </a:r>
          </a:p>
        </p:txBody>
      </p:sp>
      <p:sp>
        <p:nvSpPr>
          <p:cNvPr id="2055" name="Subtitle 2"/>
          <p:cNvSpPr>
            <a:spLocks noGrp="1"/>
          </p:cNvSpPr>
          <p:nvPr>
            <p:ph type="body" idx="1"/>
          </p:nvPr>
        </p:nvSpPr>
        <p:spPr>
          <a:xfrm>
            <a:off x="304800" y="3124200"/>
            <a:ext cx="8183563" cy="1066800"/>
          </a:xfrm>
        </p:spPr>
        <p:txBody>
          <a:bodyPr lIns="182880" tIns="0"/>
          <a:lstStyle/>
          <a:p>
            <a:pPr marL="36513" indent="0" algn="r" eaLnBrk="1" hangingPunct="1">
              <a:spcBef>
                <a:spcPct val="0"/>
              </a:spcBef>
              <a:buFontTx/>
              <a:buNone/>
            </a:pPr>
            <a:r>
              <a:rPr lang="en-US" sz="2800" dirty="0" smtClean="0"/>
              <a:t>Lesson 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Performance</a:t>
            </a:r>
            <a:endParaRPr lang="en-CA" dirty="0"/>
          </a:p>
        </p:txBody>
      </p:sp>
      <p:sp>
        <p:nvSpPr>
          <p:cNvPr id="3" name="Content Placeholder 2"/>
          <p:cNvSpPr>
            <a:spLocks noGrp="1"/>
          </p:cNvSpPr>
          <p:nvPr>
            <p:ph idx="1"/>
          </p:nvPr>
        </p:nvSpPr>
        <p:spPr/>
        <p:txBody>
          <a:bodyPr/>
          <a:lstStyle/>
          <a:p>
            <a:r>
              <a:rPr lang="en-CA" dirty="0" smtClean="0"/>
              <a:t>For a computer to perform well, all of its components must be efficient.</a:t>
            </a:r>
          </a:p>
          <a:p>
            <a:r>
              <a:rPr lang="en-CA" dirty="0" smtClean="0"/>
              <a:t>Windows includes tools to enable you to locate poorly performing components (bottlenecks):</a:t>
            </a:r>
          </a:p>
          <a:p>
            <a:pPr lvl="1"/>
            <a:r>
              <a:rPr lang="en-CA" dirty="0" smtClean="0"/>
              <a:t>Event Viewer</a:t>
            </a:r>
          </a:p>
          <a:p>
            <a:pPr lvl="1"/>
            <a:r>
              <a:rPr lang="en-CA" dirty="0" smtClean="0"/>
              <a:t>Performance Information and Tools</a:t>
            </a:r>
          </a:p>
          <a:p>
            <a:pPr lvl="1"/>
            <a:r>
              <a:rPr lang="en-CA" dirty="0" smtClean="0"/>
              <a:t>Performance and Reliability Monitor</a:t>
            </a:r>
            <a:endParaRPr lang="en-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Event Viewer</a:t>
            </a:r>
            <a:endParaRPr lang="en-CA" dirty="0"/>
          </a:p>
        </p:txBody>
      </p:sp>
      <p:sp>
        <p:nvSpPr>
          <p:cNvPr id="3" name="Content Placeholder 2"/>
          <p:cNvSpPr>
            <a:spLocks noGrp="1"/>
          </p:cNvSpPr>
          <p:nvPr>
            <p:ph idx="1"/>
          </p:nvPr>
        </p:nvSpPr>
        <p:spPr/>
        <p:txBody>
          <a:bodyPr>
            <a:normAutofit lnSpcReduction="10000"/>
          </a:bodyPr>
          <a:lstStyle/>
          <a:p>
            <a:r>
              <a:rPr lang="en-CA" dirty="0" smtClean="0"/>
              <a:t>Primary function is to record information about system activities as they occur and package that information into individual units, called </a:t>
            </a:r>
            <a:r>
              <a:rPr lang="en-CA" b="1" dirty="0" smtClean="0"/>
              <a:t>events</a:t>
            </a:r>
            <a:r>
              <a:rPr lang="en-CA" dirty="0" smtClean="0"/>
              <a:t>.</a:t>
            </a:r>
          </a:p>
          <a:p>
            <a:r>
              <a:rPr lang="en-CA" dirty="0" smtClean="0"/>
              <a:t>Event Viewer is the tool you use to view these events.</a:t>
            </a:r>
          </a:p>
          <a:p>
            <a:r>
              <a:rPr lang="en-CA" dirty="0" smtClean="0"/>
              <a:t>Events are stored in log files:</a:t>
            </a:r>
          </a:p>
          <a:p>
            <a:pPr lvl="1"/>
            <a:r>
              <a:rPr lang="en-CA" dirty="0" smtClean="0"/>
              <a:t>System Log, Security Log, and Application Log</a:t>
            </a:r>
          </a:p>
          <a:p>
            <a:pPr lvl="1"/>
            <a:r>
              <a:rPr lang="en-CA" dirty="0" smtClean="0"/>
              <a:t>Setup Log and Forwarded Events</a:t>
            </a:r>
          </a:p>
          <a:p>
            <a:endParaRPr lang="en-CA"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Overview and Summary Display</a:t>
            </a:r>
            <a:endParaRPr lang="en-CA" dirty="0"/>
          </a:p>
        </p:txBody>
      </p:sp>
      <p:pic>
        <p:nvPicPr>
          <p:cNvPr id="6149" name="Picture 5"/>
          <p:cNvPicPr>
            <a:picLocks noChangeAspect="1" noChangeArrowheads="1"/>
          </p:cNvPicPr>
          <p:nvPr/>
        </p:nvPicPr>
        <p:blipFill>
          <a:blip r:embed="rId3" cstate="print"/>
          <a:srcRect/>
          <a:stretch>
            <a:fillRect/>
          </a:stretch>
        </p:blipFill>
        <p:spPr bwMode="auto">
          <a:xfrm>
            <a:off x="1438275" y="1676400"/>
            <a:ext cx="626745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Windows Logs</a:t>
            </a:r>
            <a:endParaRPr lang="en-CA" dirty="0"/>
          </a:p>
        </p:txBody>
      </p:sp>
      <p:pic>
        <p:nvPicPr>
          <p:cNvPr id="7171" name="Picture 3"/>
          <p:cNvPicPr>
            <a:picLocks noChangeAspect="1" noChangeArrowheads="1"/>
          </p:cNvPicPr>
          <p:nvPr/>
        </p:nvPicPr>
        <p:blipFill>
          <a:blip r:embed="rId3" cstate="print"/>
          <a:srcRect/>
          <a:stretch>
            <a:fillRect/>
          </a:stretch>
        </p:blipFill>
        <p:spPr bwMode="auto">
          <a:xfrm>
            <a:off x="1262063" y="1571625"/>
            <a:ext cx="6618287" cy="4905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Information and Tools</a:t>
            </a:r>
            <a:endParaRPr lang="en-CA" dirty="0"/>
          </a:p>
        </p:txBody>
      </p:sp>
      <p:sp>
        <p:nvSpPr>
          <p:cNvPr id="3" name="Content Placeholder 2"/>
          <p:cNvSpPr>
            <a:spLocks noGrp="1"/>
          </p:cNvSpPr>
          <p:nvPr>
            <p:ph idx="1"/>
          </p:nvPr>
        </p:nvSpPr>
        <p:spPr/>
        <p:txBody>
          <a:bodyPr/>
          <a:lstStyle/>
          <a:p>
            <a:r>
              <a:rPr lang="en-CA" dirty="0" smtClean="0"/>
              <a:t>Rates computer’s components and assigns a base score reflecting the score of the lowest rated component on your system – The bottleneck.</a:t>
            </a:r>
          </a:p>
          <a:p>
            <a:r>
              <a:rPr lang="en-CA" dirty="0" smtClean="0"/>
              <a:t>Hardware upgrades improve performance.</a:t>
            </a:r>
          </a:p>
          <a:p>
            <a:r>
              <a:rPr lang="en-CA" dirty="0" smtClean="0"/>
              <a:t>Conserve system resources to enhance performance – </a:t>
            </a:r>
            <a:r>
              <a:rPr lang="en-CA" i="1" dirty="0" smtClean="0"/>
              <a:t>Tips for improving your computer’s performance </a:t>
            </a:r>
            <a:r>
              <a:rPr lang="en-CA" dirty="0" smtClean="0"/>
              <a:t>link.</a:t>
            </a:r>
          </a:p>
          <a:p>
            <a:endParaRPr lang="en-CA"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Information and Tools</a:t>
            </a:r>
            <a:endParaRPr lang="en-CA" dirty="0"/>
          </a:p>
        </p:txBody>
      </p:sp>
      <p:pic>
        <p:nvPicPr>
          <p:cNvPr id="8195" name="Picture 3"/>
          <p:cNvPicPr>
            <a:picLocks noChangeAspect="1" noChangeArrowheads="1"/>
          </p:cNvPicPr>
          <p:nvPr/>
        </p:nvPicPr>
        <p:blipFill>
          <a:blip r:embed="rId3" cstate="print"/>
          <a:srcRect/>
          <a:stretch>
            <a:fillRect/>
          </a:stretch>
        </p:blipFill>
        <p:spPr bwMode="auto">
          <a:xfrm>
            <a:off x="1209675" y="1571625"/>
            <a:ext cx="6723063" cy="482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Performance Monitor Console</a:t>
            </a:r>
            <a:endParaRPr lang="en-CA" dirty="0"/>
          </a:p>
        </p:txBody>
      </p:sp>
      <p:pic>
        <p:nvPicPr>
          <p:cNvPr id="9219" name="Picture 3"/>
          <p:cNvPicPr>
            <a:picLocks noChangeAspect="1" noChangeArrowheads="1"/>
          </p:cNvPicPr>
          <p:nvPr/>
        </p:nvPicPr>
        <p:blipFill>
          <a:blip r:embed="rId3" cstate="print"/>
          <a:srcRect/>
          <a:stretch>
            <a:fillRect/>
          </a:stretch>
        </p:blipFill>
        <p:spPr bwMode="auto">
          <a:xfrm>
            <a:off x="790575" y="1638300"/>
            <a:ext cx="7561263" cy="461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Counters</a:t>
            </a:r>
            <a:endParaRPr lang="en-CA" dirty="0"/>
          </a:p>
        </p:txBody>
      </p:sp>
      <p:pic>
        <p:nvPicPr>
          <p:cNvPr id="10243" name="Picture 3"/>
          <p:cNvPicPr>
            <a:picLocks noChangeAspect="1" noChangeArrowheads="1"/>
          </p:cNvPicPr>
          <p:nvPr/>
        </p:nvPicPr>
        <p:blipFill>
          <a:blip r:embed="rId3" cstate="print"/>
          <a:srcRect/>
          <a:stretch>
            <a:fillRect/>
          </a:stretch>
        </p:blipFill>
        <p:spPr bwMode="auto">
          <a:xfrm>
            <a:off x="1804988" y="1971675"/>
            <a:ext cx="5534025"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Effective Display</a:t>
            </a:r>
            <a:endParaRPr lang="en-CA" dirty="0"/>
          </a:p>
        </p:txBody>
      </p:sp>
      <p:sp>
        <p:nvSpPr>
          <p:cNvPr id="3" name="Content Placeholder 2"/>
          <p:cNvSpPr>
            <a:spLocks noGrp="1"/>
          </p:cNvSpPr>
          <p:nvPr>
            <p:ph idx="1"/>
          </p:nvPr>
        </p:nvSpPr>
        <p:spPr/>
        <p:txBody>
          <a:bodyPr/>
          <a:lstStyle/>
          <a:p>
            <a:r>
              <a:rPr lang="en-CA" dirty="0" smtClean="0"/>
              <a:t>Limit the number of counters </a:t>
            </a:r>
          </a:p>
          <a:p>
            <a:r>
              <a:rPr lang="en-CA" dirty="0" smtClean="0"/>
              <a:t>Modify the counter display properties </a:t>
            </a:r>
          </a:p>
          <a:p>
            <a:r>
              <a:rPr lang="en-CA" dirty="0" smtClean="0"/>
              <a:t>Choose counters with comparable values </a:t>
            </a:r>
          </a:p>
          <a:p>
            <a:endParaRPr lang="en-CA"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Performance</a:t>
            </a:r>
            <a:endParaRPr lang="en-CA" dirty="0"/>
          </a:p>
        </p:txBody>
      </p:sp>
      <p:sp>
        <p:nvSpPr>
          <p:cNvPr id="5" name="Content Placeholder 4"/>
          <p:cNvSpPr>
            <a:spLocks noGrp="1"/>
          </p:cNvSpPr>
          <p:nvPr>
            <p:ph idx="1"/>
          </p:nvPr>
        </p:nvSpPr>
        <p:spPr/>
        <p:txBody>
          <a:bodyPr/>
          <a:lstStyle/>
          <a:p>
            <a:r>
              <a:rPr lang="en-US" dirty="0" smtClean="0"/>
              <a:t>Windows 7 includes a variety of controls and technologies that enable technical specialists to enhance and fine-tune the performance of their workstation:</a:t>
            </a:r>
          </a:p>
          <a:p>
            <a:pPr lvl="1"/>
            <a:r>
              <a:rPr lang="en-US" dirty="0" smtClean="0"/>
              <a:t>Task Manager</a:t>
            </a:r>
          </a:p>
          <a:p>
            <a:pPr lvl="1"/>
            <a:r>
              <a:rPr lang="en-US" dirty="0" smtClean="0"/>
              <a:t>Resource Monitor</a:t>
            </a:r>
          </a:p>
          <a:p>
            <a:pPr lvl="1"/>
            <a:r>
              <a:rPr lang="en-US" dirty="0" smtClean="0"/>
              <a:t>Process Manager</a:t>
            </a:r>
          </a:p>
          <a:p>
            <a:pPr lvl="1"/>
            <a:r>
              <a:rPr lang="en-US" dirty="0" smtClean="0"/>
              <a:t>System Configuration tool</a:t>
            </a:r>
            <a:endParaRPr lang="en-C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dirty="0" smtClean="0"/>
              <a:t>Objectives</a:t>
            </a:r>
          </a:p>
        </p:txBody>
      </p:sp>
      <p:sp>
        <p:nvSpPr>
          <p:cNvPr id="4" name="Content Placeholder 3"/>
          <p:cNvSpPr>
            <a:spLocks noGrp="1"/>
          </p:cNvSpPr>
          <p:nvPr>
            <p:ph idx="1"/>
          </p:nvPr>
        </p:nvSpPr>
        <p:spPr/>
        <p:txBody>
          <a:bodyPr/>
          <a:lstStyle/>
          <a:p>
            <a:r>
              <a:rPr lang="en-US" dirty="0" smtClean="0"/>
              <a:t>Configure Windows Updates with Windows Update Client and WSUS</a:t>
            </a:r>
          </a:p>
          <a:p>
            <a:r>
              <a:rPr lang="en-US" dirty="0" smtClean="0"/>
              <a:t>Monitor Windows Performance using Event Viewer, Performance Information and Tools, Performance Monitor, and Reliability Monitor</a:t>
            </a:r>
          </a:p>
          <a:p>
            <a:r>
              <a:rPr lang="en-US" dirty="0" smtClean="0"/>
              <a:t>Manage Windows Performance using Task Manager, Resource Monitor, Process Explorer, and System Configuration</a:t>
            </a:r>
            <a:endParaRPr lang="en-CA" dirty="0"/>
          </a:p>
        </p:txBody>
      </p:sp>
      <p:sp>
        <p:nvSpPr>
          <p:cNvPr id="3075" name="Rectangle 22"/>
          <p:cNvSpPr>
            <a:spLocks noChangeArrowheads="1"/>
          </p:cNvSpPr>
          <p:nvPr/>
        </p:nvSpPr>
        <p:spPr bwMode="auto">
          <a:xfrm>
            <a:off x="457200" y="1447800"/>
            <a:ext cx="8229600" cy="5029200"/>
          </a:xfrm>
          <a:prstGeom prst="rect">
            <a:avLst/>
          </a:prstGeom>
          <a:noFill/>
          <a:ln w="9525">
            <a:noFill/>
            <a:miter lim="800000"/>
            <a:headEnd/>
            <a:tailEnd/>
          </a:ln>
        </p:spPr>
        <p:txBody>
          <a:bodyPr/>
          <a:lstStyle/>
          <a:p>
            <a:pPr marL="342900" indent="-342900" algn="l">
              <a:spcBef>
                <a:spcPct val="20000"/>
              </a:spcBef>
              <a:buClr>
                <a:srgbClr val="0000CC"/>
              </a:buClr>
              <a:buFontTx/>
              <a:buChar char="•"/>
            </a:pPr>
            <a:endParaRPr lang="en-US" sz="3200" dirty="0">
              <a:latin typeface="Franklin Gothic Book"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Manager</a:t>
            </a:r>
            <a:endParaRPr lang="en-CA" dirty="0"/>
          </a:p>
        </p:txBody>
      </p:sp>
      <p:pic>
        <p:nvPicPr>
          <p:cNvPr id="13315" name="Picture 3"/>
          <p:cNvPicPr>
            <a:picLocks noChangeAspect="1" noChangeArrowheads="1"/>
          </p:cNvPicPr>
          <p:nvPr/>
        </p:nvPicPr>
        <p:blipFill>
          <a:blip r:embed="rId3" cstate="print"/>
          <a:srcRect/>
          <a:stretch>
            <a:fillRect/>
          </a:stretch>
        </p:blipFill>
        <p:spPr bwMode="auto">
          <a:xfrm>
            <a:off x="762000" y="1600200"/>
            <a:ext cx="3648075" cy="4791075"/>
          </a:xfrm>
          <a:prstGeom prst="rect">
            <a:avLst/>
          </a:prstGeom>
          <a:noFill/>
          <a:ln w="9525">
            <a:noFill/>
            <a:miter lim="800000"/>
            <a:headEnd/>
            <a:tailEnd/>
          </a:ln>
        </p:spPr>
      </p:pic>
      <p:pic>
        <p:nvPicPr>
          <p:cNvPr id="13317" name="Picture 5"/>
          <p:cNvPicPr>
            <a:picLocks noChangeAspect="1" noChangeArrowheads="1"/>
          </p:cNvPicPr>
          <p:nvPr/>
        </p:nvPicPr>
        <p:blipFill>
          <a:blip r:embed="rId4" cstate="print"/>
          <a:srcRect/>
          <a:stretch>
            <a:fillRect/>
          </a:stretch>
        </p:blipFill>
        <p:spPr bwMode="auto">
          <a:xfrm>
            <a:off x="4572000" y="1905000"/>
            <a:ext cx="3752850" cy="415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Monitor</a:t>
            </a:r>
            <a:endParaRPr lang="en-CA" dirty="0"/>
          </a:p>
        </p:txBody>
      </p:sp>
      <p:pic>
        <p:nvPicPr>
          <p:cNvPr id="14339" name="Picture 3"/>
          <p:cNvPicPr>
            <a:picLocks noChangeAspect="1" noChangeArrowheads="1"/>
          </p:cNvPicPr>
          <p:nvPr/>
        </p:nvPicPr>
        <p:blipFill>
          <a:blip r:embed="rId3" cstate="print"/>
          <a:srcRect/>
          <a:stretch>
            <a:fillRect/>
          </a:stretch>
        </p:blipFill>
        <p:spPr bwMode="auto">
          <a:xfrm>
            <a:off x="1804988" y="1638300"/>
            <a:ext cx="5534025"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Process Explorer</a:t>
            </a:r>
            <a:endParaRPr lang="en-CA" dirty="0"/>
          </a:p>
        </p:txBody>
      </p:sp>
      <p:pic>
        <p:nvPicPr>
          <p:cNvPr id="15364" name="Picture 4"/>
          <p:cNvPicPr>
            <a:picLocks noChangeAspect="1" noChangeArrowheads="1"/>
          </p:cNvPicPr>
          <p:nvPr/>
        </p:nvPicPr>
        <p:blipFill>
          <a:blip r:embed="rId3" cstate="print"/>
          <a:srcRect/>
          <a:stretch>
            <a:fillRect/>
          </a:stretch>
        </p:blipFill>
        <p:spPr bwMode="auto">
          <a:xfrm>
            <a:off x="1695450" y="1600200"/>
            <a:ext cx="57531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Services</a:t>
            </a:r>
            <a:endParaRPr lang="en-CA" dirty="0"/>
          </a:p>
        </p:txBody>
      </p:sp>
      <p:pic>
        <p:nvPicPr>
          <p:cNvPr id="17411" name="Picture 3"/>
          <p:cNvPicPr>
            <a:picLocks noChangeAspect="1" noChangeArrowheads="1"/>
          </p:cNvPicPr>
          <p:nvPr/>
        </p:nvPicPr>
        <p:blipFill>
          <a:blip r:embed="rId3" cstate="print"/>
          <a:srcRect/>
          <a:stretch>
            <a:fillRect/>
          </a:stretch>
        </p:blipFill>
        <p:spPr bwMode="auto">
          <a:xfrm>
            <a:off x="976313" y="1752600"/>
            <a:ext cx="7189787"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ReadyBoost</a:t>
            </a:r>
            <a:endParaRPr lang="en-CA" dirty="0"/>
          </a:p>
        </p:txBody>
      </p:sp>
      <p:sp>
        <p:nvSpPr>
          <p:cNvPr id="3" name="Content Placeholder 2"/>
          <p:cNvSpPr>
            <a:spLocks noGrp="1"/>
          </p:cNvSpPr>
          <p:nvPr>
            <p:ph idx="1"/>
          </p:nvPr>
        </p:nvSpPr>
        <p:spPr/>
        <p:txBody>
          <a:bodyPr/>
          <a:lstStyle/>
          <a:p>
            <a:r>
              <a:rPr lang="en-US" dirty="0" smtClean="0"/>
              <a:t>Enables you to use the storage space on a USB flash drive to free up system memory for other uses</a:t>
            </a:r>
            <a:endParaRPr lang="en-CA"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CA" dirty="0"/>
          </a:p>
        </p:txBody>
      </p:sp>
      <p:sp>
        <p:nvSpPr>
          <p:cNvPr id="3" name="Content Placeholder 2"/>
          <p:cNvSpPr>
            <a:spLocks noGrp="1"/>
          </p:cNvSpPr>
          <p:nvPr>
            <p:ph idx="1"/>
          </p:nvPr>
        </p:nvSpPr>
        <p:spPr/>
        <p:txBody>
          <a:bodyPr/>
          <a:lstStyle/>
          <a:p>
            <a:pPr lvl="0"/>
            <a:r>
              <a:rPr lang="en-GB" dirty="0"/>
              <a:t>Do Lab 11 (MOAC)</a:t>
            </a:r>
            <a:endParaRPr lang="en-CA" dirty="0"/>
          </a:p>
          <a:p>
            <a:pPr lvl="0"/>
            <a:r>
              <a:rPr lang="en-CA" dirty="0" smtClean="0"/>
              <a:t>Do Lesson 8 Test 192.168.40.93</a:t>
            </a:r>
          </a:p>
          <a:p>
            <a:pPr lvl="1"/>
            <a:r>
              <a:rPr lang="en-CA" dirty="0" smtClean="0"/>
              <a:t>Lesson review Questions </a:t>
            </a:r>
            <a:r>
              <a:rPr lang="en-CA" b="1" dirty="0" smtClean="0"/>
              <a:t>2 Record Score</a:t>
            </a:r>
          </a:p>
          <a:p>
            <a:r>
              <a:rPr lang="en-CA" dirty="0" smtClean="0"/>
              <a:t>Send lab resource sheet to tutor</a:t>
            </a:r>
          </a:p>
          <a:p>
            <a:r>
              <a:rPr lang="en-CA" dirty="0" smtClean="0"/>
              <a:t>Complete Q &amp; A sheet </a:t>
            </a:r>
            <a:r>
              <a:rPr lang="en-CA" sz="2400" dirty="0" smtClean="0"/>
              <a:t>(</a:t>
            </a:r>
            <a:r>
              <a:rPr lang="en-CA" sz="2400" dirty="0"/>
              <a:t>issued by </a:t>
            </a:r>
            <a:r>
              <a:rPr lang="en-CA" sz="2400" dirty="0" smtClean="0"/>
              <a:t>tutor) </a:t>
            </a:r>
            <a:r>
              <a:rPr lang="en-CA" dirty="0" smtClean="0"/>
              <a:t>using Text book only</a:t>
            </a:r>
            <a:endParaRPr lang="en-C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Windows 7</a:t>
            </a:r>
            <a:endParaRPr lang="en-CA" dirty="0"/>
          </a:p>
        </p:txBody>
      </p:sp>
      <p:sp>
        <p:nvSpPr>
          <p:cNvPr id="4" name="Content Placeholder 3"/>
          <p:cNvSpPr>
            <a:spLocks noGrp="1"/>
          </p:cNvSpPr>
          <p:nvPr>
            <p:ph idx="1"/>
          </p:nvPr>
        </p:nvSpPr>
        <p:spPr/>
        <p:txBody>
          <a:bodyPr/>
          <a:lstStyle/>
          <a:p>
            <a:r>
              <a:rPr lang="en-US" dirty="0" smtClean="0"/>
              <a:t>Current operating systems are always a work-in-progress, constantly being updated to correct errors, enhance performance, and add features.</a:t>
            </a:r>
          </a:p>
          <a:p>
            <a:r>
              <a:rPr lang="en-US" dirty="0" smtClean="0"/>
              <a:t>One of the primary tasks of a desktop technician</a:t>
            </a:r>
          </a:p>
          <a:p>
            <a:r>
              <a:rPr lang="en-US" dirty="0" smtClean="0"/>
              <a:t>Should be familiar with:</a:t>
            </a:r>
          </a:p>
          <a:p>
            <a:pPr lvl="1"/>
            <a:r>
              <a:rPr lang="en-US" dirty="0" smtClean="0"/>
              <a:t>Types of update releases</a:t>
            </a:r>
          </a:p>
          <a:p>
            <a:pPr lvl="1"/>
            <a:r>
              <a:rPr lang="en-US" dirty="0" smtClean="0"/>
              <a:t>Methods for deploying updates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Update Types</a:t>
            </a:r>
            <a:endParaRPr lang="en-CA" dirty="0"/>
          </a:p>
        </p:txBody>
      </p:sp>
      <p:sp>
        <p:nvSpPr>
          <p:cNvPr id="3" name="Content Placeholder 2"/>
          <p:cNvSpPr>
            <a:spLocks noGrp="1"/>
          </p:cNvSpPr>
          <p:nvPr>
            <p:ph idx="1"/>
          </p:nvPr>
        </p:nvSpPr>
        <p:spPr/>
        <p:txBody>
          <a:bodyPr/>
          <a:lstStyle/>
          <a:p>
            <a:r>
              <a:rPr lang="en-US" dirty="0" err="1" smtClean="0"/>
              <a:t>Hotfixes</a:t>
            </a:r>
            <a:endParaRPr lang="en-US" dirty="0" smtClean="0"/>
          </a:p>
          <a:p>
            <a:r>
              <a:rPr lang="en-US" dirty="0" smtClean="0"/>
              <a:t>Security updates</a:t>
            </a:r>
          </a:p>
          <a:p>
            <a:r>
              <a:rPr lang="en-US" dirty="0" smtClean="0"/>
              <a:t>Cumulative updates (rollups)</a:t>
            </a:r>
          </a:p>
          <a:p>
            <a:r>
              <a:rPr lang="en-US" dirty="0" smtClean="0"/>
              <a:t>Service packs</a:t>
            </a: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Categories</a:t>
            </a:r>
            <a:endParaRPr lang="en-CA" dirty="0"/>
          </a:p>
        </p:txBody>
      </p:sp>
      <p:sp>
        <p:nvSpPr>
          <p:cNvPr id="3" name="Content Placeholder 2"/>
          <p:cNvSpPr>
            <a:spLocks noGrp="1"/>
          </p:cNvSpPr>
          <p:nvPr>
            <p:ph idx="1"/>
          </p:nvPr>
        </p:nvSpPr>
        <p:spPr/>
        <p:txBody>
          <a:bodyPr/>
          <a:lstStyle/>
          <a:p>
            <a:r>
              <a:rPr lang="en-US" dirty="0" smtClean="0"/>
              <a:t>Important updates</a:t>
            </a:r>
          </a:p>
          <a:p>
            <a:r>
              <a:rPr lang="en-US" dirty="0" smtClean="0"/>
              <a:t>Recommended updates</a:t>
            </a:r>
          </a:p>
          <a:p>
            <a:r>
              <a:rPr lang="en-US" dirty="0" smtClean="0"/>
              <a:t>Optional updates</a:t>
            </a:r>
          </a:p>
          <a:p>
            <a:r>
              <a:rPr lang="en-US" dirty="0" smtClean="0"/>
              <a:t>Device drivers</a:t>
            </a: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Updates</a:t>
            </a:r>
            <a:endParaRPr lang="en-CA" dirty="0"/>
          </a:p>
        </p:txBody>
      </p:sp>
      <p:sp>
        <p:nvSpPr>
          <p:cNvPr id="3" name="Content Placeholder 2"/>
          <p:cNvSpPr>
            <a:spLocks noGrp="1"/>
          </p:cNvSpPr>
          <p:nvPr>
            <p:ph idx="1"/>
          </p:nvPr>
        </p:nvSpPr>
        <p:spPr/>
        <p:txBody>
          <a:bodyPr/>
          <a:lstStyle/>
          <a:p>
            <a:r>
              <a:rPr lang="en-US" dirty="0" smtClean="0"/>
              <a:t>Windows Update</a:t>
            </a:r>
          </a:p>
          <a:p>
            <a:r>
              <a:rPr lang="en-US" dirty="0" smtClean="0"/>
              <a:t>Windows Server Update Services (WSUS)</a:t>
            </a:r>
          </a:p>
          <a:p>
            <a:r>
              <a:rPr lang="en-US" dirty="0" smtClean="0"/>
              <a:t>System Center Configuration Manager (SCCM)</a:t>
            </a:r>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Updates Options</a:t>
            </a:r>
            <a:endParaRPr lang="en-CA" dirty="0"/>
          </a:p>
        </p:txBody>
      </p:sp>
      <p:sp>
        <p:nvSpPr>
          <p:cNvPr id="3" name="Content Placeholder 2"/>
          <p:cNvSpPr>
            <a:spLocks noGrp="1"/>
          </p:cNvSpPr>
          <p:nvPr>
            <p:ph idx="1"/>
          </p:nvPr>
        </p:nvSpPr>
        <p:spPr/>
        <p:txBody>
          <a:bodyPr/>
          <a:lstStyle/>
          <a:p>
            <a:r>
              <a:rPr lang="en-US" dirty="0" smtClean="0"/>
              <a:t>Install updates automatically (recommended)</a:t>
            </a:r>
          </a:p>
          <a:p>
            <a:r>
              <a:rPr lang="en-US" dirty="0" smtClean="0"/>
              <a:t>Download updates but let me choose whether to install them</a:t>
            </a:r>
          </a:p>
          <a:p>
            <a:r>
              <a:rPr lang="en-US" dirty="0" smtClean="0"/>
              <a:t>Check for updates but let me choose whether to download and install them</a:t>
            </a:r>
          </a:p>
          <a:p>
            <a:r>
              <a:rPr lang="en-US" dirty="0" smtClean="0"/>
              <a:t>Never check for updates (not recommended)</a:t>
            </a:r>
            <a:endParaRPr lang="en-CA" dirty="0" smtClean="0"/>
          </a:p>
          <a:p>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Windows Server Update Services</a:t>
            </a:r>
            <a:endParaRPr lang="en-CA" dirty="0"/>
          </a:p>
        </p:txBody>
      </p:sp>
      <p:sp>
        <p:nvSpPr>
          <p:cNvPr id="3" name="Content Placeholder 2"/>
          <p:cNvSpPr>
            <a:spLocks noGrp="1"/>
          </p:cNvSpPr>
          <p:nvPr>
            <p:ph idx="1"/>
          </p:nvPr>
        </p:nvSpPr>
        <p:spPr/>
        <p:txBody>
          <a:bodyPr/>
          <a:lstStyle/>
          <a:p>
            <a:r>
              <a:rPr lang="en-US" dirty="0" smtClean="0"/>
              <a:t>Downloads updates from the Microsoft Update Web site</a:t>
            </a:r>
          </a:p>
          <a:p>
            <a:r>
              <a:rPr lang="en-US" dirty="0" smtClean="0"/>
              <a:t>Stores them for administrator evaluation</a:t>
            </a:r>
          </a:p>
          <a:p>
            <a:r>
              <a:rPr lang="en-US" dirty="0" smtClean="0"/>
              <a:t>Administrators select the updates to deploy</a:t>
            </a:r>
          </a:p>
          <a:p>
            <a:r>
              <a:rPr lang="en-US" dirty="0" smtClean="0"/>
              <a:t>Computers on the network download updates from WSUS server using a reconfigured Windows Update Client</a:t>
            </a:r>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WSUS Architecture</a:t>
            </a:r>
            <a:endParaRPr lang="en-CA" dirty="0"/>
          </a:p>
        </p:txBody>
      </p:sp>
      <p:pic>
        <p:nvPicPr>
          <p:cNvPr id="5123" name="Picture 3"/>
          <p:cNvPicPr>
            <a:picLocks noChangeAspect="1" noChangeArrowheads="1"/>
          </p:cNvPicPr>
          <p:nvPr/>
        </p:nvPicPr>
        <p:blipFill>
          <a:blip r:embed="rId3" cstate="print"/>
          <a:srcRect/>
          <a:stretch>
            <a:fillRect/>
          </a:stretch>
        </p:blipFill>
        <p:spPr bwMode="auto">
          <a:xfrm>
            <a:off x="2228850" y="1600200"/>
            <a:ext cx="46863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TotalTime>
  <Words>1123</Words>
  <Application>Microsoft Office PowerPoint</Application>
  <PresentationFormat>On-screen Show (4:3)</PresentationFormat>
  <Paragraphs>124</Paragraphs>
  <Slides>25</Slides>
  <Notes>23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Custom Design</vt:lpstr>
      <vt:lpstr>Managing and Monitoring Windows 7 Performance</vt:lpstr>
      <vt:lpstr>Objectives</vt:lpstr>
      <vt:lpstr>Updating Windows 7</vt:lpstr>
      <vt:lpstr>Understanding Update Types</vt:lpstr>
      <vt:lpstr>Update Categories</vt:lpstr>
      <vt:lpstr>Applying Updates</vt:lpstr>
      <vt:lpstr>Important Updates Options</vt:lpstr>
      <vt:lpstr>Using Windows Server Update Services</vt:lpstr>
      <vt:lpstr>Understanding WSUS Architecture</vt:lpstr>
      <vt:lpstr>Monitoring Performance</vt:lpstr>
      <vt:lpstr>Using Event Viewer</vt:lpstr>
      <vt:lpstr>Using the Overview and Summary Display</vt:lpstr>
      <vt:lpstr>Viewing Windows Logs</vt:lpstr>
      <vt:lpstr>Performance Information and Tools</vt:lpstr>
      <vt:lpstr>Performance Information and Tools</vt:lpstr>
      <vt:lpstr>Using the Performance Monitor Console</vt:lpstr>
      <vt:lpstr>Adding Counters</vt:lpstr>
      <vt:lpstr>Creating an Effective Display</vt:lpstr>
      <vt:lpstr>Managing Performance</vt:lpstr>
      <vt:lpstr>Task Manager</vt:lpstr>
      <vt:lpstr>Resource Monitor</vt:lpstr>
      <vt:lpstr>Using Process Explorer</vt:lpstr>
      <vt:lpstr>Managing Services</vt:lpstr>
      <vt:lpstr>Using ReadyBoost</vt:lpstr>
      <vt:lpstr>Tasks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70-680_Lesson02</dc:title>
  <dc:subject>Installing Windows 7</dc:subject>
  <dc:creator>Katherine James</dc:creator>
  <cp:lastModifiedBy>dtorsney</cp:lastModifiedBy>
  <cp:revision>370</cp:revision>
  <dcterms:created xsi:type="dcterms:W3CDTF">2007-01-10T19:14:18Z</dcterms:created>
  <dcterms:modified xsi:type="dcterms:W3CDTF">2013-11-07T12:00:08Z</dcterms:modified>
</cp:coreProperties>
</file>