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25"/>
  </p:notesMasterIdLst>
  <p:handoutMasterIdLst>
    <p:handoutMasterId r:id="rId26"/>
  </p:handoutMasterIdLst>
  <p:sldIdLst>
    <p:sldId id="256" r:id="rId2"/>
    <p:sldId id="257" r:id="rId3"/>
    <p:sldId id="306" r:id="rId4"/>
    <p:sldId id="307" r:id="rId5"/>
    <p:sldId id="308" r:id="rId6"/>
    <p:sldId id="309" r:id="rId7"/>
    <p:sldId id="310" r:id="rId8"/>
    <p:sldId id="311" r:id="rId9"/>
    <p:sldId id="312" r:id="rId10"/>
    <p:sldId id="315" r:id="rId11"/>
    <p:sldId id="316" r:id="rId12"/>
    <p:sldId id="317" r:id="rId13"/>
    <p:sldId id="318" r:id="rId14"/>
    <p:sldId id="319" r:id="rId15"/>
    <p:sldId id="320" r:id="rId16"/>
    <p:sldId id="321" r:id="rId17"/>
    <p:sldId id="322" r:id="rId18"/>
    <p:sldId id="328" r:id="rId19"/>
    <p:sldId id="329" r:id="rId20"/>
    <p:sldId id="330" r:id="rId21"/>
    <p:sldId id="331" r:id="rId22"/>
    <p:sldId id="305" r:id="rId23"/>
    <p:sldId id="332" r:id="rId24"/>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6" autoAdjust="0"/>
    <p:restoredTop sz="90603" autoAdjust="0"/>
  </p:normalViewPr>
  <p:slideViewPr>
    <p:cSldViewPr>
      <p:cViewPr varScale="1">
        <p:scale>
          <a:sx n="80" d="100"/>
          <a:sy n="80" d="100"/>
        </p:scale>
        <p:origin x="-1790" y="-72"/>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6F5F9E7-A3B6-4271-A015-94D7EBC43899}" type="datetimeFigureOut">
              <a:rPr lang="en-US"/>
              <a:pPr>
                <a:defRPr/>
              </a:pPr>
              <a:t>11/12/2014</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41B1EBF-7C94-4FE9-85F8-60083612956A}" type="slidenum">
              <a:rPr lang="en-CA"/>
              <a:pPr>
                <a:defRPr/>
              </a:pPr>
              <a:t>‹#›</a:t>
            </a:fld>
            <a:endParaRPr lang="en-CA" dirty="0"/>
          </a:p>
        </p:txBody>
      </p:sp>
    </p:spTree>
    <p:extLst>
      <p:ext uri="{BB962C8B-B14F-4D97-AF65-F5344CB8AC3E}">
        <p14:creationId xmlns:p14="http://schemas.microsoft.com/office/powerpoint/2010/main" val="436161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4023DB-B433-47CD-A78D-61078E28CCB2}" type="datetimeFigureOut">
              <a:rPr lang="en-US"/>
              <a:pPr>
                <a:defRPr/>
              </a:pPr>
              <a:t>11/12/2014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86B332-F6A5-4793-98FA-61B9EDB8547C}" type="slidenum">
              <a:rPr lang="en-US"/>
              <a:pPr>
                <a:defRPr/>
              </a:pPr>
              <a:t>‹#›</a:t>
            </a:fld>
            <a:endParaRPr lang="en-US" dirty="0"/>
          </a:p>
        </p:txBody>
      </p:sp>
    </p:spTree>
    <p:extLst>
      <p:ext uri="{BB962C8B-B14F-4D97-AF65-F5344CB8AC3E}">
        <p14:creationId xmlns:p14="http://schemas.microsoft.com/office/powerpoint/2010/main" val="1210425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dirty="0"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A5632E-7E62-436A-AD29-295A459B7483}" type="slidenum">
              <a:rPr lang="en-US" smtClean="0"/>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3 built-in local user accounts and their purpose.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the diagram to explain what a group is and what it is used for.</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the restrictions</a:t>
            </a:r>
            <a:r>
              <a:rPr lang="en-US" baseline="0" dirty="0" smtClean="0"/>
              <a:t> placed on Local Groups.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some of the basic</a:t>
            </a:r>
            <a:r>
              <a:rPr lang="en-US" baseline="0" dirty="0" smtClean="0"/>
              <a:t> Built-in Local groups on a Windows 7 computer. The full list is in the book and additional groups are added if different services are running on the computer. Explain these basic groups, what users are in them by default, and what they are used for.</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a:t>
            </a:r>
            <a:r>
              <a:rPr lang="en-US" sz="1200" b="1" i="1" kern="1200" dirty="0" smtClean="0">
                <a:solidFill>
                  <a:schemeClr val="tx1"/>
                </a:solidFill>
                <a:latin typeface="+mn-lt"/>
                <a:ea typeface="+mn-ea"/>
                <a:cs typeface="+mn-cs"/>
              </a:rPr>
              <a:t>special identity</a:t>
            </a:r>
            <a:r>
              <a:rPr lang="en-US" sz="1200" kern="1200" dirty="0" smtClean="0">
                <a:solidFill>
                  <a:schemeClr val="tx1"/>
                </a:solidFill>
                <a:latin typeface="+mn-lt"/>
                <a:ea typeface="+mn-ea"/>
                <a:cs typeface="+mn-cs"/>
              </a:rPr>
              <a:t> is essentially a placeholder for a collection of users with a similar characteristic. For example, the Authenticated Users special identity represents all of the users that are logged on to the computer at a given instant. You can assign rights and permissions to a special identity just as you would to a group. </a:t>
            </a:r>
          </a:p>
          <a:p>
            <a:r>
              <a:rPr lang="en-US" sz="1200" kern="1200" dirty="0" smtClean="0">
                <a:solidFill>
                  <a:schemeClr val="tx1"/>
                </a:solidFill>
                <a:latin typeface="+mn-lt"/>
                <a:ea typeface="+mn-ea"/>
                <a:cs typeface="+mn-cs"/>
              </a:rPr>
              <a:t>Some of the special identities</a:t>
            </a:r>
            <a:r>
              <a:rPr lang="en-US" sz="1200" kern="1200" baseline="0" dirty="0" smtClean="0">
                <a:solidFill>
                  <a:schemeClr val="tx1"/>
                </a:solidFill>
                <a:latin typeface="+mn-lt"/>
                <a:ea typeface="+mn-ea"/>
                <a:cs typeface="+mn-cs"/>
              </a:rPr>
              <a:t> are on the slide. Explain each one and refer to the full list in the book.</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when each of these tools is used to create and manage users and groups. More detail will be provided in the next slides.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in more</a:t>
            </a:r>
            <a:r>
              <a:rPr lang="en-US" baseline="0" dirty="0" smtClean="0"/>
              <a:t> detail who would use this tool and what the advantages and limitations are.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Explain in more</a:t>
            </a:r>
            <a:r>
              <a:rPr lang="en-US" baseline="0" dirty="0" smtClean="0"/>
              <a:t> detail who would use this tool and what can be done with this tool that cannot be done with the User Accounts Control Panel option.</a:t>
            </a:r>
            <a:endParaRPr lang="en-CA" dirty="0" smtClean="0"/>
          </a:p>
          <a:p>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the 3 type</a:t>
            </a:r>
            <a:r>
              <a:rPr lang="en-US" baseline="0" dirty="0" smtClean="0"/>
              <a:t>s of profiles.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how users and technical specialists login as administrative users</a:t>
            </a:r>
            <a:r>
              <a:rPr lang="en-US" baseline="0" dirty="0" smtClean="0"/>
              <a:t> to make it convenient when administrative tasks need to be done. Discuss the problems with doing this and then introduce UAC.</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a:lstStyle/>
          <a:p>
            <a:pPr eaLnBrk="1" hangingPunct="1"/>
            <a:r>
              <a:rPr lang="en-US" dirty="0" smtClean="0"/>
              <a:t>Outline the material you are going to cover in this lesson. Do not go into detail as each of these points will be expanded on in</a:t>
            </a:r>
            <a:r>
              <a:rPr lang="en-US" baseline="0" dirty="0" smtClean="0"/>
              <a:t> the lesson. You may also want to mention the Technology Skills that are being covered for the Certification exam also.</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the</a:t>
            </a:r>
            <a:r>
              <a:rPr lang="en-US" baseline="0" dirty="0" smtClean="0"/>
              <a:t> difference between performing an Administrative Task with a Standard Account </a:t>
            </a:r>
            <a:r>
              <a:rPr lang="en-US" baseline="0" dirty="0" err="1" smtClean="0"/>
              <a:t>vs</a:t>
            </a:r>
            <a:r>
              <a:rPr lang="en-US" baseline="0" dirty="0" smtClean="0"/>
              <a:t> with an Administrative Account</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settings that can be changed in User Account Control Settings and the Local Security Policy. Note that is can also be completely disabled.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r>
              <a:rPr lang="en-US" dirty="0" smtClean="0"/>
              <a:t>Review the Skill Summary</a:t>
            </a:r>
            <a:r>
              <a:rPr lang="en-US" baseline="0" dirty="0" smtClean="0"/>
              <a:t> to wrap up your lesson.</a:t>
            </a:r>
            <a:endParaRPr lang="en-US" dirty="0"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8667AA-0A99-457E-8A5B-B4AE6594A6CA}" type="slidenum">
              <a:rPr lang="en-US" smtClean="0"/>
              <a:pPr/>
              <a:t>22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Users and Groups</a:t>
            </a:r>
            <a:r>
              <a:rPr lang="en-US" baseline="0" dirty="0" smtClean="0"/>
              <a:t> and basically what they are used for in a Windows network. These concepts will be expanded on in the different networking environments in the next slides.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important to understand the different network </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Lesson 6 for information about HOW to create a </a:t>
            </a:r>
            <a:r>
              <a:rPr lang="en-US" dirty="0" err="1" smtClean="0"/>
              <a:t>HomeGroup</a:t>
            </a:r>
            <a:r>
              <a:rPr lang="en-US" dirty="0" smtClean="0"/>
              <a:t> and for additional</a:t>
            </a:r>
            <a:r>
              <a:rPr lang="en-US" baseline="0" dirty="0" smtClean="0"/>
              <a:t> information.</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the Workgroup and how a user logs</a:t>
            </a:r>
            <a:r>
              <a:rPr lang="en-US" baseline="0" dirty="0" smtClean="0"/>
              <a:t> on to each computer on the network. Discuss pass-through authentication and why workgroups are only intended for small, informal networks.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the properties</a:t>
            </a:r>
            <a:r>
              <a:rPr lang="en-US" baseline="0" dirty="0" smtClean="0"/>
              <a:t> of a domain and how users logon and gain access to resources. It may be useful to use information from Lesson 6 about how users are authenticated and authorized.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properties of a Local User Account. See the properties sheet on the next slide.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how a user account works in</a:t>
            </a:r>
            <a:r>
              <a:rPr lang="en-US" baseline="0" dirty="0" smtClean="0"/>
              <a:t> a Domain Environment. Refer to the Domain User Account properties sheet on the next slide.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6A4DF22-487D-4160-A7CF-DB30A6BF380B}" type="datetimeFigureOut">
              <a:rPr lang="en-US"/>
              <a:pPr>
                <a:defRPr/>
              </a:pPr>
              <a:t>11/12/2014</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9F499B5-F26A-45DE-BDAE-0145FADDDF5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500CECF-F56E-480F-806A-1942E59F71DF}" type="datetimeFigureOut">
              <a:rPr lang="en-US"/>
              <a:pPr>
                <a:defRPr/>
              </a:pPr>
              <a:t>11/12/2014</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7A0E4B4-3331-4CF0-95D6-A9E19F28CC1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928BE2C-F970-41FB-8B6C-27009B26EAF3}" type="datetimeFigureOut">
              <a:rPr lang="en-US"/>
              <a:pPr>
                <a:defRPr/>
              </a:pPr>
              <a:t>11/12/2014</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559A37D-1430-4EDF-A520-300CB2A3F2C4}"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57E96A58-22BD-4182-B658-23B96915FA56}" type="datetimeFigureOut">
              <a:rPr lang="en-US"/>
              <a:pPr>
                <a:defRPr/>
              </a:pPr>
              <a:t>11/12/2014</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D8376A-A13F-4293-BD6F-4A474761231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96739B3-92E8-415F-9094-378CB5296A64}" type="datetimeFigureOut">
              <a:rPr lang="en-US"/>
              <a:pPr>
                <a:defRPr/>
              </a:pPr>
              <a:t>11/12/2014</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AC2A84C-9877-476A-BCD1-A9B29F6642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0D0CAE7-6163-4256-B26C-3682EAF83B4A}" type="datetimeFigureOut">
              <a:rPr lang="en-US"/>
              <a:pPr>
                <a:defRPr/>
              </a:pPr>
              <a:t>11/12/2014</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14A76E3-F1C2-4988-AE12-A8268C2612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D1F12823-1174-4A0A-8E4E-04EB112C68DA}" type="datetimeFigureOut">
              <a:rPr lang="en-US"/>
              <a:pPr>
                <a:defRPr/>
              </a:pPr>
              <a:t>11/12/2014</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062F053-3CF7-485B-A345-814D7F79C3D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11BF181-AB02-468D-BA3F-E85592D53B61}" type="datetimeFigureOut">
              <a:rPr lang="en-US"/>
              <a:pPr>
                <a:defRPr/>
              </a:pPr>
              <a:t>11/12/2014</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998EC96-FA35-49CE-A69A-A051A946AA4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9841489-B859-45FB-87A7-2972B42DAF2B}" type="datetimeFigureOut">
              <a:rPr lang="en-US"/>
              <a:pPr>
                <a:defRPr/>
              </a:pPr>
              <a:t>11/12/2014</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3DFDF68-D10C-4FD2-9858-568ED57D868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AA77222-88EA-4506-95B4-FCB885EFBC35}" type="datetimeFigureOut">
              <a:rPr lang="en-US"/>
              <a:pPr>
                <a:defRPr/>
              </a:pPr>
              <a:t>11/12/2014</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A94537AB-D698-4754-8A30-040B187252A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37A64AC-4122-4A19-8326-E3D6B8A144D1}" type="datetimeFigureOut">
              <a:rPr lang="en-US"/>
              <a:pPr>
                <a:defRPr/>
              </a:pPr>
              <a:t>11/12/2014</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453303D-C728-42D3-8C79-198D9ED09AF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4A0802C-9091-4D9D-8164-B6235F710CE3}" type="datetimeFigureOut">
              <a:rPr lang="en-US"/>
              <a:pPr>
                <a:defRPr/>
              </a:pPr>
              <a:t>11/12/2014</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18EF006-13A8-429B-A1E2-830F3D8D78F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fld id="{C5D6DF97-E2FD-4ABA-93DB-76E431F57BE6}" type="datetimeFigureOut">
              <a:rPr lang="en-US"/>
              <a:pPr>
                <a:defRPr/>
              </a:pPr>
              <a:t>11/12/2014</a:t>
            </a:fld>
            <a:endParaRPr lang="en-US" dirty="0"/>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6535FB20-7BA0-4A96-9DA9-B9F9BA554E3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0" y="2286000"/>
            <a:ext cx="8534400" cy="898525"/>
          </a:xfrm>
        </p:spPr>
        <p:txBody>
          <a:bodyPr lIns="45720" rIns="45720">
            <a:normAutofit fontScale="90000"/>
          </a:bodyPr>
          <a:lstStyle/>
          <a:p>
            <a:pPr algn="r" eaLnBrk="1" hangingPunct="1">
              <a:defRPr/>
            </a:pPr>
            <a:r>
              <a:rPr lang="en-US" sz="4200" dirty="0" smtClean="0"/>
              <a:t>Working with Workgroups and Domains</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smtClean="0"/>
              <a:t>Lesson 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Built-In Local Users</a:t>
            </a:r>
            <a:endParaRPr lang="en-CA" dirty="0"/>
          </a:p>
        </p:txBody>
      </p:sp>
      <p:sp>
        <p:nvSpPr>
          <p:cNvPr id="3" name="Content Placeholder 2"/>
          <p:cNvSpPr>
            <a:spLocks noGrp="1"/>
          </p:cNvSpPr>
          <p:nvPr>
            <p:ph idx="1"/>
          </p:nvPr>
        </p:nvSpPr>
        <p:spPr/>
        <p:txBody>
          <a:bodyPr/>
          <a:lstStyle/>
          <a:p>
            <a:r>
              <a:rPr lang="en-US" dirty="0" smtClean="0"/>
              <a:t>Administrator</a:t>
            </a:r>
          </a:p>
          <a:p>
            <a:r>
              <a:rPr lang="en-US" dirty="0" smtClean="0"/>
              <a:t>New User Account</a:t>
            </a:r>
          </a:p>
          <a:p>
            <a:r>
              <a:rPr lang="en-US" dirty="0" smtClean="0"/>
              <a:t>Guest</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Local and Domain Groups</a:t>
            </a:r>
            <a:endParaRPr lang="en-CA" dirty="0"/>
          </a:p>
        </p:txBody>
      </p:sp>
      <p:pic>
        <p:nvPicPr>
          <p:cNvPr id="4" name="Content Placeholder 3" descr="F11tk01a"/>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bwMode="auto">
          <a:xfrm>
            <a:off x="1447800" y="1600200"/>
            <a:ext cx="6161145"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Local Groups</a:t>
            </a:r>
            <a:endParaRPr lang="en-CA" dirty="0"/>
          </a:p>
        </p:txBody>
      </p:sp>
      <p:sp>
        <p:nvSpPr>
          <p:cNvPr id="3" name="Content Placeholder 2"/>
          <p:cNvSpPr>
            <a:spLocks noGrp="1"/>
          </p:cNvSpPr>
          <p:nvPr>
            <p:ph sz="half" idx="1"/>
          </p:nvPr>
        </p:nvSpPr>
        <p:spPr>
          <a:xfrm>
            <a:off x="457200" y="1447800"/>
            <a:ext cx="4267200" cy="5029200"/>
          </a:xfrm>
        </p:spPr>
        <p:txBody>
          <a:bodyPr/>
          <a:lstStyle/>
          <a:p>
            <a:r>
              <a:rPr lang="en-US" sz="2400" dirty="0" smtClean="0"/>
              <a:t>You can only use local groups on the computer where you create them. </a:t>
            </a:r>
            <a:endParaRPr lang="en-CA" sz="2400" dirty="0" smtClean="0"/>
          </a:p>
          <a:p>
            <a:r>
              <a:rPr lang="en-US" sz="2400" dirty="0" smtClean="0"/>
              <a:t>Only local users from the same computer can be members of local groups.</a:t>
            </a:r>
            <a:endParaRPr lang="en-CA" sz="2400" dirty="0" smtClean="0"/>
          </a:p>
          <a:p>
            <a:r>
              <a:rPr lang="en-US" sz="2400" dirty="0" smtClean="0"/>
              <a:t>When the computer is a member of an AD DS domain, local groups can have domain users and domain global groups as members.</a:t>
            </a:r>
            <a:endParaRPr lang="en-CA" sz="2400" dirty="0" smtClean="0"/>
          </a:p>
        </p:txBody>
      </p:sp>
      <p:sp>
        <p:nvSpPr>
          <p:cNvPr id="4" name="Content Placeholder 3"/>
          <p:cNvSpPr>
            <a:spLocks noGrp="1"/>
          </p:cNvSpPr>
          <p:nvPr>
            <p:ph sz="half" idx="2"/>
          </p:nvPr>
        </p:nvSpPr>
        <p:spPr>
          <a:xfrm>
            <a:off x="4114800" y="1447800"/>
            <a:ext cx="4648200" cy="5029200"/>
          </a:xfrm>
        </p:spPr>
        <p:txBody>
          <a:bodyPr/>
          <a:lstStyle/>
          <a:p>
            <a:r>
              <a:rPr lang="en-US" sz="2400" dirty="0" smtClean="0"/>
              <a:t>Local groups cannot have other local groups as members. However, they can have domain groups as members.</a:t>
            </a:r>
            <a:endParaRPr lang="en-CA" sz="2400" dirty="0" smtClean="0"/>
          </a:p>
          <a:p>
            <a:r>
              <a:rPr lang="en-US" sz="2400" dirty="0" smtClean="0"/>
              <a:t>You can only assign permissions to local groups when you are controlling access to resources on the local computer.</a:t>
            </a:r>
            <a:endParaRPr lang="en-CA" sz="2400" dirty="0" smtClean="0"/>
          </a:p>
          <a:p>
            <a:r>
              <a:rPr lang="en-US" sz="2400" dirty="0" smtClean="0"/>
              <a:t>You cannot create local groups on a Windows server computer that is functioning as a domain controller.</a:t>
            </a:r>
            <a:endParaRPr lang="en-CA" sz="2400" dirty="0" smtClean="0"/>
          </a:p>
          <a:p>
            <a:endParaRPr lang="en-CA" dirty="0" smtClean="0"/>
          </a:p>
          <a:p>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Built-In Local Groups</a:t>
            </a:r>
            <a:endParaRPr lang="en-CA" dirty="0"/>
          </a:p>
        </p:txBody>
      </p:sp>
      <p:sp>
        <p:nvSpPr>
          <p:cNvPr id="5" name="Content Placeholder 4"/>
          <p:cNvSpPr>
            <a:spLocks noGrp="1"/>
          </p:cNvSpPr>
          <p:nvPr>
            <p:ph idx="1"/>
          </p:nvPr>
        </p:nvSpPr>
        <p:spPr/>
        <p:txBody>
          <a:bodyPr/>
          <a:lstStyle/>
          <a:p>
            <a:r>
              <a:rPr lang="en-CA" dirty="0" smtClean="0"/>
              <a:t>Administrators</a:t>
            </a:r>
          </a:p>
          <a:p>
            <a:r>
              <a:rPr lang="en-CA" dirty="0" smtClean="0"/>
              <a:t>Backup operators</a:t>
            </a:r>
          </a:p>
          <a:p>
            <a:r>
              <a:rPr lang="en-CA" dirty="0" smtClean="0"/>
              <a:t>Power users</a:t>
            </a:r>
          </a:p>
          <a:p>
            <a:r>
              <a:rPr lang="en-CA" dirty="0" smtClean="0"/>
              <a:t>Guests</a:t>
            </a:r>
          </a:p>
          <a:p>
            <a:r>
              <a:rPr lang="en-CA" dirty="0" smtClean="0"/>
              <a:t>Remote desktop users</a:t>
            </a:r>
          </a:p>
          <a:p>
            <a:r>
              <a:rPr lang="en-CA" dirty="0" smtClean="0"/>
              <a:t>Users</a:t>
            </a:r>
          </a:p>
          <a:p>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Special Identities</a:t>
            </a:r>
            <a:endParaRPr lang="en-CA" dirty="0"/>
          </a:p>
        </p:txBody>
      </p:sp>
      <p:sp>
        <p:nvSpPr>
          <p:cNvPr id="3" name="Content Placeholder 2"/>
          <p:cNvSpPr>
            <a:spLocks noGrp="1"/>
          </p:cNvSpPr>
          <p:nvPr>
            <p:ph idx="1"/>
          </p:nvPr>
        </p:nvSpPr>
        <p:spPr/>
        <p:txBody>
          <a:bodyPr/>
          <a:lstStyle/>
          <a:p>
            <a:r>
              <a:rPr lang="en-CA" dirty="0" smtClean="0"/>
              <a:t>Everyone</a:t>
            </a:r>
          </a:p>
          <a:p>
            <a:r>
              <a:rPr lang="en-CA" dirty="0" smtClean="0"/>
              <a:t>Interactive</a:t>
            </a:r>
          </a:p>
          <a:p>
            <a:r>
              <a:rPr lang="en-CA" dirty="0" smtClean="0"/>
              <a:t>Network</a:t>
            </a:r>
          </a:p>
          <a:p>
            <a:r>
              <a:rPr lang="en-CA" dirty="0" smtClean="0"/>
              <a:t>Anonymous logon</a:t>
            </a:r>
          </a:p>
          <a:p>
            <a:r>
              <a:rPr lang="en-CA" dirty="0" smtClean="0"/>
              <a:t>Authenticated users</a:t>
            </a:r>
          </a:p>
          <a:p>
            <a:r>
              <a:rPr lang="en-CA" dirty="0" smtClean="0"/>
              <a:t>Creator owner</a:t>
            </a:r>
          </a:p>
          <a:p>
            <a:r>
              <a:rPr lang="en-CA" dirty="0" smtClean="0"/>
              <a:t>Dialup</a:t>
            </a:r>
          </a:p>
          <a:p>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Managing </a:t>
            </a:r>
            <a:br>
              <a:rPr lang="en-US" dirty="0" smtClean="0"/>
            </a:br>
            <a:r>
              <a:rPr lang="en-US" dirty="0" smtClean="0"/>
              <a:t>Local Users and Groups</a:t>
            </a:r>
            <a:endParaRPr lang="en-CA" dirty="0"/>
          </a:p>
        </p:txBody>
      </p:sp>
      <p:sp>
        <p:nvSpPr>
          <p:cNvPr id="3" name="Content Placeholder 2"/>
          <p:cNvSpPr>
            <a:spLocks noGrp="1"/>
          </p:cNvSpPr>
          <p:nvPr>
            <p:ph idx="1"/>
          </p:nvPr>
        </p:nvSpPr>
        <p:spPr/>
        <p:txBody>
          <a:bodyPr/>
          <a:lstStyle/>
          <a:p>
            <a:r>
              <a:rPr lang="en-US" dirty="0" smtClean="0"/>
              <a:t>User accounts – In the Control Panel</a:t>
            </a:r>
          </a:p>
          <a:p>
            <a:r>
              <a:rPr lang="en-US" dirty="0" smtClean="0"/>
              <a:t>Local users and groups – MMC snap-in</a:t>
            </a:r>
            <a:endParaRPr lang="en-C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User Accounts Control Panel</a:t>
            </a:r>
            <a:endParaRPr lang="en-CA" dirty="0"/>
          </a:p>
        </p:txBody>
      </p:sp>
      <p:sp>
        <p:nvSpPr>
          <p:cNvPr id="5" name="Content Placeholder 4"/>
          <p:cNvSpPr>
            <a:spLocks noGrp="1"/>
          </p:cNvSpPr>
          <p:nvPr>
            <p:ph idx="1"/>
          </p:nvPr>
        </p:nvSpPr>
        <p:spPr/>
        <p:txBody>
          <a:bodyPr/>
          <a:lstStyle/>
          <a:p>
            <a:r>
              <a:rPr lang="en-CA" dirty="0" smtClean="0"/>
              <a:t>Intended for users with less experience</a:t>
            </a:r>
          </a:p>
          <a:p>
            <a:r>
              <a:rPr lang="en-CA" dirty="0" smtClean="0"/>
              <a:t>Simplified interface</a:t>
            </a:r>
          </a:p>
          <a:p>
            <a:r>
              <a:rPr lang="en-CA" dirty="0" smtClean="0"/>
              <a:t>Limited access</a:t>
            </a:r>
          </a:p>
          <a:p>
            <a:r>
              <a:rPr lang="en-CA" dirty="0" smtClean="0"/>
              <a:t>Cannot create </a:t>
            </a:r>
            <a:br>
              <a:rPr lang="en-CA" dirty="0" smtClean="0"/>
            </a:br>
            <a:r>
              <a:rPr lang="en-CA" dirty="0" smtClean="0"/>
              <a:t>or manage groups</a:t>
            </a:r>
          </a:p>
          <a:p>
            <a:endParaRPr lang="en-CA" dirty="0"/>
          </a:p>
        </p:txBody>
      </p:sp>
      <p:pic>
        <p:nvPicPr>
          <p:cNvPr id="7173" name="Picture 5"/>
          <p:cNvPicPr>
            <a:picLocks noChangeAspect="1" noChangeArrowheads="1"/>
          </p:cNvPicPr>
          <p:nvPr/>
        </p:nvPicPr>
        <p:blipFill>
          <a:blip r:embed="rId3" cstate="print"/>
          <a:srcRect/>
          <a:stretch>
            <a:fillRect/>
          </a:stretch>
        </p:blipFill>
        <p:spPr bwMode="auto">
          <a:xfrm>
            <a:off x="4114800" y="2667000"/>
            <a:ext cx="4314825"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Local Users and Groups Snap-In</a:t>
            </a:r>
            <a:endParaRPr lang="en-CA" dirty="0"/>
          </a:p>
        </p:txBody>
      </p:sp>
      <p:sp>
        <p:nvSpPr>
          <p:cNvPr id="3" name="Content Placeholder 2"/>
          <p:cNvSpPr>
            <a:spLocks noGrp="1"/>
          </p:cNvSpPr>
          <p:nvPr>
            <p:ph idx="1"/>
          </p:nvPr>
        </p:nvSpPr>
        <p:spPr/>
        <p:txBody>
          <a:bodyPr/>
          <a:lstStyle/>
          <a:p>
            <a:r>
              <a:rPr lang="en-CA" sz="2800" dirty="0" smtClean="0"/>
              <a:t>Gives more access to user account properties</a:t>
            </a:r>
          </a:p>
          <a:p>
            <a:r>
              <a:rPr lang="en-CA" sz="2800" dirty="0" smtClean="0"/>
              <a:t>Allows you to create and manage groups</a:t>
            </a:r>
            <a:endParaRPr lang="en-CA" dirty="0" smtClean="0"/>
          </a:p>
          <a:p>
            <a:endParaRPr lang="en-CA" dirty="0"/>
          </a:p>
        </p:txBody>
      </p:sp>
      <p:pic>
        <p:nvPicPr>
          <p:cNvPr id="8195" name="Picture 3"/>
          <p:cNvPicPr>
            <a:picLocks noChangeAspect="1" noChangeArrowheads="1"/>
          </p:cNvPicPr>
          <p:nvPr/>
        </p:nvPicPr>
        <p:blipFill>
          <a:blip r:embed="rId3" cstate="print"/>
          <a:srcRect/>
          <a:stretch>
            <a:fillRect/>
          </a:stretch>
        </p:blipFill>
        <p:spPr bwMode="auto">
          <a:xfrm>
            <a:off x="1905000" y="2514600"/>
            <a:ext cx="5124450" cy="3811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User Profiles</a:t>
            </a:r>
            <a:endParaRPr lang="en-CA" dirty="0"/>
          </a:p>
        </p:txBody>
      </p:sp>
      <p:sp>
        <p:nvSpPr>
          <p:cNvPr id="3" name="Content Placeholder 2"/>
          <p:cNvSpPr>
            <a:spLocks noGrp="1"/>
          </p:cNvSpPr>
          <p:nvPr>
            <p:ph idx="1"/>
          </p:nvPr>
        </p:nvSpPr>
        <p:spPr/>
        <p:txBody>
          <a:bodyPr/>
          <a:lstStyle/>
          <a:p>
            <a:r>
              <a:rPr lang="en-CA" sz="3000" dirty="0" smtClean="0"/>
              <a:t>Local user profile – </a:t>
            </a:r>
            <a:r>
              <a:rPr lang="en-CA" sz="3000" smtClean="0"/>
              <a:t>that Windows </a:t>
            </a:r>
            <a:r>
              <a:rPr lang="en-CA" sz="3000" dirty="0" smtClean="0"/>
              <a:t>7 automatically creates when a user logs on for the first time</a:t>
            </a:r>
          </a:p>
          <a:p>
            <a:r>
              <a:rPr lang="en-CA" sz="3000" dirty="0" smtClean="0"/>
              <a:t>Roaming user profile – a copy of the local user profile stored on a shared drive making it accessible from anywhere on the network</a:t>
            </a:r>
          </a:p>
          <a:p>
            <a:r>
              <a:rPr lang="en-CA" sz="3000" dirty="0" smtClean="0"/>
              <a:t>Mandatory user profile – a roaming profile that users cannot change (read only). Used by Administrators to enforce particular desktop settings for individuals or groups of users</a:t>
            </a:r>
          </a:p>
          <a:p>
            <a:endParaRPr lang="en-CA"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User Account Control (UAC)</a:t>
            </a:r>
            <a:endParaRPr lang="en-CA" dirty="0"/>
          </a:p>
        </p:txBody>
      </p:sp>
      <p:sp>
        <p:nvSpPr>
          <p:cNvPr id="3" name="Content Placeholder 2"/>
          <p:cNvSpPr>
            <a:spLocks noGrp="1"/>
          </p:cNvSpPr>
          <p:nvPr>
            <p:ph idx="1"/>
          </p:nvPr>
        </p:nvSpPr>
        <p:spPr/>
        <p:txBody>
          <a:bodyPr/>
          <a:lstStyle/>
          <a:p>
            <a:r>
              <a:rPr lang="en-CA" dirty="0" smtClean="0"/>
              <a:t>Because many users log on to the system using Administrative Accounts (leaving the system vulnerable to malware attacks) Microsoft implemented UAC.</a:t>
            </a:r>
          </a:p>
          <a:p>
            <a:r>
              <a:rPr lang="en-US" dirty="0" smtClean="0"/>
              <a:t>Under UAC, administrators are issued two access tokens—1 standard token and 1 administrative token.</a:t>
            </a:r>
            <a:endParaRPr lang="en-CA" dirty="0" smtClean="0"/>
          </a:p>
          <a:p>
            <a:r>
              <a:rPr lang="en-US" dirty="0" smtClean="0"/>
              <a:t>Best Practice is to logon as a standard user unless performing administrative tasks.</a:t>
            </a:r>
            <a:endParaRPr lang="en-CA" dirty="0" smtClean="0"/>
          </a:p>
          <a:p>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smtClean="0"/>
              <a:t>Objectives</a:t>
            </a:r>
          </a:p>
        </p:txBody>
      </p:sp>
      <p:sp>
        <p:nvSpPr>
          <p:cNvPr id="4" name="Content Placeholder 3"/>
          <p:cNvSpPr>
            <a:spLocks noGrp="1"/>
          </p:cNvSpPr>
          <p:nvPr>
            <p:ph idx="1"/>
          </p:nvPr>
        </p:nvSpPr>
        <p:spPr/>
        <p:txBody>
          <a:bodyPr/>
          <a:lstStyle/>
          <a:p>
            <a:r>
              <a:rPr lang="en-US" dirty="0" smtClean="0"/>
              <a:t>Understand users and groups</a:t>
            </a:r>
          </a:p>
          <a:p>
            <a:r>
              <a:rPr lang="en-US" dirty="0" smtClean="0"/>
              <a:t>Create and manage local users and groups</a:t>
            </a:r>
          </a:p>
          <a:p>
            <a:r>
              <a:rPr lang="en-US" dirty="0" smtClean="0"/>
              <a:t>Understand the difference between workgroups and domains</a:t>
            </a:r>
          </a:p>
          <a:p>
            <a:r>
              <a:rPr lang="en-US" dirty="0" smtClean="0"/>
              <a:t>Configure user account control (UAC)</a:t>
            </a:r>
            <a:endParaRPr lang="en-CA" dirty="0"/>
          </a:p>
        </p:txBody>
      </p:sp>
      <p:sp>
        <p:nvSpPr>
          <p:cNvPr id="3075"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lgn="l">
              <a:spcBef>
                <a:spcPct val="20000"/>
              </a:spcBef>
              <a:buClr>
                <a:srgbClr val="0000CC"/>
              </a:buClr>
              <a:buFontTx/>
              <a:buChar char="•"/>
            </a:pPr>
            <a:endParaRPr lang="en-US" sz="3200" dirty="0">
              <a:latin typeface="Franklin Gothic Boo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Administrative Tasks</a:t>
            </a:r>
            <a:endParaRPr lang="en-CA" dirty="0"/>
          </a:p>
        </p:txBody>
      </p:sp>
      <p:sp>
        <p:nvSpPr>
          <p:cNvPr id="4" name="Text Placeholder 3"/>
          <p:cNvSpPr>
            <a:spLocks noGrp="1"/>
          </p:cNvSpPr>
          <p:nvPr>
            <p:ph type="body" idx="1"/>
          </p:nvPr>
        </p:nvSpPr>
        <p:spPr/>
        <p:txBody>
          <a:bodyPr/>
          <a:lstStyle/>
          <a:p>
            <a:r>
              <a:rPr lang="en-US" dirty="0" smtClean="0"/>
              <a:t>Standard User Account</a:t>
            </a:r>
            <a:endParaRPr lang="en-CA" dirty="0"/>
          </a:p>
        </p:txBody>
      </p:sp>
      <p:sp>
        <p:nvSpPr>
          <p:cNvPr id="5" name="Content Placeholder 4"/>
          <p:cNvSpPr>
            <a:spLocks noGrp="1"/>
          </p:cNvSpPr>
          <p:nvPr>
            <p:ph sz="half" idx="2"/>
          </p:nvPr>
        </p:nvSpPr>
        <p:spPr/>
        <p:txBody>
          <a:bodyPr/>
          <a:lstStyle/>
          <a:p>
            <a:pPr marL="0" indent="0">
              <a:buNone/>
            </a:pPr>
            <a:r>
              <a:rPr lang="en-US" dirty="0" smtClean="0"/>
              <a:t>System displays a credential prompt where administrative account information must be entered</a:t>
            </a:r>
            <a:endParaRPr lang="en-CA" dirty="0"/>
          </a:p>
        </p:txBody>
      </p:sp>
      <p:sp>
        <p:nvSpPr>
          <p:cNvPr id="6" name="Text Placeholder 5"/>
          <p:cNvSpPr>
            <a:spLocks noGrp="1"/>
          </p:cNvSpPr>
          <p:nvPr>
            <p:ph type="body" sz="quarter" idx="3"/>
          </p:nvPr>
        </p:nvSpPr>
        <p:spPr/>
        <p:txBody>
          <a:bodyPr/>
          <a:lstStyle/>
          <a:p>
            <a:r>
              <a:rPr lang="en-US" dirty="0" smtClean="0"/>
              <a:t>Administrative Account</a:t>
            </a:r>
            <a:endParaRPr lang="en-CA" dirty="0"/>
          </a:p>
        </p:txBody>
      </p:sp>
      <p:sp>
        <p:nvSpPr>
          <p:cNvPr id="7" name="Content Placeholder 6"/>
          <p:cNvSpPr>
            <a:spLocks noGrp="1"/>
          </p:cNvSpPr>
          <p:nvPr>
            <p:ph sz="quarter" idx="4"/>
          </p:nvPr>
        </p:nvSpPr>
        <p:spPr/>
        <p:txBody>
          <a:bodyPr/>
          <a:lstStyle/>
          <a:p>
            <a:pPr marL="0" indent="0">
              <a:buNone/>
            </a:pPr>
            <a:r>
              <a:rPr lang="en-US" dirty="0" smtClean="0"/>
              <a:t>Switches from standard user token to administrative token</a:t>
            </a:r>
          </a:p>
          <a:p>
            <a:pPr marL="0" indent="0">
              <a:buNone/>
            </a:pPr>
            <a:r>
              <a:rPr lang="en-US" dirty="0" smtClean="0"/>
              <a:t>Generates an elevation prompt</a:t>
            </a:r>
            <a:endParaRPr lang="en-CA" dirty="0"/>
          </a:p>
        </p:txBody>
      </p:sp>
      <p:pic>
        <p:nvPicPr>
          <p:cNvPr id="12291" name="Picture 3"/>
          <p:cNvPicPr>
            <a:picLocks noChangeAspect="1" noChangeArrowheads="1"/>
          </p:cNvPicPr>
          <p:nvPr/>
        </p:nvPicPr>
        <p:blipFill>
          <a:blip r:embed="rId3" cstate="print"/>
          <a:srcRect/>
          <a:stretch>
            <a:fillRect/>
          </a:stretch>
        </p:blipFill>
        <p:spPr bwMode="auto">
          <a:xfrm>
            <a:off x="762000" y="3886200"/>
            <a:ext cx="3457575" cy="2533650"/>
          </a:xfrm>
          <a:prstGeom prst="rect">
            <a:avLst/>
          </a:prstGeom>
          <a:noFill/>
          <a:ln w="9525">
            <a:noFill/>
            <a:miter lim="800000"/>
            <a:headEnd/>
            <a:tailEnd/>
          </a:ln>
        </p:spPr>
      </p:pic>
      <p:pic>
        <p:nvPicPr>
          <p:cNvPr id="12293" name="Picture 5"/>
          <p:cNvPicPr>
            <a:picLocks noChangeAspect="1" noChangeArrowheads="1"/>
          </p:cNvPicPr>
          <p:nvPr/>
        </p:nvPicPr>
        <p:blipFill>
          <a:blip r:embed="rId4" cstate="print"/>
          <a:srcRect/>
          <a:stretch>
            <a:fillRect/>
          </a:stretch>
        </p:blipFill>
        <p:spPr bwMode="auto">
          <a:xfrm>
            <a:off x="4876800" y="3962400"/>
            <a:ext cx="3363516"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Configuring User Account Control</a:t>
            </a:r>
            <a:endParaRPr lang="en-CA" dirty="0"/>
          </a:p>
        </p:txBody>
      </p:sp>
      <p:sp>
        <p:nvSpPr>
          <p:cNvPr id="8" name="Content Placeholder 7"/>
          <p:cNvSpPr>
            <a:spLocks noGrp="1"/>
          </p:cNvSpPr>
          <p:nvPr>
            <p:ph idx="1"/>
          </p:nvPr>
        </p:nvSpPr>
        <p:spPr/>
        <p:txBody>
          <a:bodyPr/>
          <a:lstStyle/>
          <a:p>
            <a:r>
              <a:rPr lang="en-US" dirty="0" smtClean="0"/>
              <a:t>Can be configured or disabled</a:t>
            </a:r>
            <a:endParaRPr lang="en-CA" dirty="0"/>
          </a:p>
        </p:txBody>
      </p:sp>
      <p:pic>
        <p:nvPicPr>
          <p:cNvPr id="13316" name="Picture 4"/>
          <p:cNvPicPr>
            <a:picLocks noChangeAspect="1" noChangeArrowheads="1"/>
          </p:cNvPicPr>
          <p:nvPr/>
        </p:nvPicPr>
        <p:blipFill>
          <a:blip r:embed="rId3" cstate="print"/>
          <a:srcRect/>
          <a:stretch>
            <a:fillRect/>
          </a:stretch>
        </p:blipFill>
        <p:spPr bwMode="auto">
          <a:xfrm>
            <a:off x="457200" y="1981200"/>
            <a:ext cx="4933950" cy="3638550"/>
          </a:xfrm>
          <a:prstGeom prst="rect">
            <a:avLst/>
          </a:prstGeom>
          <a:noFill/>
          <a:ln w="9525">
            <a:noFill/>
            <a:miter lim="800000"/>
            <a:headEnd/>
            <a:tailEnd/>
          </a:ln>
        </p:spPr>
      </p:pic>
      <p:pic>
        <p:nvPicPr>
          <p:cNvPr id="13317" name="Picture 5"/>
          <p:cNvPicPr>
            <a:picLocks noChangeAspect="1" noChangeArrowheads="1"/>
          </p:cNvPicPr>
          <p:nvPr/>
        </p:nvPicPr>
        <p:blipFill>
          <a:blip r:embed="rId4" cstate="print"/>
          <a:srcRect/>
          <a:stretch>
            <a:fillRect/>
          </a:stretch>
        </p:blipFill>
        <p:spPr bwMode="auto">
          <a:xfrm>
            <a:off x="3352800" y="3200400"/>
            <a:ext cx="5405438" cy="33057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smtClean="0"/>
              <a:t>Skills Summary</a:t>
            </a:r>
          </a:p>
        </p:txBody>
      </p:sp>
      <p:sp>
        <p:nvSpPr>
          <p:cNvPr id="36867" name="Rectangle 3"/>
          <p:cNvSpPr>
            <a:spLocks noGrp="1" noChangeArrowheads="1"/>
          </p:cNvSpPr>
          <p:nvPr>
            <p:ph type="body" idx="1"/>
          </p:nvPr>
        </p:nvSpPr>
        <p:spPr/>
        <p:txBody>
          <a:bodyPr/>
          <a:lstStyle/>
          <a:p>
            <a:pPr lvl="0"/>
            <a:r>
              <a:rPr lang="en-US" sz="2800" dirty="0" smtClean="0"/>
              <a:t>The user account is the fundamental unit of identity in the Windows operating systems. </a:t>
            </a:r>
            <a:endParaRPr lang="en-CA" sz="2800" dirty="0" smtClean="0"/>
          </a:p>
          <a:p>
            <a:pPr lvl="0"/>
            <a:r>
              <a:rPr lang="en-US" sz="2800" dirty="0" smtClean="0"/>
              <a:t>A group is a collection of users. </a:t>
            </a:r>
            <a:endParaRPr lang="en-CA" sz="2800" dirty="0" smtClean="0"/>
          </a:p>
          <a:p>
            <a:pPr lvl="0"/>
            <a:r>
              <a:rPr lang="en-US" sz="2800" dirty="0" smtClean="0"/>
              <a:t>A workgroup is a collection of computers that are all peers, and can act as a </a:t>
            </a:r>
            <a:r>
              <a:rPr lang="en-US" sz="2800" smtClean="0"/>
              <a:t>client or server.</a:t>
            </a:r>
            <a:endParaRPr lang="en-CA" sz="2800" dirty="0" smtClean="0"/>
          </a:p>
          <a:p>
            <a:pPr lvl="0"/>
            <a:r>
              <a:rPr lang="en-US" sz="2800" dirty="0" smtClean="0"/>
              <a:t>A domain is a collection of computers that all utilize a central directory service for authentication and authorization. </a:t>
            </a:r>
            <a:endParaRPr lang="en-CA" sz="2800" dirty="0" smtClean="0"/>
          </a:p>
          <a:p>
            <a:pPr lvl="0"/>
            <a:r>
              <a:rPr lang="en-US" sz="2800" dirty="0" smtClean="0"/>
              <a:t>Built-in local groups are equipped with the permissions and rights needed to perform certain tasks. </a:t>
            </a:r>
            <a:endParaRPr lang="en-CA"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Summary (cont.)</a:t>
            </a:r>
            <a:endParaRPr lang="en-CA" dirty="0"/>
          </a:p>
        </p:txBody>
      </p:sp>
      <p:sp>
        <p:nvSpPr>
          <p:cNvPr id="3" name="Content Placeholder 2"/>
          <p:cNvSpPr>
            <a:spLocks noGrp="1"/>
          </p:cNvSpPr>
          <p:nvPr>
            <p:ph idx="1"/>
          </p:nvPr>
        </p:nvSpPr>
        <p:spPr/>
        <p:txBody>
          <a:bodyPr/>
          <a:lstStyle/>
          <a:p>
            <a:pPr lvl="0"/>
            <a:r>
              <a:rPr lang="en-US" sz="2800" dirty="0" smtClean="0"/>
              <a:t>Windows 7 provides two separate interfaces for creating and managing local user accounts: the User Accounts control panel and the Local Users and Group snap-in.</a:t>
            </a:r>
            <a:endParaRPr lang="en-CA" sz="2800" dirty="0" smtClean="0"/>
          </a:p>
          <a:p>
            <a:pPr lvl="0"/>
            <a:r>
              <a:rPr lang="en-US" sz="2800" dirty="0" smtClean="0"/>
              <a:t>The three profile types are local, roaming, and mandatory. </a:t>
            </a:r>
            <a:endParaRPr lang="en-CA" sz="2800" dirty="0" smtClean="0"/>
          </a:p>
          <a:p>
            <a:pPr lvl="0"/>
            <a:r>
              <a:rPr lang="en-US" sz="2800" dirty="0" smtClean="0"/>
              <a:t>User Account Control (UAC) allows an administrative user to perform regular user tasks as a standard user, and switches to an administrative token only to perform </a:t>
            </a:r>
            <a:r>
              <a:rPr lang="en-US" sz="2800" smtClean="0"/>
              <a:t>administrative tasks.</a:t>
            </a:r>
            <a:endParaRPr lang="en-CA" sz="2800" dirty="0" smtClean="0"/>
          </a:p>
          <a:p>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Users and Groups</a:t>
            </a:r>
            <a:endParaRPr lang="en-CA" dirty="0"/>
          </a:p>
        </p:txBody>
      </p:sp>
      <p:sp>
        <p:nvSpPr>
          <p:cNvPr id="3" name="Content Placeholder 2"/>
          <p:cNvSpPr>
            <a:spLocks noGrp="1"/>
          </p:cNvSpPr>
          <p:nvPr>
            <p:ph idx="1"/>
          </p:nvPr>
        </p:nvSpPr>
        <p:spPr/>
        <p:txBody>
          <a:bodyPr/>
          <a:lstStyle/>
          <a:p>
            <a:r>
              <a:rPr lang="en-US" dirty="0" smtClean="0"/>
              <a:t>Users</a:t>
            </a:r>
          </a:p>
          <a:p>
            <a:r>
              <a:rPr lang="en-US" dirty="0" smtClean="0"/>
              <a:t>Group – A collection of users</a:t>
            </a:r>
          </a:p>
          <a:p>
            <a:pPr lvl="1"/>
            <a:r>
              <a:rPr lang="en-US" dirty="0" smtClean="0"/>
              <a:t>Authentication</a:t>
            </a:r>
          </a:p>
          <a:p>
            <a:pPr lvl="1"/>
            <a:r>
              <a:rPr lang="en-US" dirty="0" smtClean="0"/>
              <a:t>Authorization</a:t>
            </a:r>
          </a:p>
          <a:p>
            <a:pPr lvl="2"/>
            <a:r>
              <a:rPr lang="en-US" dirty="0" smtClean="0"/>
              <a:t>Permissions</a:t>
            </a:r>
          </a:p>
          <a:p>
            <a:pPr lvl="2"/>
            <a:r>
              <a:rPr lang="en-US" dirty="0" smtClean="0"/>
              <a:t>User rights</a:t>
            </a:r>
            <a:endParaRPr lang="en-CA"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Local and Domain Users</a:t>
            </a:r>
            <a:endParaRPr lang="en-CA" dirty="0"/>
          </a:p>
        </p:txBody>
      </p:sp>
      <p:sp>
        <p:nvSpPr>
          <p:cNvPr id="3" name="Content Placeholder 2"/>
          <p:cNvSpPr>
            <a:spLocks noGrp="1"/>
          </p:cNvSpPr>
          <p:nvPr>
            <p:ph idx="1"/>
          </p:nvPr>
        </p:nvSpPr>
        <p:spPr/>
        <p:txBody>
          <a:bodyPr/>
          <a:lstStyle/>
          <a:p>
            <a:r>
              <a:rPr lang="en-US" dirty="0" err="1" smtClean="0"/>
              <a:t>Homegroup</a:t>
            </a:r>
            <a:endParaRPr lang="en-US" dirty="0" smtClean="0"/>
          </a:p>
          <a:p>
            <a:r>
              <a:rPr lang="en-US" dirty="0" smtClean="0"/>
              <a:t>Workgroup</a:t>
            </a:r>
          </a:p>
          <a:p>
            <a:r>
              <a:rPr lang="en-US" dirty="0" smtClean="0"/>
              <a:t>Domain</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a:t>
            </a:r>
            <a:r>
              <a:rPr lang="en-US" dirty="0" err="1" smtClean="0"/>
              <a:t>Homegroup</a:t>
            </a:r>
            <a:endParaRPr lang="en-CA" dirty="0"/>
          </a:p>
        </p:txBody>
      </p:sp>
      <p:sp>
        <p:nvSpPr>
          <p:cNvPr id="3" name="Content Placeholder 2"/>
          <p:cNvSpPr>
            <a:spLocks noGrp="1"/>
          </p:cNvSpPr>
          <p:nvPr>
            <p:ph idx="1"/>
          </p:nvPr>
        </p:nvSpPr>
        <p:spPr/>
        <p:txBody>
          <a:bodyPr/>
          <a:lstStyle/>
          <a:p>
            <a:r>
              <a:rPr lang="en-US" dirty="0" smtClean="0"/>
              <a:t>Simplified networking</a:t>
            </a:r>
          </a:p>
          <a:p>
            <a:r>
              <a:rPr lang="en-US" dirty="0" smtClean="0"/>
              <a:t>Allows users on a home network to share the contents of their libraries without creating user accounts and permissions</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Workgroup</a:t>
            </a:r>
            <a:endParaRPr lang="en-CA" dirty="0"/>
          </a:p>
        </p:txBody>
      </p:sp>
      <p:sp>
        <p:nvSpPr>
          <p:cNvPr id="3" name="Content Placeholder 2"/>
          <p:cNvSpPr>
            <a:spLocks noGrp="1"/>
          </p:cNvSpPr>
          <p:nvPr>
            <p:ph sz="half" idx="1"/>
          </p:nvPr>
        </p:nvSpPr>
        <p:spPr/>
        <p:txBody>
          <a:bodyPr/>
          <a:lstStyle/>
          <a:p>
            <a:r>
              <a:rPr lang="en-US" dirty="0" smtClean="0"/>
              <a:t>Peer-to-peer network</a:t>
            </a:r>
          </a:p>
          <a:p>
            <a:r>
              <a:rPr lang="en-US" dirty="0" smtClean="0"/>
              <a:t>Each computer can function as both a server and a client</a:t>
            </a:r>
          </a:p>
          <a:p>
            <a:r>
              <a:rPr lang="en-US" dirty="0" smtClean="0"/>
              <a:t>Each computer has its own set of users and groups to control access to its own resources</a:t>
            </a:r>
          </a:p>
          <a:p>
            <a:r>
              <a:rPr lang="en-US" dirty="0" smtClean="0"/>
              <a:t>Small networks, little security required</a:t>
            </a:r>
            <a:endParaRPr lang="en-CA" dirty="0"/>
          </a:p>
        </p:txBody>
      </p:sp>
      <p:grpSp>
        <p:nvGrpSpPr>
          <p:cNvPr id="27" name="Group 26"/>
          <p:cNvGrpSpPr/>
          <p:nvPr/>
        </p:nvGrpSpPr>
        <p:grpSpPr>
          <a:xfrm>
            <a:off x="4419600" y="1752600"/>
            <a:ext cx="4029075" cy="4133850"/>
            <a:chOff x="4419600" y="1752600"/>
            <a:chExt cx="4029075" cy="4133850"/>
          </a:xfrm>
        </p:grpSpPr>
        <p:sp>
          <p:nvSpPr>
            <p:cNvPr id="1026" name="computr1"/>
            <p:cNvSpPr>
              <a:spLocks noEditPoints="1" noChangeArrowheads="1"/>
            </p:cNvSpPr>
            <p:nvPr/>
          </p:nvSpPr>
          <p:spPr bwMode="auto">
            <a:xfrm>
              <a:off x="4419600" y="2971800"/>
              <a:ext cx="1093787" cy="123825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CA"/>
            </a:p>
          </p:txBody>
        </p:sp>
        <p:sp>
          <p:nvSpPr>
            <p:cNvPr id="7" name="computr1"/>
            <p:cNvSpPr>
              <a:spLocks noEditPoints="1" noChangeArrowheads="1"/>
            </p:cNvSpPr>
            <p:nvPr/>
          </p:nvSpPr>
          <p:spPr bwMode="auto">
            <a:xfrm>
              <a:off x="5791200" y="1752600"/>
              <a:ext cx="1093787" cy="123825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CA"/>
            </a:p>
          </p:txBody>
        </p:sp>
        <p:sp>
          <p:nvSpPr>
            <p:cNvPr id="8" name="computr1"/>
            <p:cNvSpPr>
              <a:spLocks noEditPoints="1" noChangeArrowheads="1"/>
            </p:cNvSpPr>
            <p:nvPr/>
          </p:nvSpPr>
          <p:spPr bwMode="auto">
            <a:xfrm>
              <a:off x="7315200" y="2819400"/>
              <a:ext cx="1093787" cy="123825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CA"/>
            </a:p>
          </p:txBody>
        </p:sp>
        <p:sp>
          <p:nvSpPr>
            <p:cNvPr id="9" name="computr1"/>
            <p:cNvSpPr>
              <a:spLocks noEditPoints="1" noChangeArrowheads="1"/>
            </p:cNvSpPr>
            <p:nvPr/>
          </p:nvSpPr>
          <p:spPr bwMode="auto">
            <a:xfrm>
              <a:off x="5029200" y="4648200"/>
              <a:ext cx="1093787" cy="123825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CA"/>
            </a:p>
          </p:txBody>
        </p:sp>
        <p:sp>
          <p:nvSpPr>
            <p:cNvPr id="1027" name="laptop"/>
            <p:cNvSpPr>
              <a:spLocks noEditPoints="1" noChangeArrowheads="1"/>
            </p:cNvSpPr>
            <p:nvPr/>
          </p:nvSpPr>
          <p:spPr bwMode="auto">
            <a:xfrm>
              <a:off x="7086600" y="4953000"/>
              <a:ext cx="1362075" cy="9096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1" name="Rectangle 10"/>
            <p:cNvSpPr/>
            <p:nvPr/>
          </p:nvSpPr>
          <p:spPr bwMode="auto">
            <a:xfrm>
              <a:off x="6096000" y="39624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cxnSp>
          <p:nvCxnSpPr>
            <p:cNvPr id="13" name="Straight Connector 12"/>
            <p:cNvCxnSpPr>
              <a:stCxn id="1026" idx="13"/>
              <a:endCxn id="11" idx="1"/>
            </p:cNvCxnSpPr>
            <p:nvPr/>
          </p:nvCxnSpPr>
          <p:spPr bwMode="auto">
            <a:xfrm>
              <a:off x="5513387" y="4031994"/>
              <a:ext cx="582613" cy="1590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7" idx="5"/>
              <a:endCxn id="11" idx="0"/>
            </p:cNvCxnSpPr>
            <p:nvPr/>
          </p:nvCxnSpPr>
          <p:spPr bwMode="auto">
            <a:xfrm>
              <a:off x="6338094" y="2990850"/>
              <a:ext cx="177006" cy="9715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8" idx="12"/>
              <a:endCxn id="11" idx="3"/>
            </p:cNvCxnSpPr>
            <p:nvPr/>
          </p:nvCxnSpPr>
          <p:spPr bwMode="auto">
            <a:xfrm flipH="1">
              <a:off x="6934200" y="3879594"/>
              <a:ext cx="381000" cy="3114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9" idx="13"/>
              <a:endCxn id="11" idx="2"/>
            </p:cNvCxnSpPr>
            <p:nvPr/>
          </p:nvCxnSpPr>
          <p:spPr bwMode="auto">
            <a:xfrm flipV="1">
              <a:off x="6122987" y="4419600"/>
              <a:ext cx="392113" cy="1288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027" idx="1"/>
            </p:cNvCxnSpPr>
            <p:nvPr/>
          </p:nvCxnSpPr>
          <p:spPr bwMode="auto">
            <a:xfrm flipH="1" flipV="1">
              <a:off x="6934200" y="4419600"/>
              <a:ext cx="364404" cy="83547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Domain</a:t>
            </a:r>
            <a:endParaRPr lang="en-CA" dirty="0"/>
          </a:p>
        </p:txBody>
      </p:sp>
      <p:sp>
        <p:nvSpPr>
          <p:cNvPr id="3" name="Content Placeholder 2"/>
          <p:cNvSpPr>
            <a:spLocks noGrp="1"/>
          </p:cNvSpPr>
          <p:nvPr>
            <p:ph sz="half" idx="1"/>
          </p:nvPr>
        </p:nvSpPr>
        <p:spPr/>
        <p:txBody>
          <a:bodyPr/>
          <a:lstStyle/>
          <a:p>
            <a:r>
              <a:rPr lang="en-US" dirty="0" smtClean="0"/>
              <a:t>Collection of computers that utilize a central directory service for authentication and authorization</a:t>
            </a:r>
          </a:p>
          <a:p>
            <a:r>
              <a:rPr lang="en-US" dirty="0" smtClean="0"/>
              <a:t>At least one Domain Controller is required</a:t>
            </a:r>
            <a:endParaRPr lang="en-CA" dirty="0"/>
          </a:p>
        </p:txBody>
      </p:sp>
      <p:grpSp>
        <p:nvGrpSpPr>
          <p:cNvPr id="26" name="Group 25"/>
          <p:cNvGrpSpPr/>
          <p:nvPr/>
        </p:nvGrpSpPr>
        <p:grpSpPr>
          <a:xfrm>
            <a:off x="4572000" y="1676400"/>
            <a:ext cx="4101549" cy="4681954"/>
            <a:chOff x="4572000" y="1676400"/>
            <a:chExt cx="4101549" cy="4681954"/>
          </a:xfrm>
        </p:grpSpPr>
        <p:sp>
          <p:nvSpPr>
            <p:cNvPr id="2051" name="tower"/>
            <p:cNvSpPr>
              <a:spLocks noEditPoints="1" noChangeArrowheads="1"/>
            </p:cNvSpPr>
            <p:nvPr/>
          </p:nvSpPr>
          <p:spPr bwMode="auto">
            <a:xfrm>
              <a:off x="7391400" y="4191000"/>
              <a:ext cx="757238" cy="174307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052" name="laptop"/>
            <p:cNvSpPr>
              <a:spLocks noEditPoints="1" noChangeArrowheads="1"/>
            </p:cNvSpPr>
            <p:nvPr/>
          </p:nvSpPr>
          <p:spPr bwMode="auto">
            <a:xfrm>
              <a:off x="5334000" y="5638800"/>
              <a:ext cx="1209675" cy="6810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8" name="laptop"/>
            <p:cNvSpPr>
              <a:spLocks noEditPoints="1" noChangeArrowheads="1"/>
            </p:cNvSpPr>
            <p:nvPr/>
          </p:nvSpPr>
          <p:spPr bwMode="auto">
            <a:xfrm>
              <a:off x="4648200" y="4800600"/>
              <a:ext cx="1209675" cy="6810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9" name="computr1"/>
            <p:cNvSpPr>
              <a:spLocks noEditPoints="1" noChangeArrowheads="1"/>
            </p:cNvSpPr>
            <p:nvPr/>
          </p:nvSpPr>
          <p:spPr bwMode="auto">
            <a:xfrm>
              <a:off x="4572000" y="3200400"/>
              <a:ext cx="1057275" cy="1285875"/>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CA"/>
            </a:p>
          </p:txBody>
        </p:sp>
        <p:sp>
          <p:nvSpPr>
            <p:cNvPr id="10" name="computr1"/>
            <p:cNvSpPr>
              <a:spLocks noEditPoints="1" noChangeArrowheads="1"/>
            </p:cNvSpPr>
            <p:nvPr/>
          </p:nvSpPr>
          <p:spPr bwMode="auto">
            <a:xfrm>
              <a:off x="5029200" y="1752600"/>
              <a:ext cx="1057275" cy="1285875"/>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CA"/>
            </a:p>
          </p:txBody>
        </p:sp>
        <p:sp>
          <p:nvSpPr>
            <p:cNvPr id="11" name="computr1"/>
            <p:cNvSpPr>
              <a:spLocks noEditPoints="1" noChangeArrowheads="1"/>
            </p:cNvSpPr>
            <p:nvPr/>
          </p:nvSpPr>
          <p:spPr bwMode="auto">
            <a:xfrm>
              <a:off x="6477000" y="1676400"/>
              <a:ext cx="1057275" cy="1285875"/>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CA"/>
            </a:p>
          </p:txBody>
        </p:sp>
        <p:sp>
          <p:nvSpPr>
            <p:cNvPr id="12" name="Rectangle 11"/>
            <p:cNvSpPr/>
            <p:nvPr/>
          </p:nvSpPr>
          <p:spPr bwMode="auto">
            <a:xfrm>
              <a:off x="6400800" y="3886200"/>
              <a:ext cx="5334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cxnSp>
          <p:nvCxnSpPr>
            <p:cNvPr id="14" name="Straight Connector 13"/>
            <p:cNvCxnSpPr>
              <a:stCxn id="2051" idx="9"/>
            </p:cNvCxnSpPr>
            <p:nvPr/>
          </p:nvCxnSpPr>
          <p:spPr bwMode="auto">
            <a:xfrm flipH="1" flipV="1">
              <a:off x="6934200" y="4191000"/>
              <a:ext cx="457200" cy="9302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2052" idx="2"/>
              <a:endCxn id="12" idx="2"/>
            </p:cNvCxnSpPr>
            <p:nvPr/>
          </p:nvCxnSpPr>
          <p:spPr bwMode="auto">
            <a:xfrm flipV="1">
              <a:off x="6360376" y="4191000"/>
              <a:ext cx="307124" cy="1447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3"/>
            </p:cNvCxnSpPr>
            <p:nvPr/>
          </p:nvCxnSpPr>
          <p:spPr bwMode="auto">
            <a:xfrm flipV="1">
              <a:off x="5674576" y="4191000"/>
              <a:ext cx="726224" cy="83576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13"/>
              <a:endCxn id="12" idx="1"/>
            </p:cNvCxnSpPr>
            <p:nvPr/>
          </p:nvCxnSpPr>
          <p:spPr bwMode="auto">
            <a:xfrm flipV="1">
              <a:off x="5629275" y="4038600"/>
              <a:ext cx="771525" cy="26277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6"/>
            </p:cNvCxnSpPr>
            <p:nvPr/>
          </p:nvCxnSpPr>
          <p:spPr bwMode="auto">
            <a:xfrm>
              <a:off x="6086475" y="3038475"/>
              <a:ext cx="314325" cy="8477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11" idx="5"/>
              <a:endCxn id="12" idx="0"/>
            </p:cNvCxnSpPr>
            <p:nvPr/>
          </p:nvCxnSpPr>
          <p:spPr bwMode="auto">
            <a:xfrm flipH="1">
              <a:off x="6667500" y="2962275"/>
              <a:ext cx="338138" cy="9239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Box 24"/>
            <p:cNvSpPr txBox="1"/>
            <p:nvPr/>
          </p:nvSpPr>
          <p:spPr>
            <a:xfrm>
              <a:off x="6837790" y="6019800"/>
              <a:ext cx="1835759" cy="338554"/>
            </a:xfrm>
            <a:prstGeom prst="rect">
              <a:avLst/>
            </a:prstGeom>
            <a:noFill/>
          </p:spPr>
          <p:txBody>
            <a:bodyPr wrap="none" rtlCol="0">
              <a:spAutoFit/>
            </a:bodyPr>
            <a:lstStyle/>
            <a:p>
              <a:r>
                <a:rPr lang="en-US" sz="1600" dirty="0" smtClean="0"/>
                <a:t>Domain Controller</a:t>
              </a:r>
              <a:endParaRPr lang="en-CA" sz="1600"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Accounts</a:t>
            </a:r>
            <a:endParaRPr lang="en-CA" dirty="0"/>
          </a:p>
        </p:txBody>
      </p:sp>
      <p:pic>
        <p:nvPicPr>
          <p:cNvPr id="7" name="Picture 3" descr="F10tk01"/>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bwMode="auto">
          <a:xfrm>
            <a:off x="2133600" y="1981200"/>
            <a:ext cx="4880065" cy="37328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User Accounts</a:t>
            </a:r>
            <a:endParaRPr lang="en-CA" dirty="0"/>
          </a:p>
        </p:txBody>
      </p:sp>
      <p:pic>
        <p:nvPicPr>
          <p:cNvPr id="4" name="Content Placeholder 3" descr="F10tk02"/>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bwMode="auto">
          <a:xfrm>
            <a:off x="1905000" y="1828800"/>
            <a:ext cx="5334000" cy="4270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1270</Words>
  <Application>Microsoft Office PowerPoint</Application>
  <PresentationFormat>On-screen Show (4:3)</PresentationFormat>
  <Paragraphs>139</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Custom Design</vt:lpstr>
      <vt:lpstr>Working with Workgroups and Domains</vt:lpstr>
      <vt:lpstr>Objectives</vt:lpstr>
      <vt:lpstr>Working with Users and Groups</vt:lpstr>
      <vt:lpstr>Understanding Local and Domain Users</vt:lpstr>
      <vt:lpstr>Introducing the Homegroup</vt:lpstr>
      <vt:lpstr>Introducing the Workgroup</vt:lpstr>
      <vt:lpstr>Introducing the Domain</vt:lpstr>
      <vt:lpstr>Local User Accounts</vt:lpstr>
      <vt:lpstr>Domain User Accounts</vt:lpstr>
      <vt:lpstr>Introducing Built-In Local Users</vt:lpstr>
      <vt:lpstr>Understanding Local and Domain Groups</vt:lpstr>
      <vt:lpstr>Using Local Groups</vt:lpstr>
      <vt:lpstr>Introducing Built-In Local Groups</vt:lpstr>
      <vt:lpstr>Introducing Special Identities</vt:lpstr>
      <vt:lpstr>Creating and Managing  Local Users and Groups</vt:lpstr>
      <vt:lpstr>Using the User Accounts Control Panel</vt:lpstr>
      <vt:lpstr>Using the Local Users and Groups Snap-In</vt:lpstr>
      <vt:lpstr>Understanding User Profiles</vt:lpstr>
      <vt:lpstr>Introducing User Account Control (UAC)</vt:lpstr>
      <vt:lpstr>Performing Administrative Tasks</vt:lpstr>
      <vt:lpstr>Configuring User Account Control</vt:lpstr>
      <vt:lpstr>Skills Summary</vt:lpstr>
      <vt:lpstr>Skills Summary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70-680_Lesson02</dc:title>
  <dc:subject>Installing Windows 7</dc:subject>
  <dc:creator>Katherine James</dc:creator>
  <cp:lastModifiedBy>Charles Boyle</cp:lastModifiedBy>
  <cp:revision>361</cp:revision>
  <dcterms:created xsi:type="dcterms:W3CDTF">2007-01-10T19:14:18Z</dcterms:created>
  <dcterms:modified xsi:type="dcterms:W3CDTF">2014-11-12T09:41:19Z</dcterms:modified>
</cp:coreProperties>
</file>