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62" r:id="rId10"/>
    <p:sldId id="273" r:id="rId11"/>
    <p:sldId id="263" r:id="rId12"/>
    <p:sldId id="27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60CE-8D8C-4BFB-A9CB-DB6271D85117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380E5-D029-44E3-8F77-EB84271A8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9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380E5-D029-44E3-8F77-EB84271A8DA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6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11977-0B8E-4C69-8F63-08B0428EB6F0}" type="datetimeFigureOut">
              <a:rPr lang="en-GB" smtClean="0"/>
              <a:t>31/01/2014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67EBCB8-95D9-4EEE-8CC0-2072C5190B2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772400" cy="1470025"/>
          </a:xfrm>
        </p:spPr>
        <p:txBody>
          <a:bodyPr/>
          <a:lstStyle/>
          <a:p>
            <a:r>
              <a:rPr lang="en-GB" b="1" i="1" dirty="0" smtClean="0"/>
              <a:t>Introduction to Wide </a:t>
            </a:r>
            <a:r>
              <a:rPr lang="en-GB" b="1" i="1" smtClean="0"/>
              <a:t>Area Networks (1)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346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Some DTE/DCE Interface Standards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 smtClean="0"/>
              <a:t>EIA/TIA-612/613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1800" dirty="0" smtClean="0"/>
              <a:t>This standard describes the High Speed Serial Interface (HSSI</a:t>
            </a:r>
            <a:r>
              <a:rPr lang="en-GB" sz="1800" smtClean="0"/>
              <a:t>) 	protocol which provides </a:t>
            </a:r>
            <a:r>
              <a:rPr lang="en-GB" sz="1800" dirty="0" smtClean="0"/>
              <a:t>access to services  up to 52Mbps on a </a:t>
            </a:r>
            <a:r>
              <a:rPr lang="en-GB" sz="1800" smtClean="0"/>
              <a:t>60 	pin </a:t>
            </a:r>
            <a:r>
              <a:rPr lang="en-GB" sz="1800" dirty="0" smtClean="0"/>
              <a:t>D connector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400" dirty="0" smtClean="0"/>
              <a:t>V35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1800" dirty="0" smtClean="0"/>
              <a:t>This is the ITU-T (International Telegraph Union standard for 	Telecommunications).  The standard for synchronous 	communications 	between a network access device and a packet 	network.  Supports rates up to 2.048 Mbps using a 34 pin 	rectangular connector</a:t>
            </a:r>
          </a:p>
          <a:p>
            <a:pPr marL="0" indent="0">
              <a:buNone/>
            </a:pPr>
            <a:r>
              <a:rPr lang="en-GB" sz="2400" dirty="0" smtClean="0"/>
              <a:t>X.21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1800" dirty="0" smtClean="0"/>
              <a:t>This protocol is an ITU-T standard for synchronous digital 	communications 	using a 15 pin D connector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473365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Some Telephone Terminology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Demarcation Point</a:t>
            </a:r>
          </a:p>
          <a:p>
            <a:pPr marL="0" indent="0">
              <a:buNone/>
            </a:pPr>
            <a:r>
              <a:rPr lang="en-GB" sz="1800" dirty="0" smtClean="0"/>
              <a:t>This is the point where the phone line enters your property.  In side the your property is your responsibility.  Outside is the Service providers responsibility.</a:t>
            </a:r>
          </a:p>
          <a:p>
            <a:pPr marL="0" indent="0">
              <a:buNone/>
            </a:pPr>
            <a:r>
              <a:rPr lang="en-GB" sz="2400" dirty="0" smtClean="0"/>
              <a:t>Local </a:t>
            </a:r>
            <a:r>
              <a:rPr lang="en-GB" sz="2400" dirty="0"/>
              <a:t>Loop</a:t>
            </a:r>
          </a:p>
          <a:p>
            <a:pPr marL="0" indent="0">
              <a:buNone/>
            </a:pPr>
            <a:r>
              <a:rPr lang="en-GB" sz="1800" dirty="0" smtClean="0"/>
              <a:t>The connection between your property and the local exchange (CO).  This is simply a pair of copper wires.  The characteristics of this media has a major effect on your connection speed</a:t>
            </a:r>
          </a:p>
          <a:p>
            <a:pPr marL="0" indent="0">
              <a:buNone/>
            </a:pPr>
            <a:r>
              <a:rPr lang="en-GB" sz="2400" dirty="0" smtClean="0"/>
              <a:t>CO </a:t>
            </a:r>
            <a:r>
              <a:rPr lang="en-GB" sz="2400" dirty="0"/>
              <a:t>(Central Office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r>
              <a:rPr lang="en-GB" sz="1800" dirty="0" smtClean="0"/>
              <a:t>Known to us as the Local Exchange .  Due to a program of continual updating  other media are available from here such as Fibre.</a:t>
            </a:r>
          </a:p>
          <a:p>
            <a:pPr marL="0" indent="0">
              <a:buNone/>
            </a:pPr>
            <a:r>
              <a:rPr lang="en-GB" sz="2400" dirty="0" smtClean="0"/>
              <a:t>CPE</a:t>
            </a:r>
          </a:p>
          <a:p>
            <a:pPr marL="0" indent="0">
              <a:buNone/>
            </a:pPr>
            <a:r>
              <a:rPr lang="en-GB" sz="1800" dirty="0" smtClean="0"/>
              <a:t>Customer Premises Equipment.  The equipment  in your house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253245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Terminology in Use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125" t="23373" r="18969" b="13288"/>
          <a:stretch/>
        </p:blipFill>
        <p:spPr bwMode="auto">
          <a:xfrm>
            <a:off x="1019307" y="1783357"/>
            <a:ext cx="7105386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ight Arrow 2"/>
          <p:cNvSpPr/>
          <p:nvPr/>
        </p:nvSpPr>
        <p:spPr>
          <a:xfrm rot="1630736">
            <a:off x="1650220" y="3089189"/>
            <a:ext cx="936104" cy="3600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 rot="20693245">
            <a:off x="1788779" y="4624923"/>
            <a:ext cx="936104" cy="3600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20693245">
            <a:off x="1309699" y="5705043"/>
            <a:ext cx="936104" cy="3600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5400000">
            <a:off x="3178020" y="2887455"/>
            <a:ext cx="1800200" cy="3600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5400000">
            <a:off x="3635896" y="3024744"/>
            <a:ext cx="1800200" cy="3600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9643538">
            <a:off x="5757316" y="3787555"/>
            <a:ext cx="936104" cy="3600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819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Circuit Switched Connection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The most common of this type is the telephone call.  There are 3 stages to a Circuit Switched Connection:</a:t>
            </a:r>
          </a:p>
          <a:p>
            <a:pPr marL="0" indent="0">
              <a:buNone/>
            </a:pP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Establish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Communicate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Break connection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As stated this type of connection is used with Analogue Dial-Up and ISDN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12103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Advantages/Disadvantages of Circuit Switched Connection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013093"/>
              </p:ext>
            </p:extLst>
          </p:nvPr>
        </p:nvGraphicFramePr>
        <p:xfrm>
          <a:off x="409631" y="1700808"/>
          <a:ext cx="8229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Disadvantages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206084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implementation and Low cost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0924" y="2708920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restricted to one </a:t>
            </a:r>
            <a:r>
              <a:rPr lang="en-GB" dirty="0" smtClean="0"/>
              <a:t>destination </a:t>
            </a:r>
            <a:r>
              <a:rPr lang="en-GB" dirty="0"/>
              <a:t>as you can dial up any destination that supports dial-up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3800" y="4017838"/>
            <a:ext cx="378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Cheap Audio communication possible with ISDN 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3800" y="495394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Latency (Delay time from transmission to reception)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06084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overhead of establishing the connection which can vary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92494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can vary between connections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718178" y="3940657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speed data rates </a:t>
            </a:r>
            <a:r>
              <a:rPr lang="en-GB" dirty="0" smtClean="0"/>
              <a:t>(&lt;56kbps</a:t>
            </a:r>
            <a:r>
              <a:rPr lang="en-GB" dirty="0"/>
              <a:t>) unless ISDN used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80992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Wasteful of BW if no communication takes part during connection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574603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Due to PSTN being used along with other users Security can be an issue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052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Analogue Dial-Up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814" t="23373" r="6488" b="20985"/>
          <a:stretch/>
        </p:blipFill>
        <p:spPr bwMode="auto">
          <a:xfrm>
            <a:off x="467544" y="2420888"/>
            <a:ext cx="8229600" cy="3151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06555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/>
              <a:t>ISDN (Integrated Services Digital Network)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This allows the local loop to carry digital signals resulting in higher speeds.  </a:t>
            </a:r>
          </a:p>
          <a:p>
            <a:r>
              <a:rPr lang="en-GB" sz="2400" dirty="0" smtClean="0"/>
              <a:t>ISDN uses TDM (Time Division Multiplexing) digital signals.  This allows 2 or more bit streams to be transmitted as sub-channels of one communication channel.  </a:t>
            </a:r>
          </a:p>
          <a:p>
            <a:r>
              <a:rPr lang="en-GB" sz="2400" dirty="0" smtClean="0"/>
              <a:t>Typical speeds depend on the type of ISDN connection.  </a:t>
            </a:r>
          </a:p>
          <a:p>
            <a:r>
              <a:rPr lang="en-GB" sz="2400" dirty="0" smtClean="0"/>
              <a:t>BRI (Basic Rate Interface) gives speeds up to 64kbps.</a:t>
            </a:r>
          </a:p>
          <a:p>
            <a:r>
              <a:rPr lang="en-GB" sz="2400" dirty="0" smtClean="0"/>
              <a:t>PRI (Primary Rate Interface) gives speeds up to 2.048Mbps (Europe).  (This corresponds with leased line speeds)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53161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ISDN Connection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8319" t="32249" r="9651" b="10924"/>
          <a:stretch/>
        </p:blipFill>
        <p:spPr bwMode="auto">
          <a:xfrm>
            <a:off x="395536" y="1772816"/>
            <a:ext cx="8229600" cy="3205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80158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Leased Lines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These are dedicated lines that provide full time service to the user at a price dependant on the speed.  </a:t>
            </a:r>
          </a:p>
          <a:p>
            <a:r>
              <a:rPr lang="en-GB" sz="2400" dirty="0" smtClean="0"/>
              <a:t>The user leases the line and gets guaranteed BW for all communications. </a:t>
            </a:r>
          </a:p>
          <a:p>
            <a:r>
              <a:rPr lang="en-GB" sz="2400" dirty="0" smtClean="0"/>
              <a:t>Even if the line is not used, the user still has to pay</a:t>
            </a:r>
          </a:p>
          <a:p>
            <a:r>
              <a:rPr lang="en-GB" sz="2400" dirty="0" smtClean="0"/>
              <a:t>Being that you are the only user communications is more secure</a:t>
            </a:r>
          </a:p>
          <a:p>
            <a:r>
              <a:rPr lang="en-GB" sz="2400" dirty="0" smtClean="0"/>
              <a:t>Usually used by large companies</a:t>
            </a:r>
          </a:p>
          <a:p>
            <a:r>
              <a:rPr lang="en-GB" sz="2400" dirty="0" smtClean="0"/>
              <a:t>In a sense, these are sometimes categorised as circuit switched but the circuit is permanent , there is no circuit setup time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031723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GB" b="1" dirty="0" smtClean="0"/>
              <a:t>Leased Line Speeds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649243"/>
              </p:ext>
            </p:extLst>
          </p:nvPr>
        </p:nvGraphicFramePr>
        <p:xfrm>
          <a:off x="467544" y="234888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Country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Type of 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Speed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1.544Mbps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44.736Mbps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Europe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2.048Mbps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34.368Mbps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2536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3 Major Characteristics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Broader Geographical Area</a:t>
            </a:r>
          </a:p>
          <a:p>
            <a:r>
              <a:rPr lang="en-GB" dirty="0" smtClean="0"/>
              <a:t>Uses the services of Carriers such as Telephone Companies, Cable Companies, Satellite Systems, ISPs</a:t>
            </a:r>
          </a:p>
          <a:p>
            <a:r>
              <a:rPr lang="en-GB" dirty="0" smtClean="0"/>
              <a:t>Uses Serial Connections of various types to provide access to BW over large geographical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3326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Leased Lines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8443" t="18848" r="1557" b="21597"/>
          <a:stretch/>
        </p:blipFill>
        <p:spPr bwMode="auto">
          <a:xfrm>
            <a:off x="395537" y="1772816"/>
            <a:ext cx="8064896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96609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Overview of Connection Options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3294" t="13313" r="8319" b="16245"/>
          <a:stretch/>
        </p:blipFill>
        <p:spPr bwMode="auto">
          <a:xfrm>
            <a:off x="611560" y="1556792"/>
            <a:ext cx="7815240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l 2"/>
          <p:cNvSpPr/>
          <p:nvPr/>
        </p:nvSpPr>
        <p:spPr>
          <a:xfrm>
            <a:off x="971600" y="1628800"/>
            <a:ext cx="3528392" cy="496855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57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LANs and WANs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LANs studied up to now are completely controlled by the user/owner</a:t>
            </a:r>
          </a:p>
          <a:p>
            <a:r>
              <a:rPr lang="en-GB" dirty="0" smtClean="0"/>
              <a:t>WANs do the job of linking of LANs together over long distances using many varied technologies and protocols</a:t>
            </a:r>
          </a:p>
          <a:p>
            <a:r>
              <a:rPr lang="en-GB" dirty="0" smtClean="0"/>
              <a:t>With WANs the technologies involved can be very expensive and these are owned by a service provider.  You pay for the use in terms of BW and amount of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908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The Various WAN Technologies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Ideally the WAN should transmit the data </a:t>
            </a:r>
            <a:r>
              <a:rPr lang="en-GB" dirty="0" smtClean="0"/>
              <a:t>from </a:t>
            </a:r>
            <a:r>
              <a:rPr lang="en-GB" dirty="0" smtClean="0"/>
              <a:t>one computer to another quickly and without error </a:t>
            </a:r>
          </a:p>
          <a:p>
            <a:r>
              <a:rPr lang="en-GB" dirty="0" smtClean="0"/>
              <a:t>To some extent the WAN is defined by the method of the data transmission</a:t>
            </a:r>
          </a:p>
          <a:p>
            <a:r>
              <a:rPr lang="en-GB" dirty="0" smtClean="0"/>
              <a:t>WANs generally work at OSI levels 1 and 2</a:t>
            </a:r>
          </a:p>
          <a:p>
            <a:r>
              <a:rPr lang="en-GB" dirty="0" smtClean="0"/>
              <a:t>Some WANS are private built by huge corporations, some are built by ISPs for public shared use allowing access to the Internet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7352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The Various WAN Technologies (</a:t>
            </a:r>
            <a:r>
              <a:rPr lang="en-GB" b="1" dirty="0" err="1" smtClean="0"/>
              <a:t>cont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Options available for WAN connectivity are:</a:t>
            </a:r>
          </a:p>
          <a:p>
            <a:r>
              <a:rPr lang="en-GB" dirty="0" smtClean="0"/>
              <a:t>Leased Line (T1, T3, E1, E3 and others)</a:t>
            </a:r>
          </a:p>
          <a:p>
            <a:r>
              <a:rPr lang="en-GB" dirty="0" smtClean="0"/>
              <a:t>Circuit Switched (Analogue Dial-</a:t>
            </a:r>
            <a:r>
              <a:rPr lang="en-GB" dirty="0"/>
              <a:t>U</a:t>
            </a:r>
            <a:r>
              <a:rPr lang="en-GB" dirty="0" smtClean="0"/>
              <a:t>P, ISDN)</a:t>
            </a:r>
          </a:p>
          <a:p>
            <a:r>
              <a:rPr lang="en-GB" dirty="0" smtClean="0"/>
              <a:t>Packet Switched (X.21, X.25, Frame Relay)</a:t>
            </a:r>
          </a:p>
          <a:p>
            <a:r>
              <a:rPr lang="en-GB" dirty="0" smtClean="0"/>
              <a:t>Cell Switched (ATM)</a:t>
            </a:r>
          </a:p>
          <a:p>
            <a:pPr marL="0" indent="0">
              <a:buNone/>
            </a:pPr>
            <a:r>
              <a:rPr lang="en-GB" dirty="0" smtClean="0"/>
              <a:t>This presentation will look at the first two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5264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WANs related to OSI Model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1630" t="35504" r="12479" b="6782"/>
          <a:stretch/>
        </p:blipFill>
        <p:spPr bwMode="auto">
          <a:xfrm>
            <a:off x="467544" y="1628800"/>
            <a:ext cx="8229600" cy="4052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89225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Some Standards Authorities for WANs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ISO – International Standards Organisation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TIA – Telecommunication Industry Association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EIA – Electronic Industries Alliance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ITU – International Telecommunication Union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(formerly known as CCITT)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9909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Some </a:t>
            </a:r>
            <a:r>
              <a:rPr lang="en-GB" b="1" dirty="0" err="1" smtClean="0"/>
              <a:t>Telecomm’s</a:t>
            </a:r>
            <a:r>
              <a:rPr lang="en-GB" b="1" dirty="0" smtClean="0"/>
              <a:t> Terminology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DTE- Data </a:t>
            </a:r>
            <a:r>
              <a:rPr lang="en-GB" sz="2400" dirty="0"/>
              <a:t>T</a:t>
            </a:r>
            <a:r>
              <a:rPr lang="en-GB" sz="2400" dirty="0" smtClean="0"/>
              <a:t>erminal Equipment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1800" dirty="0" smtClean="0"/>
              <a:t>The source or end of the serial </a:t>
            </a:r>
            <a:r>
              <a:rPr lang="en-GB" sz="1800" dirty="0" err="1" smtClean="0"/>
              <a:t>comms</a:t>
            </a:r>
            <a:r>
              <a:rPr lang="en-GB" sz="1800" dirty="0" smtClean="0"/>
              <a:t> connection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smtClean="0"/>
              <a:t>DCE- Data Communications Equipment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1800" dirty="0" smtClean="0"/>
              <a:t>This device is connected to the DTE and provides the interface 	for the 	communications channel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400" dirty="0"/>
              <a:t>CSU/DSU-  </a:t>
            </a:r>
            <a:r>
              <a:rPr lang="en-GB" sz="2400" dirty="0" err="1"/>
              <a:t>Channelised</a:t>
            </a:r>
            <a:r>
              <a:rPr lang="en-GB" sz="2400" dirty="0"/>
              <a:t> Service Unit/ Data Service </a:t>
            </a:r>
            <a:r>
              <a:rPr lang="en-GB" sz="2400" dirty="0" smtClean="0"/>
              <a:t>Unit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1800" dirty="0" smtClean="0"/>
              <a:t>Required when using Leased Lines such as T1, T3, E1, E3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123125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DTE and DCE in Use</a:t>
            </a:r>
            <a:endParaRPr lang="en-GB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5657" t="28994" r="11481" b="39633"/>
          <a:stretch/>
        </p:blipFill>
        <p:spPr bwMode="auto">
          <a:xfrm>
            <a:off x="457200" y="1772817"/>
            <a:ext cx="8229600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54882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445</TotalTime>
  <Words>736</Words>
  <Application>Microsoft Office PowerPoint</Application>
  <PresentationFormat>On-screen Show (4:3)</PresentationFormat>
  <Paragraphs>118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Apothecary</vt:lpstr>
      <vt:lpstr>Introduction to Wide Area Networks (1)</vt:lpstr>
      <vt:lpstr>3 Major Characteristics</vt:lpstr>
      <vt:lpstr>LANs and WANs</vt:lpstr>
      <vt:lpstr>The Various WAN Technologies</vt:lpstr>
      <vt:lpstr>The Various WAN Technologies (cont)</vt:lpstr>
      <vt:lpstr>WANs related to OSI Model</vt:lpstr>
      <vt:lpstr>Some Standards Authorities for WANs</vt:lpstr>
      <vt:lpstr>Some Telecomm’s Terminology</vt:lpstr>
      <vt:lpstr>DTE and DCE in Use</vt:lpstr>
      <vt:lpstr>Some DTE/DCE Interface Standards</vt:lpstr>
      <vt:lpstr>Some Telephone Terminology</vt:lpstr>
      <vt:lpstr>Terminology in Use</vt:lpstr>
      <vt:lpstr>Circuit Switched Connection</vt:lpstr>
      <vt:lpstr>Advantages/Disadvantages of Circuit Switched Connection</vt:lpstr>
      <vt:lpstr>Analogue Dial-Up</vt:lpstr>
      <vt:lpstr>ISDN (Integrated Services Digital Network)</vt:lpstr>
      <vt:lpstr>ISDN Connection</vt:lpstr>
      <vt:lpstr>Leased Lines</vt:lpstr>
      <vt:lpstr>Leased Line Speeds</vt:lpstr>
      <vt:lpstr>Leased Lines</vt:lpstr>
      <vt:lpstr>Overview of Connection Options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WANs</dc:title>
  <dc:creator>temp</dc:creator>
  <cp:lastModifiedBy>temp</cp:lastModifiedBy>
  <cp:revision>44</cp:revision>
  <dcterms:created xsi:type="dcterms:W3CDTF">2014-01-25T13:10:42Z</dcterms:created>
  <dcterms:modified xsi:type="dcterms:W3CDTF">2014-01-31T08:44:18Z</dcterms:modified>
</cp:coreProperties>
</file>