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D4469EA-DD30-4C49-B766-04662AE77568}" type="datetimeFigureOut">
              <a:rPr lang="en-GB" smtClean="0"/>
              <a:t>07/02/2014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994F42-9287-4F5B-B1C4-7FC468DCFAD0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1" dirty="0" smtClean="0"/>
              <a:t>Introduction to Wide Area Networks (2)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9611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ATM Connection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19462" t="22312" r="6709" b="27688"/>
          <a:stretch/>
        </p:blipFill>
        <p:spPr bwMode="auto">
          <a:xfrm>
            <a:off x="971600" y="1700808"/>
            <a:ext cx="7272808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07869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xDSL</a:t>
            </a:r>
            <a:r>
              <a:rPr lang="en-GB" b="1" dirty="0" smtClean="0"/>
              <a:t> Connection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Digital Subscriber Line</a:t>
            </a:r>
          </a:p>
          <a:p>
            <a:r>
              <a:rPr lang="en-GB" sz="2400" dirty="0" smtClean="0"/>
              <a:t>Comes in different flavours (x = H, S, A, V) each with its own characteristics</a:t>
            </a:r>
          </a:p>
          <a:p>
            <a:r>
              <a:rPr lang="en-GB" sz="2400" dirty="0" smtClean="0"/>
              <a:t>Exploits the extra BW of the cat 3 cable used for the telephone local loop without disturbing voice data. Small low pass filters are used</a:t>
            </a:r>
          </a:p>
          <a:p>
            <a:r>
              <a:rPr lang="en-GB" sz="2400" dirty="0" smtClean="0"/>
              <a:t>The ADSL type is used extensively for home internet broadband connection.</a:t>
            </a:r>
          </a:p>
          <a:p>
            <a:r>
              <a:rPr lang="en-GB" sz="2400" dirty="0" smtClean="0"/>
              <a:t>This is a distance sensitive technology.  As the distance to the CO increases then the signal quality and the speed decrease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38259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Typical </a:t>
            </a:r>
            <a:r>
              <a:rPr lang="en-GB" b="1" dirty="0" err="1" smtClean="0"/>
              <a:t>xDSL</a:t>
            </a:r>
            <a:r>
              <a:rPr lang="en-GB" b="1" dirty="0" smtClean="0"/>
              <a:t> Speeds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1219912"/>
              </p:ext>
            </p:extLst>
          </p:nvPr>
        </p:nvGraphicFramePr>
        <p:xfrm>
          <a:off x="457200" y="2057241"/>
          <a:ext cx="8229600" cy="3611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 gridSpan="5"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Common </a:t>
                      </a:r>
                      <a:r>
                        <a:rPr lang="en-GB" sz="1200" dirty="0">
                          <a:effectLst/>
                        </a:rPr>
                        <a:t>DSL Technologies and Attributes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Technology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Speed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Distance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Simultaneous Voice and Data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Where to use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HDSL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(High-rate DSL)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1,544Mbps (2pairs) 2,048Mbps (3 pairs)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100 - 3000 m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Instead of T1/E1 for Internet; LAN &amp; PBX;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SDSL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(Symmetrical DSL)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1,544Mbps or 2,048Mbps (1pair)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100 - 7000 m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Instead of T1/E1 for Internet; LAN &amp; PBX; VoIP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ADSL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(Asymmetrical DSL)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1,544 – 8,448 Mbps for downstream and 640 - 1,544 Kbps for upstream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100 - 5000 m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Yes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Internet, Intranet, VPN, video on demand, VoIP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VDSL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(Very-high-rate DSL)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12,96-51,84Mbps for downstream and 1,6 – 2,3 Mbps for upstream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100 - 1500 m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Access to multimedia resources; HDTV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0889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Typical ADSL Connection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7577" t="16026" r="1909" b="21689"/>
          <a:stretch/>
        </p:blipFill>
        <p:spPr bwMode="auto">
          <a:xfrm>
            <a:off x="683568" y="1628800"/>
            <a:ext cx="7848872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20680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Cable Modem Connection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Another popular method of providing an internet broadband connection</a:t>
            </a:r>
          </a:p>
          <a:p>
            <a:r>
              <a:rPr lang="en-GB" sz="2400" dirty="0" smtClean="0"/>
              <a:t>Became available through cable TV suppliers</a:t>
            </a:r>
          </a:p>
          <a:p>
            <a:r>
              <a:rPr lang="en-GB" sz="2400" dirty="0" smtClean="0"/>
              <a:t>Connection speed is typically 30Mbps for download and 3Mbps for upload.  (Another Asymmetrical connection)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21176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Cable Modem Connection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16512" t="22857" r="6679" b="18664"/>
          <a:stretch/>
        </p:blipFill>
        <p:spPr bwMode="auto">
          <a:xfrm>
            <a:off x="323528" y="1628800"/>
            <a:ext cx="8424936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68898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VPNs (Virtual Private </a:t>
            </a:r>
            <a:r>
              <a:rPr lang="en-GB" b="1" dirty="0"/>
              <a:t>Networks)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VPNs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600" dirty="0" smtClean="0"/>
              <a:t>VPNs </a:t>
            </a:r>
            <a:r>
              <a:rPr lang="en-GB" sz="2600" dirty="0"/>
              <a:t>allow for the communication of sensitive data within the public internet. The data is usually encrypted</a:t>
            </a:r>
            <a:endParaRPr lang="en-US" sz="2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/>
              <a:t>The internet is a worldwide, publicly accessible IP network that has become an attractive cheap way to interconnect remote sites.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/>
              <a:t>However, the fact that it is a public infrastructure poses security risks to enterprises and their internal networks.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/>
              <a:t>Fortunately, VPN technology enables organizations to create private networks over the public internet infrastructure that maintain confidentiality and security.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/>
              <a:t>VPNs allow employees to telecommute by providing access to their employers intranet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718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The Protocols in a VPN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data paths are called tunnels</a:t>
            </a:r>
          </a:p>
          <a:p>
            <a:r>
              <a:rPr lang="en-GB" dirty="0" smtClean="0"/>
              <a:t>Two tunnelling protocols in common use are PPTP (Point to Point Tunnelling Protocol) and L2TP (Layer 2 Tunnelling Protocol)</a:t>
            </a:r>
          </a:p>
          <a:p>
            <a:r>
              <a:rPr lang="en-GB" dirty="0" smtClean="0"/>
              <a:t>These protocols provide for a secure connection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07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VPN Connection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4240" t="18314" r="13260" b="14211"/>
          <a:stretch/>
        </p:blipFill>
        <p:spPr bwMode="auto">
          <a:xfrm>
            <a:off x="755576" y="2238256"/>
            <a:ext cx="7564328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1591925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POP  - 	Point of Presence (A connection 	point to the WAN service)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316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Wireless 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Wireless networking complies </a:t>
            </a:r>
            <a:r>
              <a:rPr lang="en-US" dirty="0" smtClean="0"/>
              <a:t>with the  </a:t>
            </a:r>
            <a:r>
              <a:rPr lang="en-US" b="1" i="1" dirty="0" smtClean="0"/>
              <a:t>IEEE 802.11 </a:t>
            </a:r>
            <a:r>
              <a:rPr lang="en-US" dirty="0"/>
              <a:t>wireless local area network (WLAN) standard, which addresses the 5-GHz and </a:t>
            </a:r>
            <a:r>
              <a:rPr lang="en-US" dirty="0" smtClean="0"/>
              <a:t>2.4-GHz </a:t>
            </a:r>
            <a:r>
              <a:rPr lang="en-US" dirty="0"/>
              <a:t>public (unlicensed) spectrum bands.</a:t>
            </a:r>
          </a:p>
        </p:txBody>
      </p:sp>
    </p:spTree>
    <p:extLst>
      <p:ext uri="{BB962C8B-B14F-4D97-AF65-F5344CB8AC3E}">
        <p14:creationId xmlns:p14="http://schemas.microsoft.com/office/powerpoint/2010/main" val="15544206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Overview of Connection Options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5165" t="13168" r="12829" b="13403"/>
          <a:stretch/>
        </p:blipFill>
        <p:spPr bwMode="auto">
          <a:xfrm>
            <a:off x="1547664" y="1913222"/>
            <a:ext cx="6070254" cy="4036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l 2"/>
          <p:cNvSpPr/>
          <p:nvPr/>
        </p:nvSpPr>
        <p:spPr>
          <a:xfrm>
            <a:off x="4427984" y="2276872"/>
            <a:ext cx="3528392" cy="4104456"/>
          </a:xfrm>
          <a:prstGeom prst="ellipse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91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Single Wireless Router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8533" t="15284" r="8842" b="25726"/>
          <a:stretch/>
        </p:blipFill>
        <p:spPr bwMode="auto">
          <a:xfrm>
            <a:off x="467544" y="1772816"/>
            <a:ext cx="8208912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69983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Mesh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9870" t="21076" r="18738" b="15695"/>
          <a:stretch/>
        </p:blipFill>
        <p:spPr bwMode="auto">
          <a:xfrm>
            <a:off x="467544" y="1484784"/>
            <a:ext cx="5885863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628800"/>
            <a:ext cx="26642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How it Works</a:t>
            </a:r>
          </a:p>
          <a:p>
            <a:r>
              <a:rPr lang="en-GB" dirty="0" smtClean="0"/>
              <a:t>A series of radio transmitters (access points) each in range with at least another 2 transmitters.</a:t>
            </a:r>
          </a:p>
          <a:p>
            <a:r>
              <a:rPr lang="en-GB" dirty="0" smtClean="0"/>
              <a:t>This effectively blankets the area with a wireless signal. </a:t>
            </a:r>
          </a:p>
          <a:p>
            <a:r>
              <a:rPr lang="en-GB" dirty="0" smtClean="0"/>
              <a:t>This provides a hotspot area</a:t>
            </a:r>
          </a:p>
          <a:p>
            <a:r>
              <a:rPr lang="en-GB" dirty="0" smtClean="0"/>
              <a:t>Signals travel from access point to access point within the mesh towards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96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Other WAN Protocols in Common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MPLS</a:t>
            </a:r>
          </a:p>
          <a:p>
            <a:pPr marL="0" indent="0">
              <a:buNone/>
            </a:pPr>
            <a:r>
              <a:rPr lang="en-GB" sz="2400" dirty="0" smtClean="0"/>
              <a:t>Multiprotocol Label Switching.  This is a routing protocol that makes use of labels inserted into the frame to speed up transmission.  It can be used in all WAN connection types</a:t>
            </a:r>
          </a:p>
          <a:p>
            <a:r>
              <a:rPr lang="en-GB" dirty="0" smtClean="0"/>
              <a:t>SMDS</a:t>
            </a:r>
          </a:p>
          <a:p>
            <a:pPr marL="0" indent="0">
              <a:buNone/>
            </a:pPr>
            <a:r>
              <a:rPr lang="en-GB" sz="2400" dirty="0" smtClean="0"/>
              <a:t>Switched Multimegabit Data Service. Used in Cell Switching</a:t>
            </a:r>
          </a:p>
          <a:p>
            <a:r>
              <a:rPr lang="en-GB" dirty="0" smtClean="0"/>
              <a:t>HDLC</a:t>
            </a:r>
          </a:p>
          <a:p>
            <a:pPr marL="0" indent="0">
              <a:buNone/>
            </a:pPr>
            <a:r>
              <a:rPr lang="en-GB" sz="2400" dirty="0" smtClean="0"/>
              <a:t>High Level Data Link Control.  Further encapsulates the data within frames for transmission over the WAN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4933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32779" t="19127" r="16805" b="44241"/>
          <a:stretch/>
        </p:blipFill>
        <p:spPr bwMode="auto">
          <a:xfrm>
            <a:off x="899592" y="1700808"/>
            <a:ext cx="7488832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3492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 (</a:t>
            </a:r>
            <a:r>
              <a:rPr lang="en-GB" dirty="0" err="1" smtClean="0"/>
              <a:t>cont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32779" t="55893" r="16805" b="10159"/>
          <a:stretch/>
        </p:blipFill>
        <p:spPr bwMode="auto">
          <a:xfrm>
            <a:off x="899592" y="1700808"/>
            <a:ext cx="7488832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92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Reasons for Packet Switching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Makes more efficient use of the BW</a:t>
            </a:r>
          </a:p>
          <a:p>
            <a:r>
              <a:rPr lang="en-GB" sz="2400" dirty="0" smtClean="0"/>
              <a:t>Resources are only used when needed</a:t>
            </a:r>
          </a:p>
          <a:p>
            <a:r>
              <a:rPr lang="en-GB" sz="2400" dirty="0" smtClean="0"/>
              <a:t>No requirement for setting up a circuit from sender to receiver</a:t>
            </a:r>
          </a:p>
          <a:p>
            <a:r>
              <a:rPr lang="en-GB" sz="2400" dirty="0" smtClean="0"/>
              <a:t>Packet switching has no problem with handling messages of different lengths</a:t>
            </a:r>
          </a:p>
          <a:p>
            <a:r>
              <a:rPr lang="en-GB" sz="2400" dirty="0" smtClean="0"/>
              <a:t>Although packet switching was designed for data transmission </a:t>
            </a:r>
            <a:r>
              <a:rPr lang="en-GB" sz="2400" dirty="0"/>
              <a:t>i</a:t>
            </a:r>
            <a:r>
              <a:rPr lang="en-GB" sz="2400" dirty="0" smtClean="0"/>
              <a:t>t copes very well with </a:t>
            </a:r>
            <a:r>
              <a:rPr lang="en-GB" sz="2400" dirty="0" err="1" smtClean="0"/>
              <a:t>QoS</a:t>
            </a:r>
            <a:r>
              <a:rPr lang="en-GB" sz="2400" dirty="0" smtClean="0"/>
              <a:t> requirements</a:t>
            </a:r>
          </a:p>
          <a:p>
            <a:r>
              <a:rPr lang="en-GB" sz="2400" dirty="0" smtClean="0"/>
              <a:t>Packet switching is becoming faster, cheaper and more ubiquitous.  In the near future it will probably replace all circuit switched technologies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23215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Packet Switched Technology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X.25</a:t>
            </a:r>
          </a:p>
          <a:p>
            <a:r>
              <a:rPr lang="en-GB" dirty="0" smtClean="0"/>
              <a:t>Frame Relay</a:t>
            </a:r>
          </a:p>
          <a:p>
            <a:r>
              <a:rPr lang="en-GB" dirty="0" smtClean="0"/>
              <a:t>ATM (Uses fixed length Cells)</a:t>
            </a:r>
          </a:p>
          <a:p>
            <a:r>
              <a:rPr lang="en-GB" dirty="0" err="1" smtClean="0"/>
              <a:t>xDSL</a:t>
            </a:r>
            <a:r>
              <a:rPr lang="en-GB" dirty="0" smtClean="0"/>
              <a:t> (x = H, S, A, V variants of the DSL link)</a:t>
            </a:r>
          </a:p>
          <a:p>
            <a:r>
              <a:rPr lang="en-GB" dirty="0" smtClean="0"/>
              <a:t>Cable Modem</a:t>
            </a:r>
          </a:p>
          <a:p>
            <a:r>
              <a:rPr lang="en-GB" dirty="0" smtClean="0"/>
              <a:t>PVNs</a:t>
            </a:r>
          </a:p>
          <a:p>
            <a:r>
              <a:rPr lang="en-GB" dirty="0" smtClean="0"/>
              <a:t>Wireless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4922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X.25 Connection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18457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Developed in 1970s (one of the first implementations of packet switching)</a:t>
            </a:r>
          </a:p>
          <a:p>
            <a:r>
              <a:rPr lang="en-GB" sz="2400" dirty="0" smtClean="0"/>
              <a:t>Works with a set of protocols developed by ITU (Layer 3 OSI model)</a:t>
            </a:r>
          </a:p>
          <a:p>
            <a:r>
              <a:rPr lang="en-GB" sz="2400" dirty="0" smtClean="0"/>
              <a:t>Uses a great deal of error checking due to the unreliable nature of the infrastructure then</a:t>
            </a:r>
          </a:p>
          <a:p>
            <a:r>
              <a:rPr lang="en-GB" sz="2400" dirty="0" smtClean="0"/>
              <a:t>Possible speeds quoted as up to 64kbps </a:t>
            </a:r>
          </a:p>
          <a:p>
            <a:r>
              <a:rPr lang="en-GB" sz="2400" dirty="0" smtClean="0"/>
              <a:t>The predecessor of Frame Relay</a:t>
            </a:r>
          </a:p>
          <a:p>
            <a:r>
              <a:rPr lang="en-GB" sz="2400" dirty="0" smtClean="0"/>
              <a:t>Packets vary in length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942445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The X.25 Connection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31093" t="24828" r="4301" b="12335"/>
          <a:stretch/>
        </p:blipFill>
        <p:spPr bwMode="auto">
          <a:xfrm>
            <a:off x="1547664" y="1556792"/>
            <a:ext cx="5816723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08202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Frame Relay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An advancement of the X.25 technology designed for faster communications</a:t>
            </a:r>
          </a:p>
          <a:p>
            <a:r>
              <a:rPr lang="en-GB" sz="2400" dirty="0" smtClean="0"/>
              <a:t>Takes advantage of the low error higher performance of the infrastructure now in place</a:t>
            </a:r>
          </a:p>
          <a:p>
            <a:r>
              <a:rPr lang="en-GB" sz="2400" dirty="0" smtClean="0"/>
              <a:t>Packets are called frames</a:t>
            </a:r>
          </a:p>
          <a:p>
            <a:r>
              <a:rPr lang="en-GB" sz="2400" dirty="0" smtClean="0"/>
              <a:t>Speeds are 56kbps to 1.544Mbps</a:t>
            </a:r>
          </a:p>
          <a:p>
            <a:r>
              <a:rPr lang="en-GB" sz="2400" dirty="0" smtClean="0"/>
              <a:t>Frames vary in length</a:t>
            </a:r>
          </a:p>
          <a:p>
            <a:r>
              <a:rPr lang="en-GB" sz="2400" dirty="0" smtClean="0"/>
              <a:t>Makes use of DLCIs for routing.  These act as road signs to the travelling frames (Data Link Connection Identifier)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21435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Frame Relay Connection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2891" t="14026" r="9452" b="16546"/>
          <a:stretch/>
        </p:blipFill>
        <p:spPr bwMode="auto">
          <a:xfrm>
            <a:off x="1331640" y="1700808"/>
            <a:ext cx="6624736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66499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ATM Connection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Asynchronous Transfer Mode</a:t>
            </a:r>
          </a:p>
          <a:p>
            <a:r>
              <a:rPr lang="en-GB" sz="2400" dirty="0" smtClean="0"/>
              <a:t>High speed connection capable of delivering data, voice and video simultaneously </a:t>
            </a:r>
          </a:p>
          <a:p>
            <a:r>
              <a:rPr lang="en-GB" sz="2400" dirty="0" smtClean="0"/>
              <a:t>Uses fixed sized Cells (53 bytes) as opposed to variable size packets or frames </a:t>
            </a:r>
          </a:p>
          <a:p>
            <a:r>
              <a:rPr lang="en-GB" sz="2400" dirty="0" smtClean="0"/>
              <a:t>Speeds have been claimed up to 622Mbps !!!</a:t>
            </a:r>
          </a:p>
          <a:p>
            <a:r>
              <a:rPr lang="en-GB" sz="2400" dirty="0" smtClean="0"/>
              <a:t>Predicted to take over all previous technologies in the future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46359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281</TotalTime>
  <Words>862</Words>
  <Application>Microsoft Office PowerPoint</Application>
  <PresentationFormat>On-screen Show (4:3)</PresentationFormat>
  <Paragraphs>111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Introduction to Wide Area Networks (2)</vt:lpstr>
      <vt:lpstr>Overview of Connection Options</vt:lpstr>
      <vt:lpstr>Reasons for Packet Switching</vt:lpstr>
      <vt:lpstr>Packet Switched Technology</vt:lpstr>
      <vt:lpstr>X.25 Connection</vt:lpstr>
      <vt:lpstr>The X.25 Connection</vt:lpstr>
      <vt:lpstr>Frame Relay</vt:lpstr>
      <vt:lpstr>Frame Relay Connection</vt:lpstr>
      <vt:lpstr>ATM Connection</vt:lpstr>
      <vt:lpstr>ATM Connection</vt:lpstr>
      <vt:lpstr>xDSL Connection</vt:lpstr>
      <vt:lpstr>Typical xDSL Speeds</vt:lpstr>
      <vt:lpstr>Typical ADSL Connection</vt:lpstr>
      <vt:lpstr>Cable Modem Connection</vt:lpstr>
      <vt:lpstr>Cable Modem Connection</vt:lpstr>
      <vt:lpstr>VPNs (Virtual Private Networks)</vt:lpstr>
      <vt:lpstr>The Protocols in a VPN</vt:lpstr>
      <vt:lpstr>VPN Connection</vt:lpstr>
      <vt:lpstr>Wireless Connection</vt:lpstr>
      <vt:lpstr>A Single Wireless Router</vt:lpstr>
      <vt:lpstr>A Mesh Network</vt:lpstr>
      <vt:lpstr>Other WAN Protocols in Common Use</vt:lpstr>
      <vt:lpstr>In Summary</vt:lpstr>
      <vt:lpstr>In Summary (cont)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Wide Area Networks (2)</dc:title>
  <dc:creator>temp</dc:creator>
  <cp:lastModifiedBy>Ralph Middlemass</cp:lastModifiedBy>
  <cp:revision>44</cp:revision>
  <cp:lastPrinted>2014-01-30T14:13:07Z</cp:lastPrinted>
  <dcterms:created xsi:type="dcterms:W3CDTF">2014-01-27T16:22:16Z</dcterms:created>
  <dcterms:modified xsi:type="dcterms:W3CDTF">2014-02-07T13:52:06Z</dcterms:modified>
</cp:coreProperties>
</file>