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2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D48BB-63A3-485B-97DF-796CC10223C8}" type="datetimeFigureOut">
              <a:rPr lang="en-GB" smtClean="0"/>
              <a:pPr/>
              <a:t>22/08/2013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1396D-C3DA-4E33-B9A9-9ED8E8E09D6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D48BB-63A3-485B-97DF-796CC10223C8}" type="datetimeFigureOut">
              <a:rPr lang="en-GB" smtClean="0"/>
              <a:pPr/>
              <a:t>22/08/2013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1396D-C3DA-4E33-B9A9-9ED8E8E09D6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D48BB-63A3-485B-97DF-796CC10223C8}" type="datetimeFigureOut">
              <a:rPr lang="en-GB" smtClean="0"/>
              <a:pPr/>
              <a:t>22/08/2013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1396D-C3DA-4E33-B9A9-9ED8E8E09D6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D48BB-63A3-485B-97DF-796CC10223C8}" type="datetimeFigureOut">
              <a:rPr lang="en-GB" smtClean="0"/>
              <a:pPr/>
              <a:t>22/08/2013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1396D-C3DA-4E33-B9A9-9ED8E8E09D6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D48BB-63A3-485B-97DF-796CC10223C8}" type="datetimeFigureOut">
              <a:rPr lang="en-GB" smtClean="0"/>
              <a:pPr/>
              <a:t>22/08/2013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1396D-C3DA-4E33-B9A9-9ED8E8E09D6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D48BB-63A3-485B-97DF-796CC10223C8}" type="datetimeFigureOut">
              <a:rPr lang="en-GB" smtClean="0"/>
              <a:pPr/>
              <a:t>22/08/2013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1396D-C3DA-4E33-B9A9-9ED8E8E09D6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D48BB-63A3-485B-97DF-796CC10223C8}" type="datetimeFigureOut">
              <a:rPr lang="en-GB" smtClean="0"/>
              <a:pPr/>
              <a:t>22/08/2013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1396D-C3DA-4E33-B9A9-9ED8E8E09D6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D48BB-63A3-485B-97DF-796CC10223C8}" type="datetimeFigureOut">
              <a:rPr lang="en-GB" smtClean="0"/>
              <a:pPr/>
              <a:t>22/08/2013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1396D-C3DA-4E33-B9A9-9ED8E8E09D6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D48BB-63A3-485B-97DF-796CC10223C8}" type="datetimeFigureOut">
              <a:rPr lang="en-GB" smtClean="0"/>
              <a:pPr/>
              <a:t>22/08/2013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1396D-C3DA-4E33-B9A9-9ED8E8E09D6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D48BB-63A3-485B-97DF-796CC10223C8}" type="datetimeFigureOut">
              <a:rPr lang="en-GB" smtClean="0"/>
              <a:pPr/>
              <a:t>22/08/2013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1396D-C3DA-4E33-B9A9-9ED8E8E09D6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D48BB-63A3-485B-97DF-796CC10223C8}" type="datetimeFigureOut">
              <a:rPr lang="en-GB" smtClean="0"/>
              <a:pPr/>
              <a:t>22/08/2013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1396D-C3DA-4E33-B9A9-9ED8E8E09D6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D48BB-63A3-485B-97DF-796CC10223C8}" type="datetimeFigureOut">
              <a:rPr lang="en-GB" smtClean="0"/>
              <a:pPr/>
              <a:t>22/08/2013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1396D-C3DA-4E33-B9A9-9ED8E8E09D60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mc-uk.org/index.asp" TargetMode="External"/><Relationship Id="rId2" Type="http://schemas.openxmlformats.org/officeDocument/2006/relationships/hyperlink" Target="http://www.lawscot.org.uk/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bcs.org/server.php?show=conWebDoc.1075" TargetMode="External"/><Relationship Id="rId3" Type="http://schemas.openxmlformats.org/officeDocument/2006/relationships/hyperlink" Target="http://www.bcs.org/server.php?show=conWebDoc.1083" TargetMode="External"/><Relationship Id="rId7" Type="http://schemas.openxmlformats.org/officeDocument/2006/relationships/hyperlink" Target="http://www.bcs.org/server.php?show=conWebDoc.1076" TargetMode="External"/><Relationship Id="rId2" Type="http://schemas.openxmlformats.org/officeDocument/2006/relationships/hyperlink" Target="http://www.bcs.org/server.php?show=conWebDoc.1074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bcs.org/server.php?show=conWebDoc.1082" TargetMode="External"/><Relationship Id="rId5" Type="http://schemas.openxmlformats.org/officeDocument/2006/relationships/hyperlink" Target="http://www.bcs.org/server.php?show=conWebDoc.1079" TargetMode="External"/><Relationship Id="rId4" Type="http://schemas.openxmlformats.org/officeDocument/2006/relationships/hyperlink" Target="http://www.bcs.org/server.php?show=conWebDoc.1073" TargetMode="External"/><Relationship Id="rId9" Type="http://schemas.openxmlformats.org/officeDocument/2006/relationships/hyperlink" Target="http://www.bcs.org/server.php?show=conWebDoc.1077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9552" y="260648"/>
            <a:ext cx="828092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/>
              <a:t>Professional Institutions</a:t>
            </a:r>
          </a:p>
          <a:p>
            <a:endParaRPr lang="en-GB" b="1" dirty="0"/>
          </a:p>
          <a:p>
            <a:endParaRPr lang="en-GB" b="1" dirty="0" smtClean="0"/>
          </a:p>
          <a:p>
            <a:r>
              <a:rPr lang="en-GB" dirty="0" smtClean="0"/>
              <a:t>Most long-standing professions are self-governing. The institution codifies the standards required by the professional and, in general, governments delegate the regulation of the profession to those bodies.</a:t>
            </a:r>
          </a:p>
          <a:p>
            <a:endParaRPr lang="en-GB" dirty="0" smtClean="0"/>
          </a:p>
          <a:p>
            <a:r>
              <a:rPr lang="en-GB" dirty="0" smtClean="0"/>
              <a:t>Lawyers, for example, have the </a:t>
            </a:r>
            <a:r>
              <a:rPr lang="en-GB" dirty="0" smtClean="0">
                <a:hlinkClick r:id="rId2"/>
              </a:rPr>
              <a:t>Law Society</a:t>
            </a:r>
            <a:r>
              <a:rPr lang="en-GB" dirty="0" smtClean="0"/>
              <a:t>, which "</a:t>
            </a:r>
            <a:r>
              <a:rPr lang="en-GB" i="1" dirty="0" smtClean="0"/>
              <a:t>is the governing body for Scottish solicitors. The Society promotes the interests of the solicitors' profession and those of the public in relation to the profession</a:t>
            </a:r>
            <a:r>
              <a:rPr lang="en-GB" dirty="0" smtClean="0"/>
              <a:t>.“</a:t>
            </a:r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Doctors have the </a:t>
            </a:r>
            <a:r>
              <a:rPr lang="en-GB" dirty="0" smtClean="0">
                <a:hlinkClick r:id="rId3"/>
              </a:rPr>
              <a:t>General Medical Council</a:t>
            </a:r>
            <a:r>
              <a:rPr lang="en-GB" dirty="0" smtClean="0"/>
              <a:t>, which exists to "</a:t>
            </a:r>
            <a:r>
              <a:rPr lang="en-GB" i="1" dirty="0" smtClean="0"/>
              <a:t>to protect, promote and maintain the health and safety of the public by ensuring proper standards in the practice of medicine.</a:t>
            </a:r>
            <a:r>
              <a:rPr lang="en-GB" dirty="0" smtClean="0"/>
              <a:t>“</a:t>
            </a:r>
          </a:p>
          <a:p>
            <a:endParaRPr lang="en-GB" dirty="0" smtClean="0"/>
          </a:p>
          <a:p>
            <a:r>
              <a:rPr lang="en-GB" dirty="0" smtClean="0"/>
              <a:t>In both cases governments have recognized that the professionals, with their knowledge of the field, are best placed to police that field.</a:t>
            </a:r>
          </a:p>
          <a:p>
            <a:endParaRPr lang="en-GB" dirty="0" smtClean="0"/>
          </a:p>
          <a:p>
            <a:r>
              <a:rPr lang="en-GB" dirty="0" smtClean="0"/>
              <a:t>Computing, on the other hand, is not yet at the stage where it is self-governing. In this section we will examine some of the bodies that exist and that are attempting to move computing onto a professional level.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9552" y="260648"/>
            <a:ext cx="828092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 smtClean="0"/>
              <a:t>Why are the Institutions Important?</a:t>
            </a:r>
          </a:p>
          <a:p>
            <a:endParaRPr lang="en-GB" sz="2000" b="1" dirty="0"/>
          </a:p>
          <a:p>
            <a:endParaRPr lang="en-GB" sz="2000" b="1" dirty="0" smtClean="0"/>
          </a:p>
          <a:p>
            <a:r>
              <a:rPr lang="en-GB" sz="2000" dirty="0" smtClean="0"/>
              <a:t>The institutions are important because they:</a:t>
            </a:r>
          </a:p>
          <a:p>
            <a:endParaRPr lang="en-GB" sz="2000" dirty="0" smtClean="0"/>
          </a:p>
          <a:p>
            <a:pPr>
              <a:buFont typeface="Arial" pitchFamily="34" charset="0"/>
              <a:buChar char="•"/>
            </a:pPr>
            <a:r>
              <a:rPr lang="en-GB" sz="2000" dirty="0" smtClean="0"/>
              <a:t> keep the members up to date with job opportunities within the industry and their local area</a:t>
            </a:r>
          </a:p>
          <a:p>
            <a:pPr>
              <a:buFont typeface="Arial" pitchFamily="34" charset="0"/>
              <a:buChar char="•"/>
            </a:pPr>
            <a:r>
              <a:rPr lang="en-GB" sz="2000" dirty="0" smtClean="0"/>
              <a:t> award member for excellence within the field</a:t>
            </a:r>
          </a:p>
          <a:p>
            <a:pPr>
              <a:buFont typeface="Arial" pitchFamily="34" charset="0"/>
              <a:buChar char="•"/>
            </a:pPr>
            <a:r>
              <a:rPr lang="en-GB" sz="2000" dirty="0" smtClean="0"/>
              <a:t> will speak to the government on the profession's behalf</a:t>
            </a:r>
          </a:p>
          <a:p>
            <a:pPr>
              <a:buFont typeface="Arial" pitchFamily="34" charset="0"/>
              <a:buChar char="•"/>
            </a:pPr>
            <a:r>
              <a:rPr lang="en-GB" sz="2000" dirty="0" smtClean="0"/>
              <a:t> can persuade employers to participate in providing training</a:t>
            </a:r>
          </a:p>
          <a:p>
            <a:endParaRPr lang="en-GB" sz="2000" dirty="0"/>
          </a:p>
          <a:p>
            <a:endParaRPr lang="en-GB" sz="2000" dirty="0" smtClean="0"/>
          </a:p>
          <a:p>
            <a:r>
              <a:rPr lang="en-GB" sz="2000" b="1" dirty="0" smtClean="0"/>
              <a:t>Do you have to be a member of an institution to be considered a professional?</a:t>
            </a:r>
          </a:p>
          <a:p>
            <a:endParaRPr lang="en-GB" sz="2000" b="1" dirty="0" smtClean="0"/>
          </a:p>
          <a:p>
            <a:r>
              <a:rPr lang="en-GB" sz="2000" dirty="0" smtClean="0"/>
              <a:t>Not yet. Although employers consider you more suitable as institutions have certain standards of conduct and ethics to which their members must conform.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9552" y="260648"/>
            <a:ext cx="8280920" cy="6217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 smtClean="0"/>
              <a:t>What Do The Institutions Do?</a:t>
            </a:r>
          </a:p>
          <a:p>
            <a:endParaRPr lang="en-GB" sz="2000" b="1" dirty="0"/>
          </a:p>
          <a:p>
            <a:endParaRPr lang="en-GB" sz="2000" b="1" dirty="0" smtClean="0"/>
          </a:p>
          <a:p>
            <a:r>
              <a:rPr lang="en-GB" sz="2000" dirty="0" smtClean="0"/>
              <a:t>The professional institutions in computing have a range of roles including:</a:t>
            </a:r>
          </a:p>
          <a:p>
            <a:endParaRPr lang="en-GB" sz="2000" dirty="0" smtClean="0"/>
          </a:p>
          <a:p>
            <a:pPr>
              <a:buFont typeface="Arial" pitchFamily="34" charset="0"/>
              <a:buChar char="•"/>
            </a:pPr>
            <a:r>
              <a:rPr lang="en-GB" sz="2000" dirty="0" smtClean="0"/>
              <a:t> Representing the profession</a:t>
            </a:r>
          </a:p>
          <a:p>
            <a:pPr>
              <a:buFont typeface="Arial" pitchFamily="34" charset="0"/>
              <a:buChar char="•"/>
            </a:pPr>
            <a:r>
              <a:rPr lang="en-GB" sz="2000" dirty="0" smtClean="0"/>
              <a:t> Representing and providing advocacy for members</a:t>
            </a:r>
          </a:p>
          <a:p>
            <a:pPr>
              <a:buFont typeface="Arial" pitchFamily="34" charset="0"/>
              <a:buChar char="•"/>
            </a:pPr>
            <a:r>
              <a:rPr lang="en-GB" sz="2000" dirty="0" smtClean="0"/>
              <a:t> Setting standards</a:t>
            </a:r>
          </a:p>
          <a:p>
            <a:pPr>
              <a:buFont typeface="Arial" pitchFamily="34" charset="0"/>
              <a:buChar char="•"/>
            </a:pPr>
            <a:r>
              <a:rPr lang="en-GB" sz="2000" dirty="0" smtClean="0"/>
              <a:t> Advising Government</a:t>
            </a:r>
          </a:p>
          <a:p>
            <a:pPr>
              <a:buFont typeface="Arial" pitchFamily="34" charset="0"/>
              <a:buChar char="•"/>
            </a:pPr>
            <a:r>
              <a:rPr lang="en-GB" sz="2000" dirty="0" smtClean="0"/>
              <a:t> Providing professional development certification</a:t>
            </a:r>
          </a:p>
          <a:p>
            <a:endParaRPr lang="en-GB" sz="2000" dirty="0"/>
          </a:p>
          <a:p>
            <a:endParaRPr lang="en-GB" sz="2000" dirty="0" smtClean="0"/>
          </a:p>
          <a:p>
            <a:r>
              <a:rPr lang="en-GB" sz="2000" dirty="0" smtClean="0"/>
              <a:t>Within these general roles the institutions provide specific help. For example members can and should expect:</a:t>
            </a:r>
          </a:p>
          <a:p>
            <a:endParaRPr lang="en-GB" sz="2000" dirty="0" smtClean="0"/>
          </a:p>
          <a:p>
            <a:pPr>
              <a:buFont typeface="Arial" pitchFamily="34" charset="0"/>
              <a:buChar char="•"/>
            </a:pPr>
            <a:r>
              <a:rPr lang="en-GB" sz="2000" dirty="0" smtClean="0"/>
              <a:t> Professional development up to and including appropriate certification</a:t>
            </a:r>
          </a:p>
          <a:p>
            <a:pPr>
              <a:buFont typeface="Arial" pitchFamily="34" charset="0"/>
              <a:buChar char="•"/>
            </a:pPr>
            <a:r>
              <a:rPr lang="en-GB" sz="2000" dirty="0" smtClean="0"/>
              <a:t> Advice on new legislation</a:t>
            </a:r>
          </a:p>
          <a:p>
            <a:pPr>
              <a:buFont typeface="Arial" pitchFamily="34" charset="0"/>
              <a:buChar char="•"/>
            </a:pPr>
            <a:r>
              <a:rPr lang="en-GB" sz="2000" dirty="0" smtClean="0"/>
              <a:t> Legal representation and protection</a:t>
            </a:r>
          </a:p>
          <a:p>
            <a:pPr>
              <a:buFont typeface="Arial" pitchFamily="34" charset="0"/>
              <a:buChar char="•"/>
            </a:pPr>
            <a:r>
              <a:rPr lang="en-GB" sz="2000" dirty="0" smtClean="0"/>
              <a:t> A suitable code of practice 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9552" y="260648"/>
            <a:ext cx="828092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/>
              <a:t>Structure of Computing Organisations</a:t>
            </a:r>
          </a:p>
          <a:p>
            <a:endParaRPr lang="en-GB" b="1" dirty="0" smtClean="0"/>
          </a:p>
          <a:p>
            <a:r>
              <a:rPr lang="en-GB" dirty="0" smtClean="0"/>
              <a:t>The organisations we will examine follow similar management structures.</a:t>
            </a:r>
          </a:p>
          <a:p>
            <a:r>
              <a:rPr lang="en-GB" dirty="0" smtClean="0"/>
              <a:t>They have a board of management that is elected by the membership. The board looks after the daily running of the institution and provides vision and leadership.</a:t>
            </a:r>
          </a:p>
          <a:p>
            <a:r>
              <a:rPr lang="en-GB" dirty="0" smtClean="0"/>
              <a:t>Members of the institutions are often categorised into various levels dependent on their skills and experience. The example given here is from the BCS but the other organisations have a similar structure.</a:t>
            </a:r>
          </a:p>
          <a:p>
            <a:endParaRPr lang="en-GB" dirty="0" smtClean="0"/>
          </a:p>
          <a:p>
            <a:r>
              <a:rPr lang="en-GB" dirty="0" smtClean="0"/>
              <a:t>Ordinary Grades </a:t>
            </a:r>
          </a:p>
          <a:p>
            <a:pPr lvl="1"/>
            <a:r>
              <a:rPr lang="en-GB" dirty="0" smtClean="0">
                <a:hlinkClick r:id="rId2"/>
              </a:rPr>
              <a:t>Associate (AMBCS)</a:t>
            </a:r>
            <a:endParaRPr lang="en-GB" dirty="0" smtClean="0"/>
          </a:p>
          <a:p>
            <a:pPr lvl="1"/>
            <a:r>
              <a:rPr lang="en-GB" dirty="0" smtClean="0">
                <a:hlinkClick r:id="rId3"/>
              </a:rPr>
              <a:t>Student</a:t>
            </a:r>
            <a:endParaRPr lang="en-GB" dirty="0" smtClean="0"/>
          </a:p>
          <a:p>
            <a:pPr lvl="1"/>
            <a:r>
              <a:rPr lang="en-GB" dirty="0" smtClean="0">
                <a:hlinkClick r:id="rId4"/>
              </a:rPr>
              <a:t>Affiliate</a:t>
            </a:r>
            <a:endParaRPr lang="en-GB" dirty="0" smtClean="0"/>
          </a:p>
          <a:p>
            <a:r>
              <a:rPr lang="en-GB" dirty="0" smtClean="0"/>
              <a:t>Professional Grades</a:t>
            </a:r>
          </a:p>
          <a:p>
            <a:pPr lvl="1"/>
            <a:r>
              <a:rPr lang="en-GB" dirty="0" smtClean="0">
                <a:hlinkClick r:id="rId5"/>
              </a:rPr>
              <a:t>Fellow (FBCS)</a:t>
            </a:r>
            <a:endParaRPr lang="en-GB" dirty="0" smtClean="0"/>
          </a:p>
          <a:p>
            <a:pPr lvl="1"/>
            <a:r>
              <a:rPr lang="en-GB" dirty="0" smtClean="0">
                <a:hlinkClick r:id="rId6"/>
              </a:rPr>
              <a:t>Member (MBCS)</a:t>
            </a:r>
            <a:endParaRPr lang="en-GB" dirty="0" smtClean="0"/>
          </a:p>
          <a:p>
            <a:r>
              <a:rPr lang="en-GB" dirty="0" smtClean="0"/>
              <a:t>Chartered Status</a:t>
            </a:r>
          </a:p>
          <a:p>
            <a:pPr lvl="1"/>
            <a:r>
              <a:rPr lang="en-GB" dirty="0" smtClean="0">
                <a:hlinkClick r:id="rId7"/>
              </a:rPr>
              <a:t>Chartered IT Professional (CITP)</a:t>
            </a:r>
            <a:endParaRPr lang="en-GB" dirty="0" smtClean="0"/>
          </a:p>
          <a:p>
            <a:pPr lvl="1"/>
            <a:r>
              <a:rPr lang="en-GB" dirty="0" smtClean="0">
                <a:hlinkClick r:id="rId8"/>
              </a:rPr>
              <a:t>Chartered Engineer (CEng)</a:t>
            </a:r>
            <a:endParaRPr lang="en-GB" dirty="0" smtClean="0"/>
          </a:p>
          <a:p>
            <a:pPr lvl="1"/>
            <a:r>
              <a:rPr lang="en-GB" dirty="0" smtClean="0">
                <a:hlinkClick r:id="rId8"/>
              </a:rPr>
              <a:t>Incorporated Engineer (</a:t>
            </a:r>
            <a:r>
              <a:rPr lang="en-GB" dirty="0" err="1" smtClean="0">
                <a:hlinkClick r:id="rId8"/>
              </a:rPr>
              <a:t>IEng</a:t>
            </a:r>
            <a:r>
              <a:rPr lang="en-GB" dirty="0" smtClean="0">
                <a:hlinkClick r:id="rId8"/>
              </a:rPr>
              <a:t>)</a:t>
            </a:r>
            <a:endParaRPr lang="en-GB" dirty="0" smtClean="0"/>
          </a:p>
          <a:p>
            <a:pPr lvl="1"/>
            <a:r>
              <a:rPr lang="en-GB" dirty="0" smtClean="0">
                <a:hlinkClick r:id="rId9"/>
              </a:rPr>
              <a:t>Chartered Scientist (</a:t>
            </a:r>
            <a:r>
              <a:rPr lang="en-GB" dirty="0" err="1" smtClean="0">
                <a:hlinkClick r:id="rId9"/>
              </a:rPr>
              <a:t>CSci</a:t>
            </a:r>
            <a:r>
              <a:rPr lang="en-GB" dirty="0" smtClean="0">
                <a:hlinkClick r:id="rId9"/>
              </a:rPr>
              <a:t>)</a:t>
            </a:r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474</Words>
  <Application>Microsoft Office PowerPoint</Application>
  <PresentationFormat>On-screen Show (4:3)</PresentationFormat>
  <Paragraphs>63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ScottyXS</dc:creator>
  <cp:lastModifiedBy>Charles Boyle</cp:lastModifiedBy>
  <cp:revision>5</cp:revision>
  <dcterms:created xsi:type="dcterms:W3CDTF">2010-09-07T19:38:49Z</dcterms:created>
  <dcterms:modified xsi:type="dcterms:W3CDTF">2013-08-22T10:55:32Z</dcterms:modified>
</cp:coreProperties>
</file>