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7" r:id="rId2"/>
    <p:sldId id="258" r:id="rId3"/>
    <p:sldId id="259" r:id="rId4"/>
    <p:sldId id="26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C2A2531-21EA-4CF7-8050-473E15105415}" type="datetimeFigureOut">
              <a:rPr lang="en-GB" smtClean="0"/>
              <a:pPr/>
              <a:t>22/08/2013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3D0AA1-B94C-4D6C-B681-417BE6A7931C}"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C2A2531-21EA-4CF7-8050-473E15105415}" type="datetimeFigureOut">
              <a:rPr lang="en-GB" smtClean="0"/>
              <a:pPr/>
              <a:t>22/08/2013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3D0AA1-B94C-4D6C-B681-417BE6A7931C}"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C2A2531-21EA-4CF7-8050-473E15105415}" type="datetimeFigureOut">
              <a:rPr lang="en-GB" smtClean="0"/>
              <a:pPr/>
              <a:t>22/08/2013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3D0AA1-B94C-4D6C-B681-417BE6A7931C}"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C2A2531-21EA-4CF7-8050-473E15105415}" type="datetimeFigureOut">
              <a:rPr lang="en-GB" smtClean="0"/>
              <a:pPr/>
              <a:t>22/08/2013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3D0AA1-B94C-4D6C-B681-417BE6A7931C}"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2A2531-21EA-4CF7-8050-473E15105415}" type="datetimeFigureOut">
              <a:rPr lang="en-GB" smtClean="0"/>
              <a:pPr/>
              <a:t>22/08/2013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3D0AA1-B94C-4D6C-B681-417BE6A7931C}"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C2A2531-21EA-4CF7-8050-473E15105415}" type="datetimeFigureOut">
              <a:rPr lang="en-GB" smtClean="0"/>
              <a:pPr/>
              <a:t>22/08/2013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3D0AA1-B94C-4D6C-B681-417BE6A7931C}"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C2A2531-21EA-4CF7-8050-473E15105415}" type="datetimeFigureOut">
              <a:rPr lang="en-GB" smtClean="0"/>
              <a:pPr/>
              <a:t>22/08/2013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63D0AA1-B94C-4D6C-B681-417BE6A7931C}"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C2A2531-21EA-4CF7-8050-473E15105415}" type="datetimeFigureOut">
              <a:rPr lang="en-GB" smtClean="0"/>
              <a:pPr/>
              <a:t>22/08/2013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63D0AA1-B94C-4D6C-B681-417BE6A7931C}"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2A2531-21EA-4CF7-8050-473E15105415}" type="datetimeFigureOut">
              <a:rPr lang="en-GB" smtClean="0"/>
              <a:pPr/>
              <a:t>22/08/2013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63D0AA1-B94C-4D6C-B681-417BE6A7931C}"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2A2531-21EA-4CF7-8050-473E15105415}" type="datetimeFigureOut">
              <a:rPr lang="en-GB" smtClean="0"/>
              <a:pPr/>
              <a:t>22/08/2013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3D0AA1-B94C-4D6C-B681-417BE6A7931C}"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2A2531-21EA-4CF7-8050-473E15105415}" type="datetimeFigureOut">
              <a:rPr lang="en-GB" smtClean="0"/>
              <a:pPr/>
              <a:t>22/08/2013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3D0AA1-B94C-4D6C-B681-417BE6A7931C}"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2A2531-21EA-4CF7-8050-473E15105415}" type="datetimeFigureOut">
              <a:rPr lang="en-GB" smtClean="0"/>
              <a:pPr/>
              <a:t>22/08/2013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D0AA1-B94C-4D6C-B681-417BE6A7931C}"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n.wikipedia.org/wiki/Chartered_status" TargetMode="External"/><Relationship Id="rId2" Type="http://schemas.openxmlformats.org/officeDocument/2006/relationships/hyperlink" Target="http://www.bcs.org/"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www.bcs.org/server.php?show=nav.5781"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www.imis.org.uk/"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www.ieee.org/web/societies/home/index.html" TargetMode="External"/><Relationship Id="rId2" Type="http://schemas.openxmlformats.org/officeDocument/2006/relationships/hyperlink" Target="http://www.ieee.org/portal/site/iportals" TargetMode="External"/><Relationship Id="rId1" Type="http://schemas.openxmlformats.org/officeDocument/2006/relationships/slideLayout" Target="../slideLayouts/slideLayout7.xml"/><Relationship Id="rId4" Type="http://schemas.openxmlformats.org/officeDocument/2006/relationships/hyperlink" Target="http://www.computer.org/portal/site/ieeecs/index.j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260648"/>
            <a:ext cx="8280920" cy="4524315"/>
          </a:xfrm>
          <a:prstGeom prst="rect">
            <a:avLst/>
          </a:prstGeom>
        </p:spPr>
        <p:txBody>
          <a:bodyPr wrap="square">
            <a:spAutoFit/>
          </a:bodyPr>
          <a:lstStyle/>
          <a:p>
            <a:r>
              <a:rPr lang="en-GB" b="1" dirty="0" smtClean="0"/>
              <a:t>BCS</a:t>
            </a:r>
          </a:p>
          <a:p>
            <a:endParaRPr lang="en-GB" b="1" dirty="0" smtClean="0"/>
          </a:p>
          <a:p>
            <a:endParaRPr lang="en-GB" b="1" dirty="0" smtClean="0"/>
          </a:p>
          <a:p>
            <a:r>
              <a:rPr lang="en-GB" dirty="0" smtClean="0">
                <a:hlinkClick r:id="rId2"/>
              </a:rPr>
              <a:t>The British Computer Society</a:t>
            </a:r>
            <a:r>
              <a:rPr lang="en-GB" dirty="0" smtClean="0"/>
              <a:t> was formed in 1957, and now has nearly 34,000 members. It seeks to be the pre-eminent professional association for the computing industry and aspires to a role similar to that of the Law Society or the General Medical Council.</a:t>
            </a:r>
          </a:p>
          <a:p>
            <a:endParaRPr lang="en-GB" dirty="0" smtClean="0"/>
          </a:p>
          <a:p>
            <a:r>
              <a:rPr lang="en-GB" dirty="0" smtClean="0"/>
              <a:t>The society does not yet have that role, as, while it has close links with government, has input into IT related decisions and possesses a royal charter, it does not yet have legally recognised </a:t>
            </a:r>
            <a:r>
              <a:rPr lang="en-GB" dirty="0" smtClean="0">
                <a:hlinkClick r:id="rId3"/>
              </a:rPr>
              <a:t>charter status</a:t>
            </a:r>
            <a:r>
              <a:rPr lang="en-GB" dirty="0" smtClean="0"/>
              <a:t>. In other words whilst the BCS has its own structure of membership relating to a member's qualifications and attainments, and that structure is formalised with a charter, it is not necessary to be a part of this structure to work in the computing industry.</a:t>
            </a:r>
          </a:p>
          <a:p>
            <a:endParaRPr lang="en-GB" dirty="0"/>
          </a:p>
          <a:p>
            <a:endParaRPr lang="en-GB"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260648"/>
            <a:ext cx="8280920" cy="5078313"/>
          </a:xfrm>
          <a:prstGeom prst="rect">
            <a:avLst/>
          </a:prstGeom>
        </p:spPr>
        <p:txBody>
          <a:bodyPr wrap="square">
            <a:spAutoFit/>
          </a:bodyPr>
          <a:lstStyle/>
          <a:p>
            <a:endParaRPr lang="en-GB" dirty="0" smtClean="0"/>
          </a:p>
          <a:p>
            <a:r>
              <a:rPr lang="en-GB" dirty="0" smtClean="0"/>
              <a:t>The BCS has over 56,000 members of whom around 10,000 are students. In </a:t>
            </a:r>
            <a:r>
              <a:rPr lang="en-GB" dirty="0" smtClean="0">
                <a:hlinkClick r:id="rId2"/>
              </a:rPr>
              <a:t>the words of the BCS</a:t>
            </a:r>
            <a:r>
              <a:rPr lang="en-GB" dirty="0" smtClean="0"/>
              <a:t>: </a:t>
            </a:r>
          </a:p>
          <a:p>
            <a:endParaRPr lang="en-GB" dirty="0" smtClean="0"/>
          </a:p>
          <a:p>
            <a:r>
              <a:rPr lang="en-GB" dirty="0" smtClean="0"/>
              <a:t>"Membership of BCS demonstrates your commitment to both your own and the IT community's professional development.“</a:t>
            </a:r>
          </a:p>
          <a:p>
            <a:endParaRPr lang="en-GB" dirty="0" smtClean="0"/>
          </a:p>
          <a:p>
            <a:r>
              <a:rPr lang="en-GB" dirty="0" smtClean="0"/>
              <a:t>This commitment is being taken seriously by industry and many jobs, especially in government, now have membership of the BCS as part of their criteria for selection. In large part this is because the society:</a:t>
            </a:r>
          </a:p>
          <a:p>
            <a:endParaRPr lang="en-GB" dirty="0" smtClean="0"/>
          </a:p>
          <a:p>
            <a:pPr>
              <a:buFont typeface="Arial" pitchFamily="34" charset="0"/>
              <a:buChar char="•"/>
            </a:pPr>
            <a:r>
              <a:rPr lang="en-GB" dirty="0" smtClean="0"/>
              <a:t> sets industry standards with its Codes of Conduct and Practice</a:t>
            </a:r>
          </a:p>
          <a:p>
            <a:pPr>
              <a:buFont typeface="Arial" pitchFamily="34" charset="0"/>
              <a:buChar char="•"/>
            </a:pPr>
            <a:r>
              <a:rPr lang="en-GB" dirty="0" smtClean="0"/>
              <a:t> advises Parliament, the Government and its agencies</a:t>
            </a:r>
          </a:p>
          <a:p>
            <a:pPr>
              <a:buFont typeface="Arial" pitchFamily="34" charset="0"/>
              <a:buChar char="•"/>
            </a:pPr>
            <a:r>
              <a:rPr lang="en-GB" dirty="0" smtClean="0"/>
              <a:t> represents the views of its members on topical issues</a:t>
            </a:r>
          </a:p>
          <a:p>
            <a:pPr>
              <a:buFont typeface="Arial" pitchFamily="34" charset="0"/>
              <a:buChar char="•"/>
            </a:pPr>
            <a:r>
              <a:rPr lang="en-GB" dirty="0" smtClean="0"/>
              <a:t> inspects courses in computing at universities</a:t>
            </a:r>
          </a:p>
          <a:p>
            <a:pPr>
              <a:buFont typeface="Arial" pitchFamily="34" charset="0"/>
              <a:buChar char="•"/>
            </a:pPr>
            <a:r>
              <a:rPr lang="en-GB" dirty="0" smtClean="0"/>
              <a:t> conducts its own examinations</a:t>
            </a:r>
          </a:p>
          <a:p>
            <a:endParaRPr lang="en-GB" dirty="0"/>
          </a:p>
          <a:p>
            <a:endParaRPr lang="en-GB"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260648"/>
            <a:ext cx="8280920" cy="6463308"/>
          </a:xfrm>
          <a:prstGeom prst="rect">
            <a:avLst/>
          </a:prstGeom>
        </p:spPr>
        <p:txBody>
          <a:bodyPr wrap="square">
            <a:spAutoFit/>
          </a:bodyPr>
          <a:lstStyle/>
          <a:p>
            <a:r>
              <a:rPr lang="en-GB" b="1" dirty="0" smtClean="0"/>
              <a:t>IMIS</a:t>
            </a:r>
          </a:p>
          <a:p>
            <a:endParaRPr lang="en-GB" b="1" dirty="0" smtClean="0"/>
          </a:p>
          <a:p>
            <a:r>
              <a:rPr lang="en-GB" dirty="0" smtClean="0">
                <a:hlinkClick r:id="rId2"/>
              </a:rPr>
              <a:t>The Institute for the Management of Information Systems</a:t>
            </a:r>
            <a:r>
              <a:rPr lang="en-GB" dirty="0" smtClean="0"/>
              <a:t> (IMIS) is </a:t>
            </a:r>
          </a:p>
          <a:p>
            <a:endParaRPr lang="en-GB" dirty="0"/>
          </a:p>
          <a:p>
            <a:r>
              <a:rPr lang="en-GB" dirty="0" smtClean="0"/>
              <a:t>"</a:t>
            </a:r>
            <a:r>
              <a:rPr lang="en-GB" i="1" dirty="0" smtClean="0"/>
              <a:t>an international professional association devoted to supporting and promoting the profession of information systems management</a:t>
            </a:r>
            <a:r>
              <a:rPr lang="en-GB" dirty="0" smtClean="0"/>
              <a:t>.“</a:t>
            </a:r>
          </a:p>
          <a:p>
            <a:endParaRPr lang="en-GB" dirty="0" smtClean="0"/>
          </a:p>
          <a:p>
            <a:r>
              <a:rPr lang="en-GB" dirty="0" smtClean="0"/>
              <a:t>Created in 1978 from a merger of the Data Processing Management Association and the Institute of Data Processing, the IMIS (previously the Institute of Data Processing Management) owes much to the traditional idea of computing where computers have rooms to themselves and are used to perform large data processing tasks such as bank account reconciliation.</a:t>
            </a:r>
          </a:p>
          <a:p>
            <a:endParaRPr lang="en-GB" dirty="0" smtClean="0"/>
          </a:p>
          <a:p>
            <a:r>
              <a:rPr lang="en-GB" dirty="0" smtClean="0"/>
              <a:t>These large data intensive tasks are still a large part of the information systems departments of most corporations and the institute provides support for computing professionals in those areas. Unlike the BCS, therefore, which exists to be the overall body representing computing in the UK, the IMIS' focus is on leveraging information systems and supporting its members involved in that area.</a:t>
            </a:r>
          </a:p>
          <a:p>
            <a:endParaRPr lang="en-GB" dirty="0" smtClean="0"/>
          </a:p>
          <a:p>
            <a:r>
              <a:rPr lang="en-GB" dirty="0" smtClean="0"/>
              <a:t>Many of the society's aims, such as providing training, publicizing the work of computer professionals and lobbying government, are similar to those of the BCS.</a:t>
            </a:r>
          </a:p>
          <a:p>
            <a:endParaRPr lang="en-GB" dirty="0"/>
          </a:p>
          <a:p>
            <a:endParaRPr lang="en-GB"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260648"/>
            <a:ext cx="8280920" cy="7294305"/>
          </a:xfrm>
          <a:prstGeom prst="rect">
            <a:avLst/>
          </a:prstGeom>
        </p:spPr>
        <p:txBody>
          <a:bodyPr wrap="square">
            <a:spAutoFit/>
          </a:bodyPr>
          <a:lstStyle/>
          <a:p>
            <a:r>
              <a:rPr lang="en-GB" b="1" dirty="0" smtClean="0"/>
              <a:t>IEEE</a:t>
            </a:r>
          </a:p>
          <a:p>
            <a:endParaRPr lang="en-GB" b="1" dirty="0" smtClean="0"/>
          </a:p>
          <a:p>
            <a:r>
              <a:rPr lang="en-GB" dirty="0" smtClean="0"/>
              <a:t>The Institute for Electrical and Electronic Engineers is a large body with many sub-groups covering all aspects of the electrical engineering industry. According to its </a:t>
            </a:r>
            <a:r>
              <a:rPr lang="en-GB" dirty="0" smtClean="0">
                <a:hlinkClick r:id="rId2"/>
              </a:rPr>
              <a:t>website</a:t>
            </a:r>
            <a:r>
              <a:rPr lang="en-GB" dirty="0" smtClean="0"/>
              <a:t>:</a:t>
            </a:r>
          </a:p>
          <a:p>
            <a:endParaRPr lang="en-GB" dirty="0" smtClean="0"/>
          </a:p>
          <a:p>
            <a:r>
              <a:rPr lang="en-GB" i="1" dirty="0" smtClean="0"/>
              <a:t>"Through its global membership, the IEEE is a leading authority on areas ranging from aerospace systems, computers and telecommunications to biomedical engineering, electric power and consumer electronics among others. </a:t>
            </a:r>
          </a:p>
          <a:p>
            <a:endParaRPr lang="en-GB" dirty="0" smtClean="0"/>
          </a:p>
          <a:p>
            <a:r>
              <a:rPr lang="en-GB" i="1" dirty="0" smtClean="0"/>
              <a:t>"Members rely on the IEEE as a source of technical and professional information, resources and services. </a:t>
            </a:r>
          </a:p>
          <a:p>
            <a:endParaRPr lang="en-GB" dirty="0" smtClean="0"/>
          </a:p>
          <a:p>
            <a:r>
              <a:rPr lang="en-GB" i="1" dirty="0" smtClean="0"/>
              <a:t>"To foster an interest in the engineering profession, the IEEE also serves student members in colleges and universities around the world. </a:t>
            </a:r>
          </a:p>
          <a:p>
            <a:endParaRPr lang="en-GB" dirty="0" smtClean="0"/>
          </a:p>
          <a:p>
            <a:r>
              <a:rPr lang="en-GB" i="1" dirty="0" smtClean="0"/>
              <a:t>"Other important constituencies include prospective members and organizations that purchase IEEE products and participate in conferences or other IEEE programs.“</a:t>
            </a:r>
          </a:p>
          <a:p>
            <a:endParaRPr lang="en-GB" dirty="0" smtClean="0"/>
          </a:p>
          <a:p>
            <a:r>
              <a:rPr lang="en-GB" dirty="0" smtClean="0"/>
              <a:t>A successful organisation it has over 370,000 members in over 160 countries.</a:t>
            </a:r>
          </a:p>
          <a:p>
            <a:r>
              <a:rPr lang="en-GB" dirty="0" smtClean="0"/>
              <a:t>With the history of the computer being closely intertwined with electronic engineering it is not surprising that the IEEE (usually pronounced I triple E) has a number of groups (or </a:t>
            </a:r>
            <a:r>
              <a:rPr lang="en-GB" dirty="0" smtClean="0">
                <a:hlinkClick r:id="rId3"/>
              </a:rPr>
              <a:t>societies</a:t>
            </a:r>
            <a:r>
              <a:rPr lang="en-GB" dirty="0" smtClean="0"/>
              <a:t>) that concentrate on computing subjects including the </a:t>
            </a:r>
            <a:r>
              <a:rPr lang="en-GB" dirty="0" smtClean="0">
                <a:hlinkClick r:id="rId4"/>
              </a:rPr>
              <a:t>IEEE Computer Society</a:t>
            </a:r>
            <a:r>
              <a:rPr lang="en-GB" dirty="0" smtClean="0"/>
              <a:t>.</a:t>
            </a:r>
          </a:p>
          <a:p>
            <a:endParaRPr lang="en-GB" dirty="0"/>
          </a:p>
          <a:p>
            <a:endParaRPr lang="en-GB"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626</Words>
  <Application>Microsoft Office PowerPoint</Application>
  <PresentationFormat>On-screen Show (4:3)</PresentationFormat>
  <Paragraphs>43</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ScottyXS</dc:creator>
  <cp:lastModifiedBy>Charles Boyle</cp:lastModifiedBy>
  <cp:revision>3</cp:revision>
  <dcterms:created xsi:type="dcterms:W3CDTF">2010-09-07T20:01:47Z</dcterms:created>
  <dcterms:modified xsi:type="dcterms:W3CDTF">2013-08-22T10:55:02Z</dcterms:modified>
</cp:coreProperties>
</file>